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9" r:id="rId3"/>
    <p:sldId id="261" r:id="rId4"/>
    <p:sldId id="260" r:id="rId5"/>
    <p:sldId id="318" r:id="rId6"/>
    <p:sldId id="302" r:id="rId7"/>
    <p:sldId id="301" r:id="rId8"/>
    <p:sldId id="262" r:id="rId9"/>
    <p:sldId id="257" r:id="rId10"/>
    <p:sldId id="269" r:id="rId11"/>
    <p:sldId id="263" r:id="rId12"/>
    <p:sldId id="304" r:id="rId13"/>
    <p:sldId id="311" r:id="rId14"/>
    <p:sldId id="265" r:id="rId15"/>
    <p:sldId id="319" r:id="rId16"/>
    <p:sldId id="303" r:id="rId17"/>
    <p:sldId id="309" r:id="rId18"/>
    <p:sldId id="310" r:id="rId19"/>
    <p:sldId id="266" r:id="rId20"/>
    <p:sldId id="267" r:id="rId21"/>
    <p:sldId id="305" r:id="rId22"/>
    <p:sldId id="306" r:id="rId23"/>
    <p:sldId id="307" r:id="rId24"/>
    <p:sldId id="308" r:id="rId25"/>
    <p:sldId id="275" r:id="rId26"/>
    <p:sldId id="271" r:id="rId27"/>
    <p:sldId id="281" r:id="rId28"/>
    <p:sldId id="264" r:id="rId29"/>
    <p:sldId id="316" r:id="rId30"/>
    <p:sldId id="270" r:id="rId31"/>
    <p:sldId id="280" r:id="rId32"/>
    <p:sldId id="272" r:id="rId33"/>
    <p:sldId id="274" r:id="rId34"/>
    <p:sldId id="312" r:id="rId35"/>
    <p:sldId id="313" r:id="rId36"/>
    <p:sldId id="315" r:id="rId37"/>
    <p:sldId id="320" r:id="rId38"/>
    <p:sldId id="314" r:id="rId39"/>
    <p:sldId id="276" r:id="rId40"/>
    <p:sldId id="321" r:id="rId41"/>
    <p:sldId id="322" r:id="rId42"/>
    <p:sldId id="323" r:id="rId43"/>
    <p:sldId id="324" r:id="rId44"/>
    <p:sldId id="325" r:id="rId45"/>
    <p:sldId id="326" r:id="rId46"/>
    <p:sldId id="317" r:id="rId47"/>
    <p:sldId id="327" r:id="rId48"/>
    <p:sldId id="279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00"/>
    <a:srgbClr val="3B77AC"/>
    <a:srgbClr val="458CCA"/>
    <a:srgbClr val="1A73CA"/>
    <a:srgbClr val="7D6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6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900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001B-9BD1-5849-85C9-CA3DE340329C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127F2-5628-DC45-8086-DA07CB08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1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6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did we get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we’ve now</a:t>
            </a:r>
            <a:r>
              <a:rPr lang="en-US" baseline="0" dirty="0" smtClean="0"/>
              <a:t> seen that Earth is overall warming and human activities are the cause. What are the impacts?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5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8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2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8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Precipitation is the key indicator for vegetation growth &amp; water resources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Temperature effects also important, but precipitation dominates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Measured virtually everywhere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Easy to calculate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Can be done for points over areas (such as a state or climate division)</a:t>
            </a:r>
          </a:p>
          <a:p>
            <a:r>
              <a:rPr lang="en-US" sz="2800" dirty="0" smtClean="0"/>
              <a:t>Supplement with other networks like </a:t>
            </a:r>
            <a:r>
              <a:rPr lang="en-US" sz="2800" dirty="0" err="1" smtClean="0"/>
              <a:t>CoCoRaHS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8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Developed in 1965 (first widely used soil moisture model)</a:t>
            </a:r>
          </a:p>
          <a:p>
            <a:r>
              <a:rPr lang="en-US" sz="2400" dirty="0" smtClean="0"/>
              <a:t>Uses temperature and precipitation departures to determine dryness</a:t>
            </a:r>
          </a:p>
          <a:p>
            <a:r>
              <a:rPr lang="en-US" sz="2400" dirty="0" smtClean="0"/>
              <a:t>Ranges from -4 (extreme drought) to +4 (extreme wet)</a:t>
            </a:r>
          </a:p>
          <a:p>
            <a:r>
              <a:rPr lang="en-US" sz="2400" dirty="0" smtClean="0"/>
              <a:t>Standardized to local climate</a:t>
            </a:r>
          </a:p>
          <a:p>
            <a:pPr lvl="1"/>
            <a:r>
              <a:rPr lang="en-US" sz="2000" dirty="0" smtClean="0"/>
              <a:t>Based on departures from local climate </a:t>
            </a:r>
            <a:r>
              <a:rPr lang="en-US" sz="2000" dirty="0" err="1" smtClean="0"/>
              <a:t>normals</a:t>
            </a:r>
            <a:endParaRPr lang="en-US" sz="2000" dirty="0" smtClean="0"/>
          </a:p>
          <a:p>
            <a:r>
              <a:rPr lang="en-US" sz="2400" dirty="0" smtClean="0"/>
              <a:t>Good for measuring long-term drought in relatively uniform regions</a:t>
            </a:r>
          </a:p>
          <a:p>
            <a:pPr lvl="1"/>
            <a:r>
              <a:rPr lang="en-US" sz="2000" dirty="0" smtClean="0"/>
              <a:t>Not good for short-term drought / rapid changes</a:t>
            </a:r>
          </a:p>
          <a:p>
            <a:pPr lvl="1"/>
            <a:r>
              <a:rPr lang="en-US" sz="2000" dirty="0" smtClean="0"/>
              <a:t>Not good for variable terrain (i.e., mountains)</a:t>
            </a:r>
          </a:p>
          <a:p>
            <a:r>
              <a:rPr lang="en-US" sz="2400" dirty="0" smtClean="0"/>
              <a:t>May lag emerging drought conditions by several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2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Developed in 1990s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Can be produced for a variety of time periods, depicting both short-term and long-term conditions</a:t>
            </a:r>
          </a:p>
          <a:p>
            <a:r>
              <a:rPr lang="en-US" sz="2400" dirty="0" smtClean="0"/>
              <a:t>Based on precipitation over an accumulation period compared to the station’s historical distribution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Statistical “unusualness” of a period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PDSI uses a water-balance model to estimate evaporation based on temperature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Values of -2 or less are extremely dry; +2 and greater are extremely wet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2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</a:pPr>
            <a:r>
              <a:rPr lang="en-US" sz="2800" dirty="0" smtClean="0"/>
              <a:t>Estimates dryness of soil and dead vegetation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</a:pPr>
            <a:r>
              <a:rPr lang="en-US" sz="2800" dirty="0" smtClean="0"/>
              <a:t>Ranges from 0 (saturated soil) to 800 (dry soil)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sz="2800" dirty="0" smtClean="0"/>
              <a:t>Based on combination of recent precipitation and estimated evaporation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</a:pPr>
            <a:r>
              <a:rPr lang="en-US" sz="2500" dirty="0" smtClean="0"/>
              <a:t>Soil may dry because of extended periods without precipitation or by high temperatures / strong winds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</a:pPr>
            <a:r>
              <a:rPr lang="en-US" sz="2800" dirty="0" smtClean="0"/>
              <a:t>Developed for fire management purposes, but also a good short-term drought indicator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24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Essential component of hydrologic modeling</a:t>
            </a:r>
          </a:p>
          <a:p>
            <a:r>
              <a:rPr lang="en-US" sz="1200" dirty="0" smtClean="0"/>
              <a:t>Integrates precipitation deficits over time</a:t>
            </a:r>
          </a:p>
          <a:p>
            <a:r>
              <a:rPr lang="en-US" sz="1200" dirty="0" smtClean="0"/>
              <a:t>Lagging indicator but strongly related to impacts</a:t>
            </a:r>
          </a:p>
          <a:p>
            <a:r>
              <a:rPr lang="en-US" sz="1200" dirty="0" smtClean="0"/>
              <a:t>Valuable for assessing recovery</a:t>
            </a:r>
          </a:p>
          <a:p>
            <a:r>
              <a:rPr lang="en-US" sz="1200" dirty="0" smtClean="0"/>
              <a:t>Few observations nationally, except for some state-run networks (like Oklahoma </a:t>
            </a:r>
            <a:r>
              <a:rPr lang="en-US" sz="1200" dirty="0" err="1" smtClean="0"/>
              <a:t>Mesonet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Critical for ground-</a:t>
            </a:r>
            <a:r>
              <a:rPr lang="en-US" sz="1200" dirty="0" err="1" smtClean="0"/>
              <a:t>truthing</a:t>
            </a:r>
            <a:r>
              <a:rPr lang="en-US" sz="1200" dirty="0" smtClean="0"/>
              <a:t> satellite &amp; model estimates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7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Often the missing link in drought understanding</a:t>
            </a:r>
          </a:p>
          <a:p>
            <a:r>
              <a:rPr lang="en-US" sz="1200" dirty="0" smtClean="0"/>
              <a:t>Direct measurement difficult and disappearing (pan </a:t>
            </a:r>
            <a:r>
              <a:rPr lang="en-US" sz="1200" dirty="0" err="1" smtClean="0"/>
              <a:t>evap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ET models are getting more sophisticated</a:t>
            </a:r>
          </a:p>
          <a:p>
            <a:r>
              <a:rPr lang="en-US" sz="1200" dirty="0" smtClean="0"/>
              <a:t>In 2011-2012, evaporation rates ran 30-40% higher than average</a:t>
            </a:r>
          </a:p>
          <a:p>
            <a:r>
              <a:rPr lang="en-US" sz="1200" dirty="0" smtClean="0"/>
              <a:t>A lake that loses 60” on average, would lose an </a:t>
            </a:r>
            <a:r>
              <a:rPr lang="en-US" sz="1200" u="sng" dirty="0" smtClean="0"/>
              <a:t>additional</a:t>
            </a:r>
            <a:r>
              <a:rPr lang="en-US" sz="1200" dirty="0" smtClean="0"/>
              <a:t> 2 feet!</a:t>
            </a:r>
          </a:p>
          <a:p>
            <a:r>
              <a:rPr lang="en-US" sz="1200" dirty="0" smtClean="0"/>
              <a:t>New diagnostic tools like the Evaporative Stress Index can show areas at-risk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1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Also historically well-monitored but networks are degrading</a:t>
            </a:r>
          </a:p>
          <a:p>
            <a:pPr lvl="1"/>
            <a:r>
              <a:rPr lang="en-US" sz="2400" dirty="0" smtClean="0"/>
              <a:t>Fewer stream gauges available</a:t>
            </a:r>
          </a:p>
          <a:p>
            <a:pPr lvl="1"/>
            <a:r>
              <a:rPr lang="en-US" sz="2400" dirty="0" smtClean="0"/>
              <a:t>Reservoir data is fragmented across agencies</a:t>
            </a:r>
          </a:p>
          <a:p>
            <a:r>
              <a:rPr lang="en-US" sz="2800" dirty="0" smtClean="0"/>
              <a:t>Small reservoirs that may be critical water sources may not be well-monitored</a:t>
            </a:r>
          </a:p>
          <a:p>
            <a:r>
              <a:rPr lang="en-US" sz="2800" dirty="0" smtClean="0"/>
              <a:t>Need historical information on how quickly reservoirs decline to know if conditions are abnormally dry &amp; how long supplies will last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13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1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2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13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SCIPP region deals with a lot of climate hazards.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9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127F2-5628-DC45-8086-DA07CB085F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BDD18-4254-EA49-AF0D-3BEF21FBF9EB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9C707-F215-964A-801B-2683DE8F8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.unl.edu/Planning/PlanningProcesses/DroughtReadyCommunities.asp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rought.unl.edu/" TargetMode="External"/><Relationship Id="rId5" Type="http://schemas.openxmlformats.org/officeDocument/2006/relationships/hyperlink" Target="http://www.drought.gov" TargetMode="External"/><Relationship Id="rId4" Type="http://schemas.openxmlformats.org/officeDocument/2006/relationships/hyperlink" Target="http://drought.unl.edu/ranchplan/Overview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shafer@ou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en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1" y="2277240"/>
            <a:ext cx="913233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Monitoring </a:t>
            </a:r>
            <a:endParaRPr lang="en-US" sz="5400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  <a:p>
            <a:pPr algn="ctr"/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and Planning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" y="861755"/>
            <a:ext cx="3516301" cy="103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2" y="409025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Mark Shafer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Director, Southern Climate Impacts Planning Program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Professor, OU Department of Geography &amp; Environmental Sustainability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Typical ENSO Winter Effects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36616" y="1204538"/>
            <a:ext cx="5050183" cy="47666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El Ni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ñ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o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Lots of [non-Arctic] storms tracking rapidly from west-to-east across southern half of U.S.</a:t>
            </a:r>
          </a:p>
          <a:p>
            <a:pPr lvl="1">
              <a:lnSpc>
                <a:spcPct val="90000"/>
              </a:lnSpc>
              <a:spcAft>
                <a:spcPts val="1204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Very wet across Southern states; very warm across Northern states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La Ni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ñ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a: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Storm track often stays north of us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OK warm &amp; dry for extended periods.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When it jumps south (quickly) we get weather systems, but they often lack sufficient moisture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We go from warm, dry and windy to cold, dry and windy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storm system finally explodes with precipitation somewhere around Memphis</a:t>
            </a:r>
          </a:p>
          <a:p>
            <a:endParaRPr lang="en-US" sz="280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824" y="1204538"/>
            <a:ext cx="3407792" cy="45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Present Day Glacial and Ice Cap Extent 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73510" y="1092200"/>
            <a:ext cx="4546322" cy="4888468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Blocking ridge pushes jet stream northward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Our region tends toward northwesterly flow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Difficult to pull moisture up from Gulf = dry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Dry winter can lead to land-atmosphere feedback as the land warms in Spring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Dry land warms more quickly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Warmer temperatures increases evaporation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8393" y="1266093"/>
            <a:ext cx="4140478" cy="24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02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15036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09" y="373541"/>
            <a:ext cx="8764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834" y="15036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djfppt.vs.mei.us-5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3352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amppt.vs.mei.us-3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0"/>
            <a:ext cx="3352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jjappt.vs.mei.us-3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05225"/>
            <a:ext cx="3352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sonppt.vs.mei.us-4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3705225"/>
            <a:ext cx="3352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05200" y="0"/>
            <a:ext cx="2133600" cy="648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Times-Roman" charset="0"/>
              </a:rPr>
              <a:t>Seasonal cycle of ENSO impacts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latin typeface="Times-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 i="1" dirty="0">
                <a:latin typeface="Times-Roman" charset="0"/>
              </a:rPr>
              <a:t>New Mexico </a:t>
            </a:r>
            <a:r>
              <a:rPr lang="en-US" sz="1600" dirty="0">
                <a:latin typeface="Times-Roman" charset="0"/>
              </a:rPr>
              <a:t>has </a:t>
            </a:r>
            <a:r>
              <a:rPr lang="en-US" sz="1600" u="sng" dirty="0">
                <a:latin typeface="Times-Roman" charset="0"/>
              </a:rPr>
              <a:t>positive correlations year-round</a:t>
            </a:r>
            <a:r>
              <a:rPr lang="en-US" sz="1600" dirty="0">
                <a:latin typeface="Times-Roman" charset="0"/>
              </a:rPr>
              <a:t>,</a:t>
            </a:r>
            <a:r>
              <a:rPr lang="en-US" sz="1600" dirty="0" smtClean="0">
                <a:latin typeface="Times-Roman" charset="0"/>
              </a:rPr>
              <a:t> especially in winter </a:t>
            </a:r>
            <a:r>
              <a:rPr lang="en-US" sz="1600" dirty="0">
                <a:latin typeface="Times-Roman" charset="0"/>
              </a:rPr>
              <a:t>and spring </a:t>
            </a:r>
            <a:r>
              <a:rPr lang="en-US" sz="1600" dirty="0" smtClean="0">
                <a:latin typeface="Times-Roman" charset="0"/>
              </a:rPr>
              <a:t>(top </a:t>
            </a:r>
            <a:r>
              <a:rPr lang="en-US" sz="1600" dirty="0">
                <a:latin typeface="Times-Roman" charset="0"/>
              </a:rPr>
              <a:t>panels).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600" b="1" dirty="0">
              <a:latin typeface="Times-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>
                <a:latin typeface="Times-Roman" charset="0"/>
              </a:rPr>
              <a:t>Texas </a:t>
            </a:r>
            <a:r>
              <a:rPr lang="en-US" sz="1600" dirty="0">
                <a:latin typeface="Times-Roman" charset="0"/>
              </a:rPr>
              <a:t>correlates highest in </a:t>
            </a:r>
            <a:r>
              <a:rPr lang="en-US" sz="1600" dirty="0" smtClean="0">
                <a:latin typeface="Times-Roman" charset="0"/>
              </a:rPr>
              <a:t>winter.  </a:t>
            </a:r>
            <a:r>
              <a:rPr lang="en-US" sz="1600" u="sng" dirty="0">
                <a:latin typeface="Times-Roman" charset="0"/>
              </a:rPr>
              <a:t>Summer</a:t>
            </a:r>
            <a:r>
              <a:rPr lang="en-US" sz="1600" u="sng" dirty="0" smtClean="0">
                <a:latin typeface="Times-Roman" charset="0"/>
              </a:rPr>
              <a:t> and fall </a:t>
            </a:r>
            <a:r>
              <a:rPr lang="en-US" sz="1600" u="sng" dirty="0">
                <a:latin typeface="Times-Roman" charset="0"/>
              </a:rPr>
              <a:t>are</a:t>
            </a:r>
            <a:r>
              <a:rPr lang="en-US" sz="1600" u="sng" dirty="0" smtClean="0">
                <a:latin typeface="Times-Roman" charset="0"/>
              </a:rPr>
              <a:t> barely constrained </a:t>
            </a:r>
            <a:r>
              <a:rPr lang="en-US" sz="1600" u="sng" dirty="0">
                <a:latin typeface="Times-Roman" charset="0"/>
              </a:rPr>
              <a:t>by</a:t>
            </a:r>
            <a:r>
              <a:rPr lang="en-US" sz="1600" u="sng" dirty="0" smtClean="0">
                <a:latin typeface="Times-Roman" charset="0"/>
              </a:rPr>
              <a:t> phase </a:t>
            </a:r>
            <a:r>
              <a:rPr lang="en-US" sz="1600" u="sng" dirty="0">
                <a:latin typeface="Times-Roman" charset="0"/>
              </a:rPr>
              <a:t>of ENSO.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600" b="1" i="1" dirty="0" smtClean="0">
              <a:latin typeface="Times-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 i="1" dirty="0" smtClean="0">
                <a:latin typeface="Times-Roman" charset="0"/>
              </a:rPr>
              <a:t>Oklahoma </a:t>
            </a:r>
            <a:r>
              <a:rPr lang="en-US" sz="1600" dirty="0" smtClean="0">
                <a:latin typeface="Times-Roman" charset="0"/>
              </a:rPr>
              <a:t>shows </a:t>
            </a:r>
            <a:r>
              <a:rPr lang="en-US" sz="1600" u="sng" dirty="0">
                <a:latin typeface="Times-Roman" charset="0"/>
              </a:rPr>
              <a:t>negative correlations in</a:t>
            </a:r>
            <a:r>
              <a:rPr lang="en-US" sz="1600" u="sng" dirty="0" smtClean="0">
                <a:latin typeface="Times-Roman" charset="0"/>
              </a:rPr>
              <a:t> fall</a:t>
            </a:r>
            <a:r>
              <a:rPr lang="en-US" sz="1600" dirty="0" smtClean="0">
                <a:latin typeface="Times-Roman" charset="0"/>
              </a:rPr>
              <a:t> (lower right)</a:t>
            </a:r>
            <a:r>
              <a:rPr lang="en-US" sz="1600" dirty="0">
                <a:latin typeface="Times-Roman" charset="0"/>
              </a:rPr>
              <a:t>, while the other three seasons favor positive correlations, especially in winter</a:t>
            </a:r>
            <a:r>
              <a:rPr lang="en-US" sz="1600" dirty="0" smtClean="0">
                <a:latin typeface="Times-Roman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i="1" dirty="0" smtClean="0">
              <a:latin typeface="Times-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i="1" dirty="0" smtClean="0">
                <a:solidFill>
                  <a:srgbClr val="FF0000"/>
                </a:solidFill>
                <a:latin typeface="Times-Roman" charset="0"/>
              </a:rPr>
              <a:t>La Niña favors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i="1" dirty="0" smtClean="0">
                <a:solidFill>
                  <a:srgbClr val="FF0000"/>
                </a:solidFill>
                <a:latin typeface="Times-Roman" charset="0"/>
              </a:rPr>
              <a:t>drought!</a:t>
            </a:r>
            <a:endParaRPr lang="en-US" sz="1800" b="1" i="1" dirty="0">
              <a:solidFill>
                <a:srgbClr val="FF0000"/>
              </a:solidFill>
              <a:latin typeface="Times-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9804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09" y="373541"/>
            <a:ext cx="87646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“Phases” of ENSO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15508" y="6581005"/>
            <a:ext cx="99890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/>
              <a:t>Source: </a:t>
            </a:r>
            <a:r>
              <a:rPr lang="en-US" sz="1200" b="1" i="1" dirty="0" smtClean="0"/>
              <a:t>NCA</a:t>
            </a:r>
            <a:endParaRPr lang="en-US" sz="12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2012950"/>
            <a:ext cx="9093200" cy="2832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96740" y="1643618"/>
            <a:ext cx="2689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Preference for El </a:t>
            </a:r>
            <a:r>
              <a:rPr lang="en-US" sz="1800" i="1" dirty="0" err="1" smtClean="0">
                <a:solidFill>
                  <a:srgbClr val="FF0000"/>
                </a:solidFill>
              </a:rPr>
              <a:t>Niños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5090" y="4845050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</a:rPr>
              <a:t>Preference for La </a:t>
            </a:r>
            <a:r>
              <a:rPr lang="en-US" sz="1800" i="1" dirty="0" err="1" smtClean="0">
                <a:solidFill>
                  <a:srgbClr val="0000FF"/>
                </a:solidFill>
              </a:rPr>
              <a:t>Niñas</a:t>
            </a:r>
            <a:endParaRPr lang="en-US" sz="1800" i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484505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1800" i="1" dirty="0" smtClean="0">
                <a:solidFill>
                  <a:srgbClr val="008C37"/>
                </a:solidFill>
              </a:rPr>
              <a:t>Unsettled, </a:t>
            </a:r>
          </a:p>
          <a:p>
            <a:r>
              <a:rPr lang="en-US" sz="1800" i="1" dirty="0" smtClean="0">
                <a:solidFill>
                  <a:srgbClr val="008C37"/>
                </a:solidFill>
              </a:rPr>
              <a:t>but often weak</a:t>
            </a:r>
            <a:endParaRPr lang="en-US" sz="1800" i="1" dirty="0">
              <a:solidFill>
                <a:srgbClr val="008C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But Wait, There’s More…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3510" y="1152676"/>
            <a:ext cx="5544569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North Atlantic Oscillation (NAO)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High-frequency oscillation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From Iceland to Azores: more pressure oscillations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Stronger impact on N. American east coast &amp; Europe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Negative tends toward dry southern plains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Pacific Decadal Oscillation (PDO)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“Sloshing” between northern and central Pacific, typically 20-30 year period.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Effects similar to El Nino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May be a major contributor to extended drought patterns (negative phase)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Favors development of La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Ninas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Atlantic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Multidecadal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Oscillation (MAO)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Also long pattern (20-30 years)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Positive phase usually dry southern plains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More active hurricane seasons as convection shifts eastward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NAO time serie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22" y="729360"/>
            <a:ext cx="2700685" cy="1475090"/>
          </a:xfrm>
          <a:prstGeom prst="rect">
            <a:avLst/>
          </a:prstGeom>
        </p:spPr>
      </p:pic>
      <p:pic>
        <p:nvPicPr>
          <p:cNvPr id="8" name="Picture 7" descr="Fairbanks_PacificOscilla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22" y="2311852"/>
            <a:ext cx="2700686" cy="1186239"/>
          </a:xfrm>
          <a:prstGeom prst="rect">
            <a:avLst/>
          </a:prstGeom>
        </p:spPr>
      </p:pic>
      <p:pic>
        <p:nvPicPr>
          <p:cNvPr id="11" name="Picture 10" descr="800px-Atlantic_Multidecadal_Oscillation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922" y="3677616"/>
            <a:ext cx="2700686" cy="17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590" y="373541"/>
            <a:ext cx="848802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When These Align, It Can Be Bad News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pdo_latest.png"/>
          <p:cNvPicPr>
            <a:picLocks noChangeAspect="1"/>
          </p:cNvPicPr>
          <p:nvPr/>
        </p:nvPicPr>
        <p:blipFill>
          <a:blip r:embed="rId4"/>
          <a:srcRect b="48742"/>
          <a:stretch>
            <a:fillRect/>
          </a:stretch>
        </p:blipFill>
        <p:spPr>
          <a:xfrm>
            <a:off x="2931041" y="959084"/>
            <a:ext cx="5905111" cy="2270152"/>
          </a:xfrm>
          <a:prstGeom prst="rect">
            <a:avLst/>
          </a:prstGeom>
        </p:spPr>
      </p:pic>
      <p:pic>
        <p:nvPicPr>
          <p:cNvPr id="9" name="Picture 1" descr="Nigam2011fig1a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9272" y="3453960"/>
            <a:ext cx="5005379" cy="229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765370" y="1307510"/>
            <a:ext cx="639060" cy="42062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99832" y="1350840"/>
            <a:ext cx="493776" cy="42062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850" y="1663095"/>
            <a:ext cx="16411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PDO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850" y="4259286"/>
            <a:ext cx="16411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AMO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228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dle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1" y="2056787"/>
            <a:ext cx="9132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2011 And Beyond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229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Historical Droughts in Oklahoma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3" y="1119410"/>
            <a:ext cx="9144000" cy="5114291"/>
          </a:xfrm>
          <a:prstGeom prst="rect">
            <a:avLst/>
          </a:prstGeom>
        </p:spPr>
      </p:pic>
      <p:sp>
        <p:nvSpPr>
          <p:cNvPr id="8" name="Down Arrow 4"/>
          <p:cNvSpPr>
            <a:spLocks noChangeArrowheads="1"/>
          </p:cNvSpPr>
          <p:nvPr/>
        </p:nvSpPr>
        <p:spPr bwMode="auto">
          <a:xfrm flipH="1">
            <a:off x="1403867" y="2499901"/>
            <a:ext cx="2286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own Arrow 5"/>
          <p:cNvSpPr>
            <a:spLocks noChangeArrowheads="1"/>
          </p:cNvSpPr>
          <p:nvPr/>
        </p:nvSpPr>
        <p:spPr bwMode="auto">
          <a:xfrm flipH="1">
            <a:off x="2851667" y="2499901"/>
            <a:ext cx="2286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Down Arrow 6"/>
          <p:cNvSpPr>
            <a:spLocks noChangeArrowheads="1"/>
          </p:cNvSpPr>
          <p:nvPr/>
        </p:nvSpPr>
        <p:spPr bwMode="auto">
          <a:xfrm flipH="1">
            <a:off x="4223267" y="2499901"/>
            <a:ext cx="2286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Down Arrow 7"/>
          <p:cNvSpPr>
            <a:spLocks noChangeArrowheads="1"/>
          </p:cNvSpPr>
          <p:nvPr/>
        </p:nvSpPr>
        <p:spPr bwMode="auto">
          <a:xfrm flipH="1">
            <a:off x="8261867" y="2499901"/>
            <a:ext cx="2286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Down Arrow 6"/>
          <p:cNvSpPr>
            <a:spLocks noChangeArrowheads="1"/>
          </p:cNvSpPr>
          <p:nvPr/>
        </p:nvSpPr>
        <p:spPr bwMode="auto">
          <a:xfrm flipH="1" flipV="1">
            <a:off x="5040300" y="4385146"/>
            <a:ext cx="228600" cy="101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Down Arrow 6"/>
          <p:cNvSpPr>
            <a:spLocks noChangeArrowheads="1"/>
          </p:cNvSpPr>
          <p:nvPr/>
        </p:nvSpPr>
        <p:spPr bwMode="auto">
          <a:xfrm flipH="1" flipV="1">
            <a:off x="5943411" y="4385146"/>
            <a:ext cx="228600" cy="101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84701" y="5464259"/>
            <a:ext cx="18261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Why not these?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17909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7646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Not Just Rainfall…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3" y="1119954"/>
            <a:ext cx="9144000" cy="5114292"/>
          </a:xfrm>
          <a:prstGeom prst="rect">
            <a:avLst/>
          </a:prstGeom>
        </p:spPr>
      </p:pic>
      <p:sp>
        <p:nvSpPr>
          <p:cNvPr id="8" name="Down Arrow 6"/>
          <p:cNvSpPr>
            <a:spLocks noChangeArrowheads="1"/>
          </p:cNvSpPr>
          <p:nvPr/>
        </p:nvSpPr>
        <p:spPr bwMode="auto">
          <a:xfrm flipH="1" flipV="1">
            <a:off x="5040300" y="4344207"/>
            <a:ext cx="228600" cy="101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own Arrow 6"/>
          <p:cNvSpPr>
            <a:spLocks noChangeArrowheads="1"/>
          </p:cNvSpPr>
          <p:nvPr/>
        </p:nvSpPr>
        <p:spPr bwMode="auto">
          <a:xfrm flipH="1" flipV="1">
            <a:off x="5943411" y="4344207"/>
            <a:ext cx="228600" cy="101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Most Rainfall in Western Oklahoma is Evaporated</a:t>
            </a:r>
          </a:p>
          <a:p>
            <a:endParaRPr lang="en-US" sz="1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91" y="1646423"/>
            <a:ext cx="4788927" cy="2612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241" y="4258564"/>
            <a:ext cx="4765630" cy="2599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2002" y="1901396"/>
            <a:ext cx="3242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Average Annual Precipitation,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1999-2013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196" y="4917901"/>
            <a:ext cx="3058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Average Annual Evaporation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1999-2013 (short crop)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40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Identifying Drought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3510" y="99543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95959"/>
                </a:solidFill>
              </a:rPr>
              <a:t>Define a tornado</a:t>
            </a:r>
          </a:p>
          <a:p>
            <a:r>
              <a:rPr lang="en-US" sz="2400" dirty="0" smtClean="0">
                <a:solidFill>
                  <a:srgbClr val="595959"/>
                </a:solidFill>
              </a:rPr>
              <a:t>Define a severe thunderstorm</a:t>
            </a:r>
          </a:p>
          <a:p>
            <a:r>
              <a:rPr lang="en-US" sz="2400" dirty="0" smtClean="0">
                <a:solidFill>
                  <a:srgbClr val="595959"/>
                </a:solidFill>
              </a:rPr>
              <a:t>Define a hurricane</a:t>
            </a:r>
          </a:p>
          <a:p>
            <a:endParaRPr lang="en-US" sz="24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What do these have in common?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When it began, ended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Where it occurred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When it occurred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How bad it was</a:t>
            </a:r>
          </a:p>
          <a:p>
            <a:pPr lvl="1"/>
            <a:endParaRPr lang="en-US" sz="18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Ok, now do the same for drought</a:t>
            </a:r>
            <a:endParaRPr lang="en-US" sz="28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2011 Southern Plains Drought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1065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At least $12B in crop and livestock losses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Lowest cattle inventory in decades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Record low water supply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Most severe wildfires in Texas, New Mexico History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Infrastructure: cracked pavement, foundations, water main breaks – 700 </a:t>
            </a:r>
            <a:r>
              <a:rPr lang="en-US" sz="2800" i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 day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in Houston at peak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100-500 million trees killed (Texas Forest Service estimate)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 Mexico, 2.5M people in 1,500 communities lacked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40859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conus_dm_1012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48" y="172610"/>
            <a:ext cx="1820635" cy="1656190"/>
          </a:xfrm>
          <a:prstGeom prst="rect">
            <a:avLst/>
          </a:prstGeom>
        </p:spPr>
      </p:pic>
      <p:pic>
        <p:nvPicPr>
          <p:cNvPr id="12" name="Picture 11" descr="conus_dm_1103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885" y="172610"/>
            <a:ext cx="1823001" cy="1656190"/>
          </a:xfrm>
          <a:prstGeom prst="rect">
            <a:avLst/>
          </a:prstGeom>
        </p:spPr>
      </p:pic>
      <p:pic>
        <p:nvPicPr>
          <p:cNvPr id="13" name="Picture 12" descr="conus_dm_1106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291" y="172610"/>
            <a:ext cx="1823001" cy="1656190"/>
          </a:xfrm>
          <a:prstGeom prst="rect">
            <a:avLst/>
          </a:prstGeom>
        </p:spPr>
      </p:pic>
      <p:pic>
        <p:nvPicPr>
          <p:cNvPr id="14" name="Picture 13" descr="conus_dm_1110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166" y="191332"/>
            <a:ext cx="1823001" cy="1656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948" y="172610"/>
            <a:ext cx="128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January 2011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98034" y="172610"/>
            <a:ext cx="943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April 2011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450002" y="191332"/>
            <a:ext cx="90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2011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370824" y="210054"/>
            <a:ext cx="118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2011</a:t>
            </a:r>
            <a:endParaRPr lang="en-US" sz="1400" dirty="0"/>
          </a:p>
        </p:txBody>
      </p:sp>
      <p:pic>
        <p:nvPicPr>
          <p:cNvPr id="19" name="Picture 18" descr="conus_dm_12010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709" y="1735701"/>
            <a:ext cx="1823001" cy="1656190"/>
          </a:xfrm>
          <a:prstGeom prst="rect">
            <a:avLst/>
          </a:prstGeom>
        </p:spPr>
      </p:pic>
      <p:pic>
        <p:nvPicPr>
          <p:cNvPr id="20" name="Picture 19" descr="conus_dm_12040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967" y="1735701"/>
            <a:ext cx="1820919" cy="1656190"/>
          </a:xfrm>
          <a:prstGeom prst="rect">
            <a:avLst/>
          </a:prstGeom>
        </p:spPr>
      </p:pic>
      <p:pic>
        <p:nvPicPr>
          <p:cNvPr id="21" name="Picture 20" descr="conus_dm_12070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260" y="1754423"/>
            <a:ext cx="1820360" cy="16561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7914" y="1773145"/>
            <a:ext cx="1819581" cy="1656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549" y="3309392"/>
            <a:ext cx="1819765" cy="16561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7212" y="3309392"/>
            <a:ext cx="1819765" cy="1656190"/>
          </a:xfrm>
          <a:prstGeom prst="rect">
            <a:avLst/>
          </a:prstGeom>
        </p:spPr>
      </p:pic>
      <p:pic>
        <p:nvPicPr>
          <p:cNvPr id="25" name="Picture 24" descr="conus_dm_130702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4380" y="3328114"/>
            <a:ext cx="1823342" cy="1656190"/>
          </a:xfrm>
          <a:prstGeom prst="rect">
            <a:avLst/>
          </a:prstGeom>
        </p:spPr>
      </p:pic>
      <p:pic>
        <p:nvPicPr>
          <p:cNvPr id="26" name="Picture 25" descr="20131001_conus_tr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8169" y="3429335"/>
            <a:ext cx="1819580" cy="1343974"/>
          </a:xfrm>
          <a:prstGeom prst="rect">
            <a:avLst/>
          </a:prstGeom>
        </p:spPr>
      </p:pic>
      <p:pic>
        <p:nvPicPr>
          <p:cNvPr id="27" name="Picture 26" descr="20140107_conus_disp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49" y="4735865"/>
            <a:ext cx="1818833" cy="1818833"/>
          </a:xfrm>
          <a:prstGeom prst="rect">
            <a:avLst/>
          </a:prstGeom>
        </p:spPr>
      </p:pic>
      <p:pic>
        <p:nvPicPr>
          <p:cNvPr id="28" name="Picture 27" descr="20140401_conus_display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9061" y="4714538"/>
            <a:ext cx="1818833" cy="1818833"/>
          </a:xfrm>
          <a:prstGeom prst="rect">
            <a:avLst/>
          </a:prstGeom>
        </p:spPr>
      </p:pic>
      <p:pic>
        <p:nvPicPr>
          <p:cNvPr id="29" name="Picture 28" descr="20140701_conus_disp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14380" y="4754587"/>
            <a:ext cx="1818833" cy="181883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5948" y="1674911"/>
            <a:ext cx="128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January 2012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198034" y="1674911"/>
            <a:ext cx="943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April 2012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50002" y="1693633"/>
            <a:ext cx="90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2012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370824" y="1712355"/>
            <a:ext cx="118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2012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55948" y="3309392"/>
            <a:ext cx="128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January 2013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198034" y="3309392"/>
            <a:ext cx="943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April 2013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450002" y="3328114"/>
            <a:ext cx="90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2013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370824" y="3346836"/>
            <a:ext cx="118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2013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55948" y="4811693"/>
            <a:ext cx="128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January 2014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198034" y="4811693"/>
            <a:ext cx="943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April 2014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450002" y="4830415"/>
            <a:ext cx="90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July 2014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370824" y="4849137"/>
            <a:ext cx="118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2014</a:t>
            </a:r>
            <a:endParaRPr lang="en-US" sz="1400" dirty="0"/>
          </a:p>
        </p:txBody>
      </p:sp>
      <p:pic>
        <p:nvPicPr>
          <p:cNvPr id="42" name="Picture 41" descr="question mark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1537" y="5282869"/>
            <a:ext cx="425614" cy="7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Summer of 2011</a:t>
            </a:r>
            <a:endParaRPr lang="en-US" sz="2000" dirty="0" smtClean="0"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Stationary meteorological conditions over a wide regional area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Ridge set up over the region and sat all summer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Extremes in temperature and precipitation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Enlargement of drought area and intensity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Feedback from dry soils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Widespread drought impacts observed in numerous ecological and economic sectors</a:t>
            </a:r>
          </a:p>
          <a:p>
            <a:pPr>
              <a:buNone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952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More of this in the Future?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3510" y="1092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Higher air temperatures will cause increases in surface evaporation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Drier soils will absorb a larger proportion of the incoming heat from the sun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Hotter soils and adjacent air results in hotter summers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Even areas where precipitation does not decrease will be susceptible to drought from higher temperatures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Under higher emissions scenarios, widespread drought is projected to become more common over most of the central and southern U.S.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403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Looming Social Changes in West Texas?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1000" dirty="0" smtClean="0">
              <a:ea typeface="Times New Roman" charset="0"/>
              <a:cs typeface="Times New Roman" charset="0"/>
              <a:sym typeface="Times New Roman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143" y="893411"/>
            <a:ext cx="379714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6"/>
          <p:cNvSpPr>
            <a:spLocks noGrp="1"/>
          </p:cNvSpPr>
          <p:nvPr>
            <p:ph sz="half" idx="1"/>
          </p:nvPr>
        </p:nvSpPr>
        <p:spPr>
          <a:xfrm>
            <a:off x="4190359" y="1405040"/>
            <a:ext cx="4947808" cy="44974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Little recharge in southern part of High Plains Aquifer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Irrigation becoming more costly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Higher evaporation rates deplete surface water supplies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More competition for water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660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dle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5952" y="2056787"/>
            <a:ext cx="489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Monitoring Drought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51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15036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Different Uses Need Different Indicators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84304" y="1051116"/>
            <a:ext cx="398853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Precipitation Anomalies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Palmer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Index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Standardized Precipitation Index</a:t>
            </a:r>
          </a:p>
          <a:p>
            <a:pPr>
              <a:buNone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Keetch-Byrum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Drought Index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7-Day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Avg.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Streamflow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Mesonet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data</a:t>
            </a:r>
          </a:p>
          <a:p>
            <a:pPr>
              <a:buNone/>
            </a:pPr>
            <a:endParaRPr lang="en-US" i="1" dirty="0" smtClean="0">
              <a:solidFill>
                <a:srgbClr val="006600"/>
              </a:solidFill>
              <a:latin typeface="Trebuchet MS"/>
              <a:cs typeface="Trebuchet MS"/>
            </a:endParaRPr>
          </a:p>
          <a:p>
            <a:pPr>
              <a:buNone/>
            </a:pPr>
            <a:r>
              <a:rPr lang="en-US" i="1" dirty="0" smtClean="0">
                <a:solidFill>
                  <a:srgbClr val="006600"/>
                </a:solidFill>
                <a:latin typeface="Trebuchet MS"/>
                <a:cs typeface="Trebuchet MS"/>
              </a:rPr>
              <a:t>Growing Season: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Crop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Moisture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Index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Satellite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Veg. Health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Index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Soil Moisture (Modeled)</a:t>
            </a:r>
          </a:p>
          <a:p>
            <a:pPr>
              <a:buNone/>
            </a:pPr>
            <a:endParaRPr lang="en-US" i="1" dirty="0" smtClean="0">
              <a:solidFill>
                <a:srgbClr val="0099FF"/>
              </a:solidFill>
              <a:latin typeface="Trebuchet MS"/>
              <a:cs typeface="Trebuchet MS"/>
            </a:endParaRPr>
          </a:p>
          <a:p>
            <a:pPr>
              <a:buNone/>
            </a:pPr>
            <a:r>
              <a:rPr lang="en-US" i="1" dirty="0" smtClean="0">
                <a:solidFill>
                  <a:srgbClr val="0099FF"/>
                </a:solidFill>
                <a:latin typeface="Trebuchet MS"/>
                <a:cs typeface="Trebuchet MS"/>
              </a:rPr>
              <a:t>In </a:t>
            </a:r>
            <a:r>
              <a:rPr lang="en-US" i="1" dirty="0">
                <a:solidFill>
                  <a:srgbClr val="0099FF"/>
                </a:solidFill>
                <a:latin typeface="Trebuchet MS"/>
                <a:cs typeface="Trebuchet MS"/>
              </a:rPr>
              <a:t>The </a:t>
            </a:r>
            <a:r>
              <a:rPr lang="en-US" i="1" dirty="0" smtClean="0">
                <a:solidFill>
                  <a:srgbClr val="0099FF"/>
                </a:solidFill>
                <a:latin typeface="Trebuchet MS"/>
                <a:cs typeface="Trebuchet MS"/>
              </a:rPr>
              <a:t>West: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Surface Water Supply Index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Reservoir levels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Snowpack</a:t>
            </a:r>
          </a:p>
          <a:p>
            <a:pPr>
              <a:buNone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Streamflow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2" y="5852431"/>
            <a:ext cx="4602454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Source: National Drought Mitigation Center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485362" y="1278884"/>
            <a:ext cx="2320766" cy="1887640"/>
            <a:chOff x="912" y="1439"/>
            <a:chExt cx="3984" cy="235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12" y="1439"/>
              <a:ext cx="3984" cy="23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1" name="Picture 10" descr="2"/>
            <p:cNvPicPr>
              <a:picLocks noChangeAspect="1" noChangeArrowheads="1"/>
            </p:cNvPicPr>
            <p:nvPr/>
          </p:nvPicPr>
          <p:blipFill>
            <a:blip r:embed="rId4" cstate="print"/>
            <a:srcRect t="4950" b="2647"/>
            <a:stretch>
              <a:fillRect/>
            </a:stretch>
          </p:blipFill>
          <p:spPr bwMode="auto">
            <a:xfrm>
              <a:off x="1152" y="1440"/>
              <a:ext cx="3552" cy="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7" descr="Streamflow-7day_Dec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4182" y="2600182"/>
            <a:ext cx="2740102" cy="175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4398500" y="4317725"/>
            <a:ext cx="1678929" cy="1534706"/>
            <a:chOff x="912" y="768"/>
            <a:chExt cx="3984" cy="2880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12" y="768"/>
              <a:ext cx="3984" cy="28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" name="Picture 13" descr="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2" y="816"/>
              <a:ext cx="3552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7613866" y="4082946"/>
            <a:ext cx="1392459" cy="1298598"/>
            <a:chOff x="912" y="768"/>
            <a:chExt cx="3984" cy="2880"/>
          </a:xfrm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12" y="768"/>
              <a:ext cx="3984" cy="28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8" name="Picture 16" descr="10"/>
            <p:cNvPicPr>
              <a:picLocks noChangeAspect="1" noChangeArrowheads="1"/>
            </p:cNvPicPr>
            <p:nvPr/>
          </p:nvPicPr>
          <p:blipFill>
            <a:blip r:embed="rId7" cstate="print"/>
            <a:srcRect t="1668"/>
            <a:stretch>
              <a:fillRect/>
            </a:stretch>
          </p:blipFill>
          <p:spPr bwMode="auto">
            <a:xfrm>
              <a:off x="1844" y="768"/>
              <a:ext cx="2284" cy="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9" descr="ACIS map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9888" y="895336"/>
            <a:ext cx="2055075" cy="158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CONUS + Puerto Rico: Current Year to Date Percent of Normal Precipitation Valid at 9/1/2007 1200 UTC - Created 10/4/07 13:37 UT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6081" y="2919995"/>
            <a:ext cx="2329086" cy="127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6041877" y="3902018"/>
            <a:ext cx="1686182" cy="1592504"/>
            <a:chOff x="912" y="768"/>
            <a:chExt cx="3984" cy="2880"/>
          </a:xfrm>
        </p:grpSpPr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912" y="768"/>
              <a:ext cx="3984" cy="28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3" name="Picture 10" descr="3"/>
            <p:cNvPicPr>
              <a:picLocks noChangeAspect="1" noChangeArrowheads="1"/>
            </p:cNvPicPr>
            <p:nvPr/>
          </p:nvPicPr>
          <p:blipFill>
            <a:blip r:embed="rId10" cstate="print"/>
            <a:srcRect t="9216" r="2727" b="6079"/>
            <a:stretch>
              <a:fillRect/>
            </a:stretch>
          </p:blipFill>
          <p:spPr bwMode="auto">
            <a:xfrm>
              <a:off x="996" y="864"/>
              <a:ext cx="3852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411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15036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Key Variables in Drought Monitoring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88846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climate data (temperature and precipitation)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soil moisture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stream flow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ground water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reservoir and lake levels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snow pack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short, medium, and long range forecasts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vegetation health/stress and fire danger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impacts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41876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1" y="373541"/>
            <a:ext cx="876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Monitoring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22462"/>
              </p:ext>
            </p:extLst>
          </p:nvPr>
        </p:nvGraphicFramePr>
        <p:xfrm>
          <a:off x="373511" y="1047376"/>
          <a:ext cx="8229600" cy="502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77979"/>
                <a:gridCol w="47516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Rainfall Departures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Measured virtually everywhere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Easy to calculate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Palmer Drought Severity Index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Good for long-term drought in relatively uniform regions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Does not respond very rapidly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Standardized Precipitation Index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Measures how “unusual” precipitation departure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s are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Calculated for different time scales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Keetch-Byrum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Drought Index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Used for fire potential</a:t>
                      </a:r>
                      <a:endParaRPr lang="en-US" b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Responds quickly to weather conditions</a:t>
                      </a:r>
                      <a:endParaRPr lang="en-US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Soil Moisture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Water-balance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approach</a:t>
                      </a:r>
                      <a:endParaRPr lang="en-US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Tied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closely to impacts</a:t>
                      </a:r>
                      <a:endParaRPr lang="en-US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Evaporation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Includes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temperature, wind, humidity</a:t>
                      </a:r>
                      <a:endParaRPr lang="en-US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be an early indicator</a:t>
                      </a:r>
                      <a:endParaRPr lang="en-US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Reservoirs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 / Stream Flow</a:t>
                      </a: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Monitoring water supplies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  <a:cs typeface="Trebuchet MS"/>
                        </a:rPr>
                        <a:t>Highly managed systems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1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1" y="373541"/>
            <a:ext cx="876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Rainfall Patterns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11" y="1266093"/>
            <a:ext cx="8239582" cy="449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17201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Impacts (Perceptions) Vary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Insufficient Water to meet needs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Does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water come out of my faucet?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How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is my garden doing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Are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crops growing?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Is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stuff burning?</a:t>
            </a:r>
          </a:p>
          <a:p>
            <a:pPr lvl="1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We focus on human aspects but the natural environment suffers too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Wildlife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impact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Stream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flows / temperatures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Tree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mortality / vulnerability to disease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69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648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Palmer Drought Severity Index (PDSI)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180" y="1127028"/>
            <a:ext cx="6255609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Standardized Precipitation Index (SPI)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329" y="3500433"/>
            <a:ext cx="391115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10" y="3500433"/>
            <a:ext cx="391115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329" y="1126402"/>
            <a:ext cx="391115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10" y="1126402"/>
            <a:ext cx="39111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Keetch-Byram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 Drought Index (KBDI)</a:t>
            </a:r>
          </a:p>
          <a:p>
            <a:endParaRPr lang="en-US" sz="24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33" y="1012696"/>
            <a:ext cx="5221112" cy="2847880"/>
          </a:xfrm>
          <a:prstGeom prst="rect">
            <a:avLst/>
          </a:prstGeom>
        </p:spPr>
      </p:pic>
      <p:graphicFrame>
        <p:nvGraphicFramePr>
          <p:cNvPr id="8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078774"/>
              </p:ext>
            </p:extLst>
          </p:nvPr>
        </p:nvGraphicFramePr>
        <p:xfrm>
          <a:off x="762000" y="4107330"/>
          <a:ext cx="7924800" cy="1899286"/>
        </p:xfrm>
        <a:graphic>
          <a:graphicData uri="http://schemas.openxmlformats.org/drawingml/2006/table">
            <a:tbl>
              <a:tblPr/>
              <a:tblGrid>
                <a:gridCol w="1635125"/>
                <a:gridCol w="628967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KBDI 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Interpretation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0-200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No Drought-Slight Drought. Fuels and ground are quite moist.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200-400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Moderate Drought. Dry vegetation begins to contribute to fire.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400-600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Severe Drought.  Escaped fire is difficult to control.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600-800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/>
                          <a:ea typeface="ＭＳ Ｐゴシック" pitchFamily="-107" charset="-128"/>
                          <a:cs typeface="Trebuchet MS"/>
                        </a:rPr>
                        <a:t>Extreme Drought.  Fire suppression is a major problem.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9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4500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Soil Moisture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424" y="2956740"/>
            <a:ext cx="4083109" cy="3154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4" y="1075002"/>
            <a:ext cx="5113628" cy="278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4500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Evaporative Stress Index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490550" y="6581506"/>
            <a:ext cx="263246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Source: National Academy of Sciences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11" y="923049"/>
            <a:ext cx="6548519" cy="49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4500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Reservoirs &amp; Stream Flow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490550" y="6581506"/>
            <a:ext cx="263246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Source: National Academy of Sciences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989" y="1267628"/>
            <a:ext cx="6683882" cy="498720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64375"/>
            <a:ext cx="3434863" cy="264361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9748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4500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Impacts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490550" y="6581506"/>
            <a:ext cx="263246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Source: National Academy of Sciences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32435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Actual effects of drought may not be properly aligned with indicators (lag effects)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Need to know if rain event produces expected responses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Federal assistance is tied to the Drought Monitor, so indicators need to match impacts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Some areas have limited data collection and rely upon estimation from satellite</a:t>
            </a: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659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Impact of Impacts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OK_dm_1103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76" y="1166906"/>
            <a:ext cx="4648199" cy="4223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4749800"/>
            <a:ext cx="170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15,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4500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Impact of Impacts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490550" y="6581506"/>
            <a:ext cx="263246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</a:rPr>
              <a:t>Source: National Academy of Sciences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OK_dm_1103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00200"/>
            <a:ext cx="4648199" cy="4223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9072" y="5257800"/>
            <a:ext cx="18787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March 15, 2011</a:t>
            </a:r>
            <a:endParaRPr lang="en-US" dirty="0"/>
          </a:p>
        </p:txBody>
      </p:sp>
      <p:sp>
        <p:nvSpPr>
          <p:cNvPr id="11" name="Content Placeholder 18"/>
          <p:cNvSpPr>
            <a:spLocks noGrp="1"/>
          </p:cNvSpPr>
          <p:nvPr>
            <p:ph sz="half" idx="1"/>
          </p:nvPr>
        </p:nvSpPr>
        <p:spPr>
          <a:xfrm>
            <a:off x="4648200" y="942788"/>
            <a:ext cx="4276962" cy="502398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Ponds are drying up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Wheat will more than likely be gone by next week without a rain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Producers that intended to graze small grain pastures out are having to sell livestock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Planting of row crops will not happen until it rains; seedbeds are powder dry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snow was not very beneficial to the wheat crop due to blowing and a very dry light snow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Several fires have started due to mechanical sparking</a:t>
            </a:r>
          </a:p>
          <a:p>
            <a:pPr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Blowing dust across the roads so bad from tilled cotton fields it is extremely dangerous to drive some roads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237744" y="2606040"/>
            <a:ext cx="64008" cy="640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19456" y="2624328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274320" y="2633472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423672" y="2633472"/>
            <a:ext cx="292608" cy="2926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48640" y="2788920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2002536" y="2697480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066544" y="2706624"/>
            <a:ext cx="128016" cy="1280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2151888" y="2709672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2258568" y="2880360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1664208" y="3374136"/>
            <a:ext cx="118872" cy="11887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1719072" y="3419856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1828800" y="3520440"/>
            <a:ext cx="155448" cy="1554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01368" y="4105656"/>
            <a:ext cx="100584" cy="1005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929384" y="4160520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2234184" y="4041648"/>
            <a:ext cx="82296" cy="822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304288" y="4050792"/>
            <a:ext cx="246888" cy="2468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423160" y="4114800"/>
            <a:ext cx="182880" cy="1828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2566416" y="4398264"/>
            <a:ext cx="54864" cy="548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2596896" y="4398264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667000" y="4343400"/>
            <a:ext cx="310896" cy="3108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843784" y="4361688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926080" y="4453128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3054096" y="4489704"/>
            <a:ext cx="228600" cy="228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3384804" y="4495800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3511296" y="4562856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2331720" y="2999232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2194560" y="2743200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1655064" y="3419856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2234184" y="4041648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244596" y="4515612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1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Impact of Impacts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OK_dm_1104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67" y="1886110"/>
            <a:ext cx="4648200" cy="4220308"/>
          </a:xfrm>
          <a:prstGeom prst="rect">
            <a:avLst/>
          </a:prstGeom>
        </p:spPr>
      </p:pic>
      <p:pic>
        <p:nvPicPr>
          <p:cNvPr id="7" name="Picture 6" descr="OK_dm_1103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22" y="1186343"/>
            <a:ext cx="4648199" cy="4223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9458" y="5008200"/>
            <a:ext cx="17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15, 2011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3547" y="5556840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19, 2011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237744" y="2217574"/>
            <a:ext cx="64008" cy="640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19456" y="2235862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74320" y="2245006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23672" y="2245006"/>
            <a:ext cx="292608" cy="2926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48640" y="2400454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002536" y="2309014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066544" y="2318158"/>
            <a:ext cx="128016" cy="1280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2151888" y="2321206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258568" y="2491894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1664208" y="2985670"/>
            <a:ext cx="118872" cy="11887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1719072" y="3031390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1828800" y="3131974"/>
            <a:ext cx="155448" cy="1554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01368" y="3717190"/>
            <a:ext cx="100584" cy="1005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1929384" y="3772054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2234184" y="3653182"/>
            <a:ext cx="82296" cy="822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2304288" y="3662326"/>
            <a:ext cx="246888" cy="2468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2423160" y="3726334"/>
            <a:ext cx="182880" cy="1828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566416" y="4009798"/>
            <a:ext cx="54864" cy="548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596896" y="4009798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667000" y="3954934"/>
            <a:ext cx="310896" cy="3108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2843784" y="3973222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926080" y="4064662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3054096" y="4101238"/>
            <a:ext cx="228600" cy="228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3384804" y="4107334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3511296" y="4174390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2331720" y="2610766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4779852" y="2905080"/>
            <a:ext cx="64008" cy="640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4761564" y="2923368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4816428" y="2932512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4965780" y="2932512"/>
            <a:ext cx="292608" cy="2926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5090748" y="3087960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6544644" y="2996520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6608652" y="3005664"/>
            <a:ext cx="128016" cy="1280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6693996" y="3008712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6800676" y="3179400"/>
            <a:ext cx="146304" cy="1463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6206316" y="3673176"/>
            <a:ext cx="118872" cy="11887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6261180" y="3718896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6370908" y="3819480"/>
            <a:ext cx="155448" cy="1554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343476" y="4404696"/>
            <a:ext cx="100584" cy="1005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6471492" y="4459560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6776292" y="4340688"/>
            <a:ext cx="82296" cy="822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6846396" y="4349832"/>
            <a:ext cx="246888" cy="2468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6965268" y="4413840"/>
            <a:ext cx="182880" cy="1828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7108524" y="4697304"/>
            <a:ext cx="54864" cy="548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7139004" y="4697304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209108" y="4642440"/>
            <a:ext cx="310896" cy="31089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7385892" y="4660728"/>
            <a:ext cx="283464" cy="2834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468188" y="4752168"/>
            <a:ext cx="256032" cy="2560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7596204" y="4788744"/>
            <a:ext cx="228600" cy="228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7926912" y="4794840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8053404" y="4861896"/>
            <a:ext cx="173736" cy="1737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 flipH="1" flipV="1">
            <a:off x="6873828" y="3298272"/>
            <a:ext cx="73152" cy="731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6695520" y="3087960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167367" y="2386738"/>
            <a:ext cx="210312" cy="2103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1671738" y="3014808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6243719" y="3691464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1801368" y="3659460"/>
            <a:ext cx="265176" cy="2651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6343476" y="4340688"/>
            <a:ext cx="265176" cy="2651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234184" y="3653182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6805248" y="4324855"/>
            <a:ext cx="201168" cy="201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244596" y="4092094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7800300" y="4798822"/>
            <a:ext cx="164592" cy="1645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8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702282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Impacts Vary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Trebuchet MS"/>
                <a:cs typeface="Trebuchet MS"/>
              </a:rPr>
              <a:t>Few dry weeks – lawns start turning brown, crops show some stress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595959"/>
                </a:solidFill>
                <a:latin typeface="Trebuchet MS"/>
                <a:cs typeface="Trebuchet MS"/>
              </a:rPr>
              <a:t>- Agriculture</a:t>
            </a:r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, lawns affected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Few dry months – crops begin to fail, pastures go dormant, trees drop leaves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- Water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restrictions, animal behavior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Trebuchet MS"/>
                <a:cs typeface="Trebuchet MS"/>
              </a:rPr>
              <a:t>Dry years – water supplies diminish, springs stop flowing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595959"/>
                </a:solidFill>
                <a:latin typeface="Trebuchet MS"/>
                <a:cs typeface="Trebuchet MS"/>
              </a:rPr>
              <a:t>- Water </a:t>
            </a:r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systems, erosion, economic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Trebuchet MS"/>
                <a:cs typeface="Trebuchet MS"/>
              </a:rPr>
              <a:t>Dry decade – land abandonment, social and economic failure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331" y="1006963"/>
            <a:ext cx="1439821" cy="958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31" y="1965906"/>
            <a:ext cx="1439821" cy="1077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rought Lake Travis 011112_00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331" y="4735858"/>
            <a:ext cx="1439821" cy="1079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331" y="3027570"/>
            <a:ext cx="1439821" cy="1708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1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All of this is combined into a single weekly product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356" y="1102343"/>
            <a:ext cx="6400800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Intensity Categories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425" y="1518029"/>
            <a:ext cx="685800" cy="609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0425" y="2280029"/>
            <a:ext cx="685800" cy="533400"/>
          </a:xfrm>
          <a:prstGeom prst="rect">
            <a:avLst/>
          </a:prstGeom>
          <a:solidFill>
            <a:srgbClr val="FFC28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800">
              <a:solidFill>
                <a:srgbClr val="FFCC99"/>
              </a:solidFill>
              <a:latin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0425" y="3042029"/>
            <a:ext cx="668338" cy="533400"/>
          </a:xfrm>
          <a:prstGeom prst="rect">
            <a:avLst/>
          </a:prstGeom>
          <a:solidFill>
            <a:srgbClr val="EC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60425" y="3727829"/>
            <a:ext cx="668338" cy="533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0425" y="4489829"/>
            <a:ext cx="685800" cy="533400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146225" y="2233992"/>
            <a:ext cx="6368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2800" dirty="0"/>
              <a:t>D1 Drought </a:t>
            </a:r>
            <a:r>
              <a:rPr lang="en-US" sz="2800" b="1" dirty="0" smtClean="0">
                <a:solidFill>
                  <a:srgbClr val="996633"/>
                </a:solidFill>
              </a:rPr>
              <a:t>Moderate </a:t>
            </a:r>
            <a:r>
              <a:rPr lang="en-US" sz="2800" b="1" dirty="0">
                <a:solidFill>
                  <a:srgbClr val="FF0000"/>
                </a:solidFill>
              </a:rPr>
              <a:t>(20</a:t>
            </a:r>
            <a:r>
              <a:rPr lang="en-US" sz="2800" b="1" dirty="0" smtClean="0">
                <a:solidFill>
                  <a:srgbClr val="FF0000"/>
                </a:solidFill>
              </a:rPr>
              <a:t>% – 1 in 5 years)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146225" y="2995992"/>
            <a:ext cx="6076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2800" dirty="0"/>
              <a:t>D2 Drought </a:t>
            </a:r>
            <a:r>
              <a:rPr lang="en-US" sz="2800" b="1" dirty="0" smtClean="0">
                <a:solidFill>
                  <a:srgbClr val="996633"/>
                </a:solidFill>
              </a:rPr>
              <a:t>Severe </a:t>
            </a:r>
            <a:r>
              <a:rPr lang="en-US" sz="2800" b="1" dirty="0">
                <a:solidFill>
                  <a:srgbClr val="FF0000"/>
                </a:solidFill>
              </a:rPr>
              <a:t>(10</a:t>
            </a:r>
            <a:r>
              <a:rPr lang="en-US" sz="2800" b="1" dirty="0" smtClean="0">
                <a:solidFill>
                  <a:srgbClr val="FF0000"/>
                </a:solidFill>
              </a:rPr>
              <a:t>% – 1 in 10 years)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146225" y="3681792"/>
            <a:ext cx="6135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2800" dirty="0"/>
              <a:t>D3 Drought </a:t>
            </a:r>
            <a:r>
              <a:rPr lang="en-US" sz="2800" b="1" dirty="0" smtClean="0">
                <a:solidFill>
                  <a:srgbClr val="996633"/>
                </a:solidFill>
              </a:rPr>
              <a:t>Extreme </a:t>
            </a:r>
            <a:r>
              <a:rPr lang="en-US" sz="2800" b="1" dirty="0">
                <a:solidFill>
                  <a:srgbClr val="FF0000"/>
                </a:solidFill>
              </a:rPr>
              <a:t>(5</a:t>
            </a:r>
            <a:r>
              <a:rPr lang="en-US" sz="2800" b="1" dirty="0" smtClean="0">
                <a:solidFill>
                  <a:srgbClr val="FF0000"/>
                </a:solidFill>
              </a:rPr>
              <a:t>% – 1 in 20 years)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146225" y="4443792"/>
            <a:ext cx="6610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2800" dirty="0"/>
              <a:t>D4 Drought </a:t>
            </a:r>
            <a:r>
              <a:rPr lang="en-US" sz="2800" b="1" dirty="0" smtClean="0">
                <a:solidFill>
                  <a:srgbClr val="996633"/>
                </a:solidFill>
              </a:rPr>
              <a:t>Exceptional </a:t>
            </a:r>
            <a:r>
              <a:rPr lang="en-US" sz="2800" b="1" dirty="0">
                <a:solidFill>
                  <a:srgbClr val="FF0000"/>
                </a:solidFill>
              </a:rPr>
              <a:t>(2</a:t>
            </a:r>
            <a:r>
              <a:rPr lang="en-US" sz="2800" b="1" dirty="0" smtClean="0">
                <a:solidFill>
                  <a:srgbClr val="FF0000"/>
                </a:solidFill>
              </a:rPr>
              <a:t>% – 1 in 50 years)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52808" y="1518029"/>
            <a:ext cx="7485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r>
              <a:rPr lang="en-US" sz="2800" dirty="0"/>
              <a:t>D0 </a:t>
            </a:r>
            <a:r>
              <a:rPr lang="en-US" sz="2800" b="1" dirty="0">
                <a:solidFill>
                  <a:srgbClr val="996633"/>
                </a:solidFill>
              </a:rPr>
              <a:t>Abnormally Dry  </a:t>
            </a:r>
            <a:r>
              <a:rPr lang="en-US" sz="2800" b="1" dirty="0">
                <a:solidFill>
                  <a:srgbClr val="FF0000"/>
                </a:solidFill>
              </a:rPr>
              <a:t>(30</a:t>
            </a:r>
            <a:r>
              <a:rPr lang="en-US" sz="2800" b="1" dirty="0" smtClean="0">
                <a:solidFill>
                  <a:srgbClr val="FF0000"/>
                </a:solidFill>
              </a:rPr>
              <a:t>% – 1 in 3 years)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Can zoom into regional and state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36" y="1595402"/>
            <a:ext cx="4297680" cy="3320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311" y="3414551"/>
            <a:ext cx="4297680" cy="33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Drought Monitor Objectives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3510" y="1226670"/>
            <a:ext cx="8229600" cy="488846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“Fujita-like”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scale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rebuchet MS"/>
                <a:cs typeface="Trebuchet MS"/>
              </a:rPr>
              <a:t>NOT</a:t>
            </a:r>
            <a:r>
              <a:rPr lang="en-US" sz="280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a forecast!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rebuchet MS"/>
                <a:cs typeface="Trebuchet MS"/>
              </a:rPr>
              <a:t>NOT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a drought declaration!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Identify </a:t>
            </a:r>
            <a:r>
              <a:rPr lang="en-US" sz="28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duration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(L, S)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Assessment of </a:t>
            </a:r>
            <a:r>
              <a:rPr lang="en-US" sz="28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current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conditions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Incorporate </a:t>
            </a:r>
            <a:r>
              <a:rPr lang="en-US" sz="28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local expert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input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Be as </a:t>
            </a:r>
            <a:r>
              <a:rPr lang="en-US" sz="28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objective</a:t>
            </a:r>
            <a:r>
              <a:rPr lang="en-US" sz="2800" dirty="0" smtClean="0">
                <a:solidFill>
                  <a:srgbClr val="595959"/>
                </a:solidFill>
                <a:latin typeface="Trebuchet MS"/>
                <a:cs typeface="Trebuchet MS"/>
              </a:rPr>
              <a:t> as possible</a:t>
            </a:r>
          </a:p>
        </p:txBody>
      </p:sp>
    </p:spTree>
    <p:extLst>
      <p:ext uri="{BB962C8B-B14F-4D97-AF65-F5344CB8AC3E}">
        <p14:creationId xmlns:p14="http://schemas.microsoft.com/office/powerpoint/2010/main" val="32232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Monitor Process</a:t>
            </a:r>
          </a:p>
          <a:p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52375" y="1383019"/>
            <a:ext cx="3295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Draft map sent to local experts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712121" y="3804502"/>
            <a:ext cx="631825" cy="1079500"/>
          </a:xfrm>
          <a:custGeom>
            <a:avLst/>
            <a:gdLst>
              <a:gd name="T0" fmla="*/ 2147483647 w 398"/>
              <a:gd name="T1" fmla="*/ 2147483647 h 680"/>
              <a:gd name="T2" fmla="*/ 2147483647 w 398"/>
              <a:gd name="T3" fmla="*/ 2147483647 h 680"/>
              <a:gd name="T4" fmla="*/ 2147483647 w 398"/>
              <a:gd name="T5" fmla="*/ 2147483647 h 680"/>
              <a:gd name="T6" fmla="*/ 2147483647 w 398"/>
              <a:gd name="T7" fmla="*/ 2147483647 h 680"/>
              <a:gd name="T8" fmla="*/ 2147483647 w 398"/>
              <a:gd name="T9" fmla="*/ 2147483647 h 680"/>
              <a:gd name="T10" fmla="*/ 2147483647 w 398"/>
              <a:gd name="T11" fmla="*/ 2147483647 h 680"/>
              <a:gd name="T12" fmla="*/ 2147483647 w 398"/>
              <a:gd name="T13" fmla="*/ 2147483647 h 680"/>
              <a:gd name="T14" fmla="*/ 2147483647 w 398"/>
              <a:gd name="T15" fmla="*/ 2147483647 h 680"/>
              <a:gd name="T16" fmla="*/ 2147483647 w 398"/>
              <a:gd name="T17" fmla="*/ 2147483647 h 680"/>
              <a:gd name="T18" fmla="*/ 2147483647 w 398"/>
              <a:gd name="T19" fmla="*/ 2147483647 h 680"/>
              <a:gd name="T20" fmla="*/ 2147483647 w 398"/>
              <a:gd name="T21" fmla="*/ 2147483647 h 680"/>
              <a:gd name="T22" fmla="*/ 2147483647 w 398"/>
              <a:gd name="T23" fmla="*/ 2147483647 h 680"/>
              <a:gd name="T24" fmla="*/ 2147483647 w 398"/>
              <a:gd name="T25" fmla="*/ 2147483647 h 680"/>
              <a:gd name="T26" fmla="*/ 2147483647 w 398"/>
              <a:gd name="T27" fmla="*/ 2147483647 h 680"/>
              <a:gd name="T28" fmla="*/ 2147483647 w 398"/>
              <a:gd name="T29" fmla="*/ 2147483647 h 680"/>
              <a:gd name="T30" fmla="*/ 2147483647 w 398"/>
              <a:gd name="T31" fmla="*/ 2147483647 h 680"/>
              <a:gd name="T32" fmla="*/ 2147483647 w 398"/>
              <a:gd name="T33" fmla="*/ 2147483647 h 680"/>
              <a:gd name="T34" fmla="*/ 2147483647 w 398"/>
              <a:gd name="T35" fmla="*/ 2147483647 h 680"/>
              <a:gd name="T36" fmla="*/ 2147483647 w 398"/>
              <a:gd name="T37" fmla="*/ 2147483647 h 680"/>
              <a:gd name="T38" fmla="*/ 2147483647 w 398"/>
              <a:gd name="T39" fmla="*/ 2147483647 h 680"/>
              <a:gd name="T40" fmla="*/ 2147483647 w 398"/>
              <a:gd name="T41" fmla="*/ 2147483647 h 680"/>
              <a:gd name="T42" fmla="*/ 2147483647 w 398"/>
              <a:gd name="T43" fmla="*/ 2147483647 h 680"/>
              <a:gd name="T44" fmla="*/ 2147483647 w 398"/>
              <a:gd name="T45" fmla="*/ 2147483647 h 680"/>
              <a:gd name="T46" fmla="*/ 2147483647 w 398"/>
              <a:gd name="T47" fmla="*/ 2147483647 h 680"/>
              <a:gd name="T48" fmla="*/ 2147483647 w 398"/>
              <a:gd name="T49" fmla="*/ 2147483647 h 680"/>
              <a:gd name="T50" fmla="*/ 2147483647 w 398"/>
              <a:gd name="T51" fmla="*/ 2147483647 h 680"/>
              <a:gd name="T52" fmla="*/ 2147483647 w 398"/>
              <a:gd name="T53" fmla="*/ 2147483647 h 680"/>
              <a:gd name="T54" fmla="*/ 2147483647 w 398"/>
              <a:gd name="T55" fmla="*/ 2147483647 h 680"/>
              <a:gd name="T56" fmla="*/ 2147483647 w 398"/>
              <a:gd name="T57" fmla="*/ 2147483647 h 680"/>
              <a:gd name="T58" fmla="*/ 2147483647 w 398"/>
              <a:gd name="T59" fmla="*/ 2147483647 h 680"/>
              <a:gd name="T60" fmla="*/ 2147483647 w 398"/>
              <a:gd name="T61" fmla="*/ 2147483647 h 680"/>
              <a:gd name="T62" fmla="*/ 2147483647 w 398"/>
              <a:gd name="T63" fmla="*/ 2147483647 h 680"/>
              <a:gd name="T64" fmla="*/ 2147483647 w 398"/>
              <a:gd name="T65" fmla="*/ 2147483647 h 680"/>
              <a:gd name="T66" fmla="*/ 2147483647 w 398"/>
              <a:gd name="T67" fmla="*/ 2147483647 h 680"/>
              <a:gd name="T68" fmla="*/ 2147483647 w 398"/>
              <a:gd name="T69" fmla="*/ 2147483647 h 680"/>
              <a:gd name="T70" fmla="*/ 0 w 398"/>
              <a:gd name="T71" fmla="*/ 2147483647 h 680"/>
              <a:gd name="T72" fmla="*/ 0 w 398"/>
              <a:gd name="T73" fmla="*/ 2147483647 h 680"/>
              <a:gd name="T74" fmla="*/ 2147483647 w 398"/>
              <a:gd name="T75" fmla="*/ 2147483647 h 680"/>
              <a:gd name="T76" fmla="*/ 2147483647 w 398"/>
              <a:gd name="T77" fmla="*/ 2147483647 h 680"/>
              <a:gd name="T78" fmla="*/ 2147483647 w 398"/>
              <a:gd name="T79" fmla="*/ 2147483647 h 680"/>
              <a:gd name="T80" fmla="*/ 2147483647 w 398"/>
              <a:gd name="T81" fmla="*/ 2147483647 h 680"/>
              <a:gd name="T82" fmla="*/ 2147483647 w 398"/>
              <a:gd name="T83" fmla="*/ 2147483647 h 680"/>
              <a:gd name="T84" fmla="*/ 2147483647 w 398"/>
              <a:gd name="T85" fmla="*/ 2147483647 h 680"/>
              <a:gd name="T86" fmla="*/ 2147483647 w 398"/>
              <a:gd name="T87" fmla="*/ 2147483647 h 680"/>
              <a:gd name="T88" fmla="*/ 2147483647 w 398"/>
              <a:gd name="T89" fmla="*/ 2147483647 h 680"/>
              <a:gd name="T90" fmla="*/ 2147483647 w 398"/>
              <a:gd name="T91" fmla="*/ 2147483647 h 680"/>
              <a:gd name="T92" fmla="*/ 2147483647 w 398"/>
              <a:gd name="T93" fmla="*/ 2147483647 h 680"/>
              <a:gd name="T94" fmla="*/ 2147483647 w 398"/>
              <a:gd name="T95" fmla="*/ 2147483647 h 680"/>
              <a:gd name="T96" fmla="*/ 2147483647 w 398"/>
              <a:gd name="T97" fmla="*/ 2147483647 h 680"/>
              <a:gd name="T98" fmla="*/ 2147483647 w 398"/>
              <a:gd name="T99" fmla="*/ 2147483647 h 680"/>
              <a:gd name="T100" fmla="*/ 2147483647 w 398"/>
              <a:gd name="T101" fmla="*/ 2147483647 h 680"/>
              <a:gd name="T102" fmla="*/ 2147483647 w 398"/>
              <a:gd name="T103" fmla="*/ 0 h 680"/>
              <a:gd name="T104" fmla="*/ 2147483647 w 398"/>
              <a:gd name="T105" fmla="*/ 2147483647 h 680"/>
              <a:gd name="T106" fmla="*/ 2147483647 w 398"/>
              <a:gd name="T107" fmla="*/ 2147483647 h 680"/>
              <a:gd name="T108" fmla="*/ 2147483647 w 398"/>
              <a:gd name="T109" fmla="*/ 2147483647 h 6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98"/>
              <a:gd name="T166" fmla="*/ 0 h 680"/>
              <a:gd name="T167" fmla="*/ 398 w 398"/>
              <a:gd name="T168" fmla="*/ 680 h 6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98" h="680">
                <a:moveTo>
                  <a:pt x="270" y="222"/>
                </a:moveTo>
                <a:lnTo>
                  <a:pt x="240" y="234"/>
                </a:lnTo>
                <a:lnTo>
                  <a:pt x="214" y="250"/>
                </a:lnTo>
                <a:lnTo>
                  <a:pt x="192" y="270"/>
                </a:lnTo>
                <a:lnTo>
                  <a:pt x="176" y="294"/>
                </a:lnTo>
                <a:lnTo>
                  <a:pt x="162" y="320"/>
                </a:lnTo>
                <a:lnTo>
                  <a:pt x="156" y="350"/>
                </a:lnTo>
                <a:lnTo>
                  <a:pt x="154" y="380"/>
                </a:lnTo>
                <a:lnTo>
                  <a:pt x="158" y="410"/>
                </a:lnTo>
                <a:lnTo>
                  <a:pt x="170" y="440"/>
                </a:lnTo>
                <a:lnTo>
                  <a:pt x="186" y="464"/>
                </a:lnTo>
                <a:lnTo>
                  <a:pt x="206" y="486"/>
                </a:lnTo>
                <a:lnTo>
                  <a:pt x="230" y="504"/>
                </a:lnTo>
                <a:lnTo>
                  <a:pt x="256" y="516"/>
                </a:lnTo>
                <a:lnTo>
                  <a:pt x="286" y="524"/>
                </a:lnTo>
                <a:lnTo>
                  <a:pt x="316" y="526"/>
                </a:lnTo>
                <a:lnTo>
                  <a:pt x="346" y="520"/>
                </a:lnTo>
                <a:lnTo>
                  <a:pt x="384" y="670"/>
                </a:lnTo>
                <a:lnTo>
                  <a:pt x="354" y="676"/>
                </a:lnTo>
                <a:lnTo>
                  <a:pt x="322" y="680"/>
                </a:lnTo>
                <a:lnTo>
                  <a:pt x="292" y="680"/>
                </a:lnTo>
                <a:lnTo>
                  <a:pt x="262" y="676"/>
                </a:lnTo>
                <a:lnTo>
                  <a:pt x="234" y="670"/>
                </a:lnTo>
                <a:lnTo>
                  <a:pt x="204" y="662"/>
                </a:lnTo>
                <a:lnTo>
                  <a:pt x="178" y="650"/>
                </a:lnTo>
                <a:lnTo>
                  <a:pt x="152" y="636"/>
                </a:lnTo>
                <a:lnTo>
                  <a:pt x="126" y="620"/>
                </a:lnTo>
                <a:lnTo>
                  <a:pt x="104" y="602"/>
                </a:lnTo>
                <a:lnTo>
                  <a:pt x="82" y="580"/>
                </a:lnTo>
                <a:lnTo>
                  <a:pt x="64" y="558"/>
                </a:lnTo>
                <a:lnTo>
                  <a:pt x="46" y="534"/>
                </a:lnTo>
                <a:lnTo>
                  <a:pt x="32" y="506"/>
                </a:lnTo>
                <a:lnTo>
                  <a:pt x="20" y="478"/>
                </a:lnTo>
                <a:lnTo>
                  <a:pt x="10" y="448"/>
                </a:lnTo>
                <a:lnTo>
                  <a:pt x="4" y="418"/>
                </a:lnTo>
                <a:lnTo>
                  <a:pt x="0" y="386"/>
                </a:lnTo>
                <a:lnTo>
                  <a:pt x="0" y="356"/>
                </a:lnTo>
                <a:lnTo>
                  <a:pt x="4" y="326"/>
                </a:lnTo>
                <a:lnTo>
                  <a:pt x="10" y="298"/>
                </a:lnTo>
                <a:lnTo>
                  <a:pt x="18" y="268"/>
                </a:lnTo>
                <a:lnTo>
                  <a:pt x="30" y="242"/>
                </a:lnTo>
                <a:lnTo>
                  <a:pt x="42" y="216"/>
                </a:lnTo>
                <a:lnTo>
                  <a:pt x="58" y="190"/>
                </a:lnTo>
                <a:lnTo>
                  <a:pt x="78" y="168"/>
                </a:lnTo>
                <a:lnTo>
                  <a:pt x="98" y="146"/>
                </a:lnTo>
                <a:lnTo>
                  <a:pt x="120" y="128"/>
                </a:lnTo>
                <a:lnTo>
                  <a:pt x="146" y="110"/>
                </a:lnTo>
                <a:lnTo>
                  <a:pt x="172" y="96"/>
                </a:lnTo>
                <a:lnTo>
                  <a:pt x="200" y="84"/>
                </a:lnTo>
                <a:lnTo>
                  <a:pt x="230" y="74"/>
                </a:lnTo>
                <a:lnTo>
                  <a:pt x="212" y="0"/>
                </a:lnTo>
                <a:lnTo>
                  <a:pt x="398" y="110"/>
                </a:lnTo>
                <a:lnTo>
                  <a:pt x="288" y="298"/>
                </a:lnTo>
                <a:lnTo>
                  <a:pt x="270" y="22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375364" y="3889453"/>
            <a:ext cx="708025" cy="1098550"/>
          </a:xfrm>
          <a:custGeom>
            <a:avLst/>
            <a:gdLst>
              <a:gd name="T0" fmla="*/ 2147483647 w 446"/>
              <a:gd name="T1" fmla="*/ 2147483647 h 692"/>
              <a:gd name="T2" fmla="*/ 2147483647 w 446"/>
              <a:gd name="T3" fmla="*/ 2147483647 h 692"/>
              <a:gd name="T4" fmla="*/ 2147483647 w 446"/>
              <a:gd name="T5" fmla="*/ 2147483647 h 692"/>
              <a:gd name="T6" fmla="*/ 2147483647 w 446"/>
              <a:gd name="T7" fmla="*/ 2147483647 h 692"/>
              <a:gd name="T8" fmla="*/ 2147483647 w 446"/>
              <a:gd name="T9" fmla="*/ 2147483647 h 692"/>
              <a:gd name="T10" fmla="*/ 2147483647 w 446"/>
              <a:gd name="T11" fmla="*/ 2147483647 h 692"/>
              <a:gd name="T12" fmla="*/ 2147483647 w 446"/>
              <a:gd name="T13" fmla="*/ 2147483647 h 692"/>
              <a:gd name="T14" fmla="*/ 2147483647 w 446"/>
              <a:gd name="T15" fmla="*/ 2147483647 h 692"/>
              <a:gd name="T16" fmla="*/ 2147483647 w 446"/>
              <a:gd name="T17" fmla="*/ 2147483647 h 692"/>
              <a:gd name="T18" fmla="*/ 2147483647 w 446"/>
              <a:gd name="T19" fmla="*/ 2147483647 h 692"/>
              <a:gd name="T20" fmla="*/ 2147483647 w 446"/>
              <a:gd name="T21" fmla="*/ 2147483647 h 692"/>
              <a:gd name="T22" fmla="*/ 2147483647 w 446"/>
              <a:gd name="T23" fmla="*/ 2147483647 h 692"/>
              <a:gd name="T24" fmla="*/ 2147483647 w 446"/>
              <a:gd name="T25" fmla="*/ 2147483647 h 692"/>
              <a:gd name="T26" fmla="*/ 2147483647 w 446"/>
              <a:gd name="T27" fmla="*/ 2147483647 h 692"/>
              <a:gd name="T28" fmla="*/ 2147483647 w 446"/>
              <a:gd name="T29" fmla="*/ 2147483647 h 692"/>
              <a:gd name="T30" fmla="*/ 2147483647 w 446"/>
              <a:gd name="T31" fmla="*/ 2147483647 h 692"/>
              <a:gd name="T32" fmla="*/ 2147483647 w 446"/>
              <a:gd name="T33" fmla="*/ 2147483647 h 692"/>
              <a:gd name="T34" fmla="*/ 2147483647 w 446"/>
              <a:gd name="T35" fmla="*/ 0 h 692"/>
              <a:gd name="T36" fmla="*/ 2147483647 w 446"/>
              <a:gd name="T37" fmla="*/ 0 h 692"/>
              <a:gd name="T38" fmla="*/ 2147483647 w 446"/>
              <a:gd name="T39" fmla="*/ 2147483647 h 692"/>
              <a:gd name="T40" fmla="*/ 2147483647 w 446"/>
              <a:gd name="T41" fmla="*/ 2147483647 h 692"/>
              <a:gd name="T42" fmla="*/ 2147483647 w 446"/>
              <a:gd name="T43" fmla="*/ 2147483647 h 692"/>
              <a:gd name="T44" fmla="*/ 2147483647 w 446"/>
              <a:gd name="T45" fmla="*/ 2147483647 h 692"/>
              <a:gd name="T46" fmla="*/ 2147483647 w 446"/>
              <a:gd name="T47" fmla="*/ 2147483647 h 692"/>
              <a:gd name="T48" fmla="*/ 2147483647 w 446"/>
              <a:gd name="T49" fmla="*/ 2147483647 h 692"/>
              <a:gd name="T50" fmla="*/ 2147483647 w 446"/>
              <a:gd name="T51" fmla="*/ 2147483647 h 692"/>
              <a:gd name="T52" fmla="*/ 2147483647 w 446"/>
              <a:gd name="T53" fmla="*/ 2147483647 h 692"/>
              <a:gd name="T54" fmla="*/ 2147483647 w 446"/>
              <a:gd name="T55" fmla="*/ 2147483647 h 692"/>
              <a:gd name="T56" fmla="*/ 2147483647 w 446"/>
              <a:gd name="T57" fmla="*/ 2147483647 h 692"/>
              <a:gd name="T58" fmla="*/ 2147483647 w 446"/>
              <a:gd name="T59" fmla="*/ 2147483647 h 692"/>
              <a:gd name="T60" fmla="*/ 2147483647 w 446"/>
              <a:gd name="T61" fmla="*/ 2147483647 h 692"/>
              <a:gd name="T62" fmla="*/ 2147483647 w 446"/>
              <a:gd name="T63" fmla="*/ 2147483647 h 692"/>
              <a:gd name="T64" fmla="*/ 2147483647 w 446"/>
              <a:gd name="T65" fmla="*/ 2147483647 h 692"/>
              <a:gd name="T66" fmla="*/ 2147483647 w 446"/>
              <a:gd name="T67" fmla="*/ 2147483647 h 692"/>
              <a:gd name="T68" fmla="*/ 2147483647 w 446"/>
              <a:gd name="T69" fmla="*/ 2147483647 h 692"/>
              <a:gd name="T70" fmla="*/ 2147483647 w 446"/>
              <a:gd name="T71" fmla="*/ 2147483647 h 692"/>
              <a:gd name="T72" fmla="*/ 2147483647 w 446"/>
              <a:gd name="T73" fmla="*/ 2147483647 h 692"/>
              <a:gd name="T74" fmla="*/ 2147483647 w 446"/>
              <a:gd name="T75" fmla="*/ 2147483647 h 692"/>
              <a:gd name="T76" fmla="*/ 2147483647 w 446"/>
              <a:gd name="T77" fmla="*/ 2147483647 h 692"/>
              <a:gd name="T78" fmla="*/ 2147483647 w 446"/>
              <a:gd name="T79" fmla="*/ 2147483647 h 692"/>
              <a:gd name="T80" fmla="*/ 2147483647 w 446"/>
              <a:gd name="T81" fmla="*/ 2147483647 h 692"/>
              <a:gd name="T82" fmla="*/ 2147483647 w 446"/>
              <a:gd name="T83" fmla="*/ 2147483647 h 692"/>
              <a:gd name="T84" fmla="*/ 2147483647 w 446"/>
              <a:gd name="T85" fmla="*/ 2147483647 h 692"/>
              <a:gd name="T86" fmla="*/ 2147483647 w 446"/>
              <a:gd name="T87" fmla="*/ 2147483647 h 692"/>
              <a:gd name="T88" fmla="*/ 2147483647 w 446"/>
              <a:gd name="T89" fmla="*/ 2147483647 h 692"/>
              <a:gd name="T90" fmla="*/ 2147483647 w 446"/>
              <a:gd name="T91" fmla="*/ 2147483647 h 692"/>
              <a:gd name="T92" fmla="*/ 2147483647 w 446"/>
              <a:gd name="T93" fmla="*/ 2147483647 h 692"/>
              <a:gd name="T94" fmla="*/ 2147483647 w 446"/>
              <a:gd name="T95" fmla="*/ 2147483647 h 692"/>
              <a:gd name="T96" fmla="*/ 2147483647 w 446"/>
              <a:gd name="T97" fmla="*/ 2147483647 h 692"/>
              <a:gd name="T98" fmla="*/ 2147483647 w 446"/>
              <a:gd name="T99" fmla="*/ 2147483647 h 692"/>
              <a:gd name="T100" fmla="*/ 2147483647 w 446"/>
              <a:gd name="T101" fmla="*/ 2147483647 h 692"/>
              <a:gd name="T102" fmla="*/ 2147483647 w 446"/>
              <a:gd name="T103" fmla="*/ 2147483647 h 692"/>
              <a:gd name="T104" fmla="*/ 0 w 446"/>
              <a:gd name="T105" fmla="*/ 2147483647 h 692"/>
              <a:gd name="T106" fmla="*/ 2147483647 w 446"/>
              <a:gd name="T107" fmla="*/ 2147483647 h 692"/>
              <a:gd name="T108" fmla="*/ 2147483647 w 446"/>
              <a:gd name="T109" fmla="*/ 2147483647 h 6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46"/>
              <a:gd name="T166" fmla="*/ 0 h 692"/>
              <a:gd name="T167" fmla="*/ 446 w 446"/>
              <a:gd name="T168" fmla="*/ 692 h 69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46" h="692">
                <a:moveTo>
                  <a:pt x="148" y="460"/>
                </a:moveTo>
                <a:lnTo>
                  <a:pt x="180" y="456"/>
                </a:lnTo>
                <a:lnTo>
                  <a:pt x="208" y="444"/>
                </a:lnTo>
                <a:lnTo>
                  <a:pt x="234" y="430"/>
                </a:lnTo>
                <a:lnTo>
                  <a:pt x="254" y="410"/>
                </a:lnTo>
                <a:lnTo>
                  <a:pt x="272" y="386"/>
                </a:lnTo>
                <a:lnTo>
                  <a:pt x="284" y="358"/>
                </a:lnTo>
                <a:lnTo>
                  <a:pt x="292" y="328"/>
                </a:lnTo>
                <a:lnTo>
                  <a:pt x="292" y="298"/>
                </a:lnTo>
                <a:lnTo>
                  <a:pt x="288" y="268"/>
                </a:lnTo>
                <a:lnTo>
                  <a:pt x="276" y="240"/>
                </a:lnTo>
                <a:lnTo>
                  <a:pt x="262" y="214"/>
                </a:lnTo>
                <a:lnTo>
                  <a:pt x="242" y="192"/>
                </a:lnTo>
                <a:lnTo>
                  <a:pt x="218" y="174"/>
                </a:lnTo>
                <a:lnTo>
                  <a:pt x="190" y="162"/>
                </a:lnTo>
                <a:lnTo>
                  <a:pt x="160" y="156"/>
                </a:lnTo>
                <a:lnTo>
                  <a:pt x="130" y="154"/>
                </a:lnTo>
                <a:lnTo>
                  <a:pt x="120" y="0"/>
                </a:lnTo>
                <a:lnTo>
                  <a:pt x="152" y="0"/>
                </a:lnTo>
                <a:lnTo>
                  <a:pt x="182" y="2"/>
                </a:lnTo>
                <a:lnTo>
                  <a:pt x="212" y="8"/>
                </a:lnTo>
                <a:lnTo>
                  <a:pt x="242" y="18"/>
                </a:lnTo>
                <a:lnTo>
                  <a:pt x="268" y="28"/>
                </a:lnTo>
                <a:lnTo>
                  <a:pt x="296" y="42"/>
                </a:lnTo>
                <a:lnTo>
                  <a:pt x="320" y="58"/>
                </a:lnTo>
                <a:lnTo>
                  <a:pt x="344" y="78"/>
                </a:lnTo>
                <a:lnTo>
                  <a:pt x="364" y="98"/>
                </a:lnTo>
                <a:lnTo>
                  <a:pt x="384" y="120"/>
                </a:lnTo>
                <a:lnTo>
                  <a:pt x="400" y="144"/>
                </a:lnTo>
                <a:lnTo>
                  <a:pt x="414" y="170"/>
                </a:lnTo>
                <a:lnTo>
                  <a:pt x="426" y="198"/>
                </a:lnTo>
                <a:lnTo>
                  <a:pt x="436" y="228"/>
                </a:lnTo>
                <a:lnTo>
                  <a:pt x="442" y="258"/>
                </a:lnTo>
                <a:lnTo>
                  <a:pt x="446" y="288"/>
                </a:lnTo>
                <a:lnTo>
                  <a:pt x="446" y="320"/>
                </a:lnTo>
                <a:lnTo>
                  <a:pt x="444" y="350"/>
                </a:lnTo>
                <a:lnTo>
                  <a:pt x="438" y="380"/>
                </a:lnTo>
                <a:lnTo>
                  <a:pt x="430" y="410"/>
                </a:lnTo>
                <a:lnTo>
                  <a:pt x="418" y="436"/>
                </a:lnTo>
                <a:lnTo>
                  <a:pt x="404" y="464"/>
                </a:lnTo>
                <a:lnTo>
                  <a:pt x="388" y="488"/>
                </a:lnTo>
                <a:lnTo>
                  <a:pt x="370" y="512"/>
                </a:lnTo>
                <a:lnTo>
                  <a:pt x="350" y="532"/>
                </a:lnTo>
                <a:lnTo>
                  <a:pt x="326" y="552"/>
                </a:lnTo>
                <a:lnTo>
                  <a:pt x="302" y="568"/>
                </a:lnTo>
                <a:lnTo>
                  <a:pt x="276" y="582"/>
                </a:lnTo>
                <a:lnTo>
                  <a:pt x="248" y="594"/>
                </a:lnTo>
                <a:lnTo>
                  <a:pt x="220" y="604"/>
                </a:lnTo>
                <a:lnTo>
                  <a:pt x="190" y="610"/>
                </a:lnTo>
                <a:lnTo>
                  <a:pt x="158" y="614"/>
                </a:lnTo>
                <a:lnTo>
                  <a:pt x="164" y="692"/>
                </a:lnTo>
                <a:lnTo>
                  <a:pt x="0" y="548"/>
                </a:lnTo>
                <a:lnTo>
                  <a:pt x="144" y="384"/>
                </a:lnTo>
                <a:lnTo>
                  <a:pt x="148" y="46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52375" y="5369003"/>
            <a:ext cx="10643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996633"/>
                </a:solidFill>
                <a:latin typeface="Arial" charset="0"/>
              </a:rPr>
              <a:t>Thursday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03671" y="5646002"/>
            <a:ext cx="4757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Final map &amp; text </a:t>
            </a:r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released on 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NDMC Website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652375" y="1836002"/>
            <a:ext cx="2985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996633"/>
                </a:solidFill>
                <a:latin typeface="Arial" charset="0"/>
              </a:rPr>
              <a:t>Tuesday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  (6 Days available)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652375" y="2230902"/>
            <a:ext cx="2436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Local expert feedback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652375" y="2611902"/>
            <a:ext cx="3295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Draft map sent to local experts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652375" y="2992902"/>
            <a:ext cx="32188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Draft text sent to local experts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652375" y="3450102"/>
            <a:ext cx="5845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996633"/>
                </a:solidFill>
                <a:latin typeface="Arial" charset="0"/>
              </a:rPr>
              <a:t>Wednesday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  (7 Days available; ending 12Z yesterday)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652375" y="3845003"/>
            <a:ext cx="25006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3300"/>
                </a:solidFill>
                <a:latin typeface="Arial" charset="0"/>
              </a:rPr>
              <a:t> Local expert feedback</a:t>
            </a: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652375" y="4226003"/>
            <a:ext cx="3629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3300"/>
                </a:solidFill>
                <a:latin typeface="Arial" charset="0"/>
              </a:rPr>
              <a:t> Draft map(s) sent to local experts</a:t>
            </a:r>
            <a:endParaRPr lang="en-US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652375" y="4607003"/>
            <a:ext cx="45653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3300"/>
                </a:solidFill>
                <a:latin typeface="Arial" charset="0"/>
              </a:rPr>
              <a:t> Draft text(s) sent to local experts (Outlook)</a:t>
            </a:r>
            <a:endParaRPr 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652375" y="4988003"/>
            <a:ext cx="48090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 Final map and text sent to secured ftp server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652375" y="967521"/>
            <a:ext cx="2937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996633"/>
                </a:solidFill>
                <a:latin typeface="Arial" charset="0"/>
              </a:rPr>
              <a:t>Monday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  (5 Days available)</a:t>
            </a:r>
          </a:p>
        </p:txBody>
      </p:sp>
    </p:spTree>
    <p:extLst>
      <p:ext uri="{BB962C8B-B14F-4D97-AF65-F5344CB8AC3E}">
        <p14:creationId xmlns:p14="http://schemas.microsoft.com/office/powerpoint/2010/main" val="15417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/>
      <p:bldP spid="8" grpId="0" animBg="1"/>
      <p:bldP spid="9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Spatial Extent of Drought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20120814_conus_t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42" y="1391674"/>
            <a:ext cx="4238206" cy="3275322"/>
          </a:xfrm>
          <a:prstGeom prst="rect">
            <a:avLst/>
          </a:prstGeom>
        </p:spPr>
      </p:pic>
      <p:pic>
        <p:nvPicPr>
          <p:cNvPr id="7" name="Picture 6" descr="20110809_conus_t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55" y="1379910"/>
            <a:ext cx="4253428" cy="3287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156" y="4741699"/>
            <a:ext cx="425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August 2011: 67% of Southern U.S. in Extreme-Exceptional Drought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(18% of whole U.S.)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1984" y="4741699"/>
            <a:ext cx="425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August 2012: 23% of Entire U.S. in 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Extreme-Exceptional Drought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(28% of Southern U.S.)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Temporal Extent of Drought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Drought Monitor Time Ser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5469"/>
            <a:ext cx="9144001" cy="2670175"/>
          </a:xfrm>
          <a:prstGeom prst="rect">
            <a:avLst/>
          </a:prstGeom>
        </p:spPr>
      </p:pic>
      <p:pic>
        <p:nvPicPr>
          <p:cNvPr id="7" name="Picture 6" descr="20000926_conus_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8" y="4591012"/>
            <a:ext cx="1058636" cy="819708"/>
          </a:xfrm>
          <a:prstGeom prst="rect">
            <a:avLst/>
          </a:prstGeom>
        </p:spPr>
      </p:pic>
      <p:pic>
        <p:nvPicPr>
          <p:cNvPr id="8" name="Picture 7" descr="20020903_conus_tex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348" y="4598851"/>
            <a:ext cx="1058636" cy="819708"/>
          </a:xfrm>
          <a:prstGeom prst="rect">
            <a:avLst/>
          </a:prstGeom>
        </p:spPr>
      </p:pic>
      <p:pic>
        <p:nvPicPr>
          <p:cNvPr id="9" name="Picture 8" descr="20060801_conus_tex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930" y="4588512"/>
            <a:ext cx="1058636" cy="819708"/>
          </a:xfrm>
          <a:prstGeom prst="rect">
            <a:avLst/>
          </a:prstGeom>
        </p:spPr>
      </p:pic>
      <p:pic>
        <p:nvPicPr>
          <p:cNvPr id="10" name="Picture 9" descr="20070821_conus_tex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659" y="4588512"/>
            <a:ext cx="1058636" cy="819708"/>
          </a:xfrm>
          <a:prstGeom prst="rect">
            <a:avLst/>
          </a:prstGeom>
        </p:spPr>
      </p:pic>
      <p:pic>
        <p:nvPicPr>
          <p:cNvPr id="11" name="Picture 10" descr="20110830_conus_tex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824" y="4588512"/>
            <a:ext cx="1061865" cy="822208"/>
          </a:xfrm>
          <a:prstGeom prst="rect">
            <a:avLst/>
          </a:prstGeom>
        </p:spPr>
      </p:pic>
      <p:pic>
        <p:nvPicPr>
          <p:cNvPr id="12" name="Picture 11" descr="20120821_conus_tex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6681" y="4598851"/>
            <a:ext cx="1058636" cy="819708"/>
          </a:xfrm>
          <a:prstGeom prst="rect">
            <a:avLst/>
          </a:prstGeom>
        </p:spPr>
      </p:pic>
      <p:pic>
        <p:nvPicPr>
          <p:cNvPr id="13" name="Picture 12" descr="20140408_conus_tex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786" y="4596351"/>
            <a:ext cx="1061865" cy="822208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7" idx="0"/>
          </p:cNvCxnSpPr>
          <p:nvPr/>
        </p:nvCxnSpPr>
        <p:spPr>
          <a:xfrm rot="5400000" flipH="1" flipV="1">
            <a:off x="423612" y="4057820"/>
            <a:ext cx="815687" cy="250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649105" y="4180668"/>
            <a:ext cx="81568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09492" y="3772826"/>
            <a:ext cx="961335" cy="818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4308673" y="4063481"/>
            <a:ext cx="815690" cy="23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927655" y="3775326"/>
            <a:ext cx="1196187" cy="813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7010724" y="3996991"/>
            <a:ext cx="813185" cy="369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8095331" y="4116098"/>
            <a:ext cx="813186" cy="131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8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Lies, Damn Lies, and Statistics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3" descr="highl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519" y="937990"/>
            <a:ext cx="5972956" cy="516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62550" y="947589"/>
            <a:ext cx="2605250" cy="36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US" sz="2600" dirty="0"/>
              <a:t>Often, the raw statistics do not reveal the complete picture!</a:t>
            </a:r>
          </a:p>
          <a:p>
            <a:endParaRPr lang="en-US" sz="2600" dirty="0"/>
          </a:p>
          <a:p>
            <a:r>
              <a:rPr lang="en-US" sz="2600" b="1" dirty="0"/>
              <a:t>55% </a:t>
            </a:r>
            <a:r>
              <a:rPr lang="en-US" sz="2600" dirty="0"/>
              <a:t>vs.</a:t>
            </a:r>
            <a:r>
              <a:rPr lang="en-US" sz="2600" b="1" dirty="0"/>
              <a:t> 57% </a:t>
            </a:r>
            <a:r>
              <a:rPr lang="en-US" sz="2600" dirty="0"/>
              <a:t>vs.</a:t>
            </a:r>
            <a:r>
              <a:rPr lang="en-US" sz="2600" b="1" dirty="0"/>
              <a:t> 57%</a:t>
            </a:r>
            <a:r>
              <a:rPr lang="en-US" sz="2600" dirty="0"/>
              <a:t> doesn’t necessarily mean they’re all in the same situation!</a:t>
            </a:r>
          </a:p>
        </p:txBody>
      </p:sp>
    </p:spTree>
    <p:extLst>
      <p:ext uri="{BB962C8B-B14F-4D97-AF65-F5344CB8AC3E}">
        <p14:creationId xmlns:p14="http://schemas.microsoft.com/office/powerpoint/2010/main" val="25564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dle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5952" y="2056787"/>
            <a:ext cx="489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Planning for Drought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3317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Planning has been Reactive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642" y="1081368"/>
            <a:ext cx="6877050" cy="515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2767" y="1290918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7767" y="1748118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94367" y="3424518"/>
            <a:ext cx="18288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23167" y="4338918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51967" y="3881718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85367" y="2052918"/>
            <a:ext cx="18288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75872" y="6012341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National Drought Mitigation Center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23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598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Assessing Drought</a:t>
            </a:r>
          </a:p>
          <a:p>
            <a:endParaRPr lang="en-US" sz="16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pPr marL="457200" indent="-457200">
              <a:buFont typeface="Arial"/>
              <a:buChar char="•"/>
            </a:pPr>
            <a:r>
              <a:rPr lang="en-US" sz="2595" dirty="0">
                <a:solidFill>
                  <a:srgbClr val="595959"/>
                </a:solidFill>
                <a:latin typeface="Trebuchet MS"/>
                <a:cs typeface="Trebuchet MS"/>
              </a:rPr>
              <a:t>Drought is a multi-faceted issue and requires a multi-faceted response</a:t>
            </a:r>
          </a:p>
          <a:p>
            <a:pPr lvl="1"/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 Does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a doctor take your temperature, check a chart, and say 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	“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based on your temperature, you are moderately-to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	severely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sick”?</a:t>
            </a:r>
          </a:p>
          <a:p>
            <a:pPr lvl="1"/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 Instead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, she uses the results of several patient-appropriate 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	and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symptom-appropriate tests, i.e., well-chosen 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	indicators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in concert with each other</a:t>
            </a:r>
          </a:p>
          <a:p>
            <a:pPr lvl="1">
              <a:spcAft>
                <a:spcPts val="1200"/>
              </a:spcAft>
            </a:pP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 A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responsible drought decision-maker (and those who supply 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	data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) should take the same approach</a:t>
            </a:r>
          </a:p>
          <a:p>
            <a:pPr marL="457200" indent="-457200">
              <a:buFont typeface="Arial"/>
              <a:buChar char="•"/>
            </a:pPr>
            <a:r>
              <a:rPr lang="en-US" sz="2595" dirty="0">
                <a:solidFill>
                  <a:srgbClr val="595959"/>
                </a:solidFill>
                <a:latin typeface="Trebuchet MS"/>
                <a:cs typeface="Trebuchet MS"/>
              </a:rPr>
              <a:t>Time of year matters</a:t>
            </a:r>
          </a:p>
          <a:p>
            <a:pPr lvl="1">
              <a:spcAft>
                <a:spcPts val="600"/>
              </a:spcAft>
            </a:pP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 Dry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summer: may develop rapidly (especially with high </a:t>
            </a: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	temperatures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2162" dirty="0" smtClean="0">
                <a:solidFill>
                  <a:srgbClr val="595959"/>
                </a:solidFill>
                <a:latin typeface="Trebuchet MS"/>
                <a:cs typeface="Trebuchet MS"/>
              </a:rPr>
              <a:t>- Dry </a:t>
            </a:r>
            <a:r>
              <a:rPr lang="en-US" sz="2162" dirty="0">
                <a:solidFill>
                  <a:srgbClr val="595959"/>
                </a:solidFill>
                <a:latin typeface="Trebuchet MS"/>
                <a:cs typeface="Trebuchet MS"/>
              </a:rPr>
              <a:t>winter: nobody may notice</a:t>
            </a:r>
          </a:p>
        </p:txBody>
      </p:sp>
    </p:spTree>
    <p:extLst>
      <p:ext uri="{BB962C8B-B14F-4D97-AF65-F5344CB8AC3E}">
        <p14:creationId xmlns:p14="http://schemas.microsoft.com/office/powerpoint/2010/main" val="33262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Why Plan for Drought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43972" y="120453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is inevitable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Droughts lasting 3-5 years are not that uncommon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Pre-drought action shapes choices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Increased flexibility and healthy resources minimizes loss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Early responses are effective responses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longer you wait, the fewer choices you have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creeps up on you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Decision points helps limit surprise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39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ABCs of Drought Planning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43972" y="1047376"/>
            <a:ext cx="8229600" cy="493306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Assess Conditions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Rainfall patterns and departures from normal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Indicators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Water Resources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Impacts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Be Prepared</a:t>
            </a:r>
          </a:p>
          <a:p>
            <a:pPr lvl="1"/>
            <a:r>
              <a:rPr lang="en-US" sz="237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Develop a good drought plan</a:t>
            </a:r>
          </a:p>
          <a:p>
            <a:pPr lvl="1"/>
            <a:r>
              <a:rPr lang="en-US" sz="237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Identify at-risk businesses and users</a:t>
            </a:r>
          </a:p>
          <a:p>
            <a:pPr lvl="1">
              <a:spcAft>
                <a:spcPts val="600"/>
              </a:spcAft>
            </a:pPr>
            <a:r>
              <a:rPr lang="en-US" sz="237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Make sure they have enough lead time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Communicate!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Who needs to know?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When do they need to know it?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How do you tell them?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66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What is in a Drought Plan?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77259"/>
            <a:ext cx="8229600" cy="452596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Vulnerability Analysis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Response capacities – local, state, federal, tribal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Roles and responsibilities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Monitoring indices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Communication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Who makes the call…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Triggers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…and when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680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Mitigation &amp; Response Programs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373510" y="1077259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planning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Improved monitoring / early warning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Water supply augmentation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Demand reduction/water conservation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Public awareness/education programs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Water use conflict resolution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Legislation/policy changes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Technical assistance on water management</a:t>
            </a:r>
          </a:p>
          <a:p>
            <a:pPr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05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National Integrated Drought 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Information System (NIDIS)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05965"/>
            <a:ext cx="538166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Integrate observations and data systems</a:t>
            </a:r>
          </a:p>
          <a:p>
            <a:pPr lvl="1"/>
            <a:r>
              <a:rPr lang="en-US" sz="216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Credible and readily accessible information to inform decisions</a:t>
            </a:r>
          </a:p>
          <a:p>
            <a:pPr lvl="1">
              <a:spcAft>
                <a:spcPts val="1200"/>
              </a:spcAft>
            </a:pPr>
            <a:r>
              <a:rPr lang="en-US" sz="216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Fill information gaps</a:t>
            </a:r>
          </a:p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Develop new tools</a:t>
            </a:r>
          </a:p>
          <a:p>
            <a:pPr lvl="1">
              <a:spcAft>
                <a:spcPts val="1200"/>
              </a:spcAft>
            </a:pPr>
            <a:r>
              <a:rPr lang="en-US" sz="216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scenarios</a:t>
            </a:r>
          </a:p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Coordinate research and science</a:t>
            </a:r>
          </a:p>
          <a:p>
            <a:pPr lvl="1">
              <a:spcAft>
                <a:spcPts val="1200"/>
              </a:spcAft>
            </a:pPr>
            <a:r>
              <a:rPr lang="en-US" sz="216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Intergovernmental and private sector</a:t>
            </a:r>
          </a:p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Information dissemination and feedback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NIDIS Cov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86" y="1600200"/>
            <a:ext cx="2825496" cy="36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Drought-Ready Communities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27638"/>
            <a:ext cx="5905500" cy="560624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Resource materials assembled into a “Drought Ready Communities Kit” to help guide communities in their assessment of drought risk and mitigation actions.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Elements include: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Developing a leadership team – who should be invited?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Data sources and how they may be used in assessing drought risk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Drought indicators and how they may be used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Sample documents for communicating drought status and educating the public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Example plans from other communities</a:t>
            </a:r>
          </a:p>
        </p:txBody>
      </p:sp>
      <p:pic>
        <p:nvPicPr>
          <p:cNvPr id="7" name="Picture 6" descr="DRC Cov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1834973"/>
            <a:ext cx="2781300" cy="36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Drought Ready Checklist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82813"/>
            <a:ext cx="8348471" cy="5016167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Getting Started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15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Identifying resources and forming leadership team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Information Gathering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15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water sources, climate, past droughts, and impacts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Monitoring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15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Determine indicators and appoint an authority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Communication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15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Develop materials and methods to inform community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Community Education &amp; Outreach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15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Increase general awareness before a drought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300"/>
              </a:spcAft>
              <a:buFont typeface="Franklin Gothic Medium" pitchFamily="-84" charset="0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ＭＳ Ｐゴシック" pitchFamily="-84" charset="-128"/>
                <a:cs typeface="Trebuchet MS"/>
              </a:rPr>
              <a:t>Planning</a:t>
            </a:r>
          </a:p>
          <a:p>
            <a:pPr marL="914400" lvl="1" indent="-514350" eaLnBrk="1" hangingPunct="1">
              <a:spcBef>
                <a:spcPct val="0"/>
              </a:spcBef>
              <a:spcAft>
                <a:spcPts val="300"/>
              </a:spcAft>
              <a:buFont typeface="Wingdings" pitchFamily="-84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Identify vulnerabilities and determine triggers and actions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43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Managing Drought Risk on the Ranch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47377"/>
            <a:ext cx="5884249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Prepare for drought by increasing the health of the overall operation and maximizing flexibility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Write a Drought Plan that includes WHAT to do during drought and WHEN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When conditions require it, implement the plan and don’t second-guess it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After drought, have a plan for restoring the health of all parts of the ranch operation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Monitor how the drought plan works, and improve it as you learn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Screen shot 2014-06-23 at 8.18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49" y="1772188"/>
            <a:ext cx="2802551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Plant Response to Rainfall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829485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Precipitation in the cool season determines forage more than warm season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Months leading up to peak growing conditions are most critical (late spring – early summer)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Delayed plant response when very dry soils (typically when less than 75% of normal over growing season)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Excessive grazing during drought will further reduce yield, even if precipitation returns to normal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Impacts are cumulative and increase rapidly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724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Planning Resources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07141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Drought-Ready Communities</a:t>
            </a:r>
          </a:p>
          <a:p>
            <a:pPr lvl="1">
              <a:spcAft>
                <a:spcPts val="600"/>
              </a:spcAft>
              <a:buFont typeface="Wingdings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http://drought.unl.edu/Planning/PlanningProcesses/DroughtReadyCommunities.aspx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Managing Drought Risk on the Ranch</a:t>
            </a:r>
          </a:p>
          <a:p>
            <a:pPr lvl="1">
              <a:spcAft>
                <a:spcPts val="600"/>
              </a:spcAft>
              <a:buFont typeface="Wingdings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http://drought.unl.edu/ranchplan/Overview.aspx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NIDIS</a:t>
            </a:r>
          </a:p>
          <a:p>
            <a:pPr lvl="1">
              <a:spcAft>
                <a:spcPts val="600"/>
              </a:spcAft>
              <a:buFont typeface="Wingdings" charset="2"/>
              <a:buChar char="²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http://www.drought.gov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Drought Mitigation Center</a:t>
            </a:r>
          </a:p>
          <a:p>
            <a:pPr lvl="1">
              <a:spcAft>
                <a:spcPts val="600"/>
              </a:spcAft>
              <a:buFont typeface="Wingdings" charset="2"/>
              <a:buChar char="²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http://drought.unl.edu/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2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-12826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What is Drought?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Trebuchet MS"/>
                <a:cs typeface="Trebuchet MS"/>
              </a:rPr>
              <a:t>Meteorological drought </a:t>
            </a:r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– departures from “normal” precipitation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Trebuchet MS"/>
                <a:cs typeface="Trebuchet MS"/>
              </a:rPr>
              <a:t>Agricultural drought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– soil/groundwater deficits that affect vegetation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Trebuchet MS"/>
                <a:cs typeface="Trebuchet MS"/>
              </a:rPr>
              <a:t>Hydrologic drought </a:t>
            </a:r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– deficiency of water in watersheds, rivers; often lags agriculture impacts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Trebuchet MS"/>
                <a:cs typeface="Trebuchet MS"/>
              </a:rPr>
              <a:t>Socio-economic drought </a:t>
            </a:r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– shortage of some item (water, food, fish, natural values) that affects the balance of supply and demand</a:t>
            </a:r>
          </a:p>
        </p:txBody>
      </p:sp>
    </p:spTree>
    <p:extLst>
      <p:ext uri="{BB962C8B-B14F-4D97-AF65-F5344CB8AC3E}">
        <p14:creationId xmlns:p14="http://schemas.microsoft.com/office/powerpoint/2010/main" val="15584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pic>
        <p:nvPicPr>
          <p:cNvPr id="6" name="Picture 2" descr="DUSTBOWLHOUSE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29200" y="304800"/>
            <a:ext cx="3886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dirty="0">
                <a:solidFill>
                  <a:srgbClr val="000000"/>
                </a:solidFill>
                <a:latin typeface="Tahoma" pitchFamily="-65" charset="0"/>
              </a:rPr>
              <a:t>Thank You!</a:t>
            </a:r>
          </a:p>
          <a:p>
            <a:pPr eaLnBrk="0" hangingPunct="0"/>
            <a:endParaRPr lang="en-US" sz="2000" dirty="0">
              <a:solidFill>
                <a:srgbClr val="000000"/>
              </a:solidFill>
              <a:latin typeface="Tahoma" pitchFamily="-65" charset="0"/>
            </a:endParaRP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Tahoma" pitchFamily="-65" charset="0"/>
              </a:rPr>
              <a:t>Mark Shafer</a:t>
            </a:r>
            <a:endParaRPr lang="en-US" sz="2000" dirty="0" smtClean="0">
              <a:solidFill>
                <a:srgbClr val="000000"/>
              </a:solidFill>
              <a:latin typeface="Tahoma" pitchFamily="-65" charset="0"/>
            </a:endParaRPr>
          </a:p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ahoma" pitchFamily="-65" charset="0"/>
              </a:rPr>
              <a:t>Southern Climate Impacts </a:t>
            </a:r>
          </a:p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ahoma" pitchFamily="-65" charset="0"/>
              </a:rPr>
              <a:t>       Planning Program</a:t>
            </a: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Tahoma" pitchFamily="-65" charset="0"/>
              </a:rPr>
              <a:t>Norman, Oklahoma</a:t>
            </a:r>
            <a:endParaRPr lang="en-US" sz="2000" dirty="0" smtClean="0">
              <a:solidFill>
                <a:srgbClr val="000000"/>
              </a:solidFill>
              <a:latin typeface="Tahoma" pitchFamily="-65" charset="0"/>
            </a:endParaRPr>
          </a:p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ahoma" pitchFamily="-65" charset="0"/>
                <a:hlinkClick r:id="rId4"/>
              </a:rPr>
              <a:t>mshafer@ou.edu</a:t>
            </a:r>
            <a:r>
              <a:rPr lang="en-US" sz="2000" dirty="0" smtClean="0">
                <a:solidFill>
                  <a:srgbClr val="000000"/>
                </a:solidFill>
                <a:latin typeface="Tahoma" pitchFamily="-65" charset="0"/>
              </a:rPr>
              <a:t> </a:t>
            </a:r>
          </a:p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Tahoma" pitchFamily="-65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ahoma" pitchFamily="-65" charset="0"/>
              </a:rPr>
              <a:t>405) 325-3044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5975" y="5080245"/>
            <a:ext cx="66327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Partnership With: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Regional Integrated and Assessments (RISA)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Integrated Drought Information System (NIDIS)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National Climatic Data Center (NCDC)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Drought Mitigation Center (NDMC)</a:t>
            </a:r>
          </a:p>
        </p:txBody>
      </p:sp>
    </p:spTree>
    <p:extLst>
      <p:ext uri="{BB962C8B-B14F-4D97-AF65-F5344CB8AC3E}">
        <p14:creationId xmlns:p14="http://schemas.microsoft.com/office/powerpoint/2010/main" val="40405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10" y="373541"/>
            <a:ext cx="8488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The Rodney Dangerfield of Hazards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	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7" name="Content Placeholder 3" descr="South Signs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l="-5366" r="-5366"/>
          <a:stretch>
            <a:fillRect/>
          </a:stretch>
        </p:blipFill>
        <p:spPr>
          <a:xfrm>
            <a:off x="457200" y="1225255"/>
            <a:ext cx="8229600" cy="4525963"/>
          </a:xfrm>
        </p:spPr>
      </p:pic>
      <p:pic>
        <p:nvPicPr>
          <p:cNvPr id="8" name="Picture 7" descr="drought sign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008" y="1292119"/>
            <a:ext cx="1358998" cy="148813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334824">
            <a:off x="6219218" y="2179990"/>
            <a:ext cx="490946" cy="2380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15584" y="1454447"/>
            <a:ext cx="12564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/>
                </a:solidFill>
                <a:latin typeface="Chalkboard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effectLst>
                  <a:glow rad="76200">
                    <a:schemeClr val="bg1">
                      <a:lumMod val="85000"/>
                      <a:alpha val="24000"/>
                    </a:schemeClr>
                  </a:glow>
                </a:effectLst>
                <a:latin typeface="Comic Sans MS"/>
              </a:rPr>
              <a:t>DROUGHT</a:t>
            </a:r>
          </a:p>
          <a:p>
            <a:r>
              <a:rPr lang="en-US" sz="1400" b="1" dirty="0" smtClean="0">
                <a:solidFill>
                  <a:schemeClr val="bg1"/>
                </a:solidFill>
                <a:effectLst>
                  <a:glow rad="76200">
                    <a:schemeClr val="bg1">
                      <a:lumMod val="85000"/>
                      <a:alpha val="24000"/>
                    </a:schemeClr>
                  </a:glow>
                </a:effectLst>
                <a:latin typeface="Comic Sans MS"/>
              </a:rPr>
              <a:t>WILDFIRES</a:t>
            </a:r>
            <a:endParaRPr lang="en-US" sz="1400" b="1" dirty="0">
              <a:solidFill>
                <a:schemeClr val="bg1"/>
              </a:solidFill>
              <a:effectLst>
                <a:glow rad="76200">
                  <a:schemeClr val="bg1">
                    <a:lumMod val="85000"/>
                    <a:alpha val="24000"/>
                  </a:schemeClr>
                </a:glow>
              </a:effectLst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400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09" y="373541"/>
            <a:ext cx="87646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Events Change Quickly</a:t>
            </a:r>
            <a:endParaRPr lang="en-US" sz="2400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endParaRPr lang="en-US" sz="2000" dirty="0" smtClean="0">
              <a:solidFill>
                <a:srgbClr val="458CCA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1847128"/>
            <a:ext cx="3248551" cy="2436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283541"/>
            <a:ext cx="370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2006: Billion-Dollar Drought</a:t>
            </a:r>
            <a:endParaRPr lang="en-US" sz="2000" dirty="0"/>
          </a:p>
        </p:txBody>
      </p:sp>
      <p:pic>
        <p:nvPicPr>
          <p:cNvPr id="8" name="Picture 7" descr="TS Erin-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89" y="1847128"/>
            <a:ext cx="3635683" cy="243641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008120" y="2694556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6261037" y="4283541"/>
            <a:ext cx="229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2007: Record Floods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6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ddle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" y="268"/>
            <a:ext cx="9132335" cy="685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5952" y="2056787"/>
            <a:ext cx="489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Trebuchet MS"/>
              </a:rPr>
              <a:t>Causes of Drought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9802</TotalTime>
  <Words>2777</Words>
  <Application>Microsoft Office PowerPoint</Application>
  <PresentationFormat>On-screen Show (4:3)</PresentationFormat>
  <Paragraphs>521</Paragraphs>
  <Slides>60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Climatological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Nick Richardson</dc:creator>
  <cp:lastModifiedBy>Rachel Riley</cp:lastModifiedBy>
  <cp:revision>137</cp:revision>
  <dcterms:created xsi:type="dcterms:W3CDTF">2014-06-05T14:47:00Z</dcterms:created>
  <dcterms:modified xsi:type="dcterms:W3CDTF">2015-03-23T20:44:14Z</dcterms:modified>
</cp:coreProperties>
</file>