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4" r:id="rId2"/>
    <p:sldId id="285" r:id="rId3"/>
    <p:sldId id="259" r:id="rId4"/>
    <p:sldId id="261" r:id="rId5"/>
    <p:sldId id="282" r:id="rId6"/>
    <p:sldId id="260" r:id="rId7"/>
    <p:sldId id="283" r:id="rId8"/>
    <p:sldId id="262" r:id="rId9"/>
    <p:sldId id="269" r:id="rId10"/>
    <p:sldId id="263" r:id="rId11"/>
    <p:sldId id="265" r:id="rId12"/>
    <p:sldId id="266" r:id="rId13"/>
    <p:sldId id="267" r:id="rId14"/>
    <p:sldId id="264" r:id="rId15"/>
    <p:sldId id="270" r:id="rId16"/>
    <p:sldId id="280" r:id="rId17"/>
    <p:sldId id="271" r:id="rId18"/>
    <p:sldId id="281" r:id="rId19"/>
    <p:sldId id="272"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7AC"/>
    <a:srgbClr val="458CCA"/>
    <a:srgbClr val="1A73CA"/>
    <a:srgbClr val="7D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6" autoAdjust="0"/>
    <p:restoredTop sz="84820" autoAdjust="0"/>
  </p:normalViewPr>
  <p:slideViewPr>
    <p:cSldViewPr snapToGrid="0" snapToObjects="1">
      <p:cViewPr>
        <p:scale>
          <a:sx n="99" d="100"/>
          <a:sy n="99" d="100"/>
        </p:scale>
        <p:origin x="-2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9001B-9BD1-5849-85C9-CA3DE340329C}" type="datetimeFigureOut">
              <a:rPr lang="en-US" smtClean="0"/>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127F2-5628-DC45-8086-DA07CB085F00}" type="slidenum">
              <a:rPr lang="en-US" smtClean="0"/>
              <a:pPr/>
              <a:t>‹#›</a:t>
            </a:fld>
            <a:endParaRPr lang="en-US"/>
          </a:p>
        </p:txBody>
      </p:sp>
    </p:spTree>
    <p:extLst>
      <p:ext uri="{BB962C8B-B14F-4D97-AF65-F5344CB8AC3E}">
        <p14:creationId xmlns:p14="http://schemas.microsoft.com/office/powerpoint/2010/main" val="2413217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atmospheric phenomena include tornadoes, hurricanes, rainbows, rain, snow, clouds, lightning, etc.</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a:t>
            </a:fld>
            <a:endParaRPr lang="en-US"/>
          </a:p>
        </p:txBody>
      </p:sp>
    </p:spTree>
    <p:extLst>
      <p:ext uri="{BB962C8B-B14F-4D97-AF65-F5344CB8AC3E}">
        <p14:creationId xmlns:p14="http://schemas.microsoft.com/office/powerpoint/2010/main" val="245551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this point about darker surfaces in mind later when we talk</a:t>
            </a:r>
            <a:r>
              <a:rPr lang="en-US" baseline="0" dirty="0" smtClean="0"/>
              <a:t> about</a:t>
            </a:r>
            <a:r>
              <a:rPr lang="en-US" dirty="0" smtClean="0"/>
              <a:t> ice loss impacts on the Earth’s climate system.</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13</a:t>
            </a:fld>
            <a:endParaRPr lang="en-US"/>
          </a:p>
        </p:txBody>
      </p:sp>
    </p:spTree>
    <p:extLst>
      <p:ext uri="{BB962C8B-B14F-4D97-AF65-F5344CB8AC3E}">
        <p14:creationId xmlns:p14="http://schemas.microsoft.com/office/powerpoint/2010/main" val="251995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15</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instrument</a:t>
            </a:r>
            <a:r>
              <a:rPr lang="en-US" baseline="0" dirty="0" smtClean="0"/>
              <a:t> in </a:t>
            </a:r>
            <a:r>
              <a:rPr lang="en-US" baseline="0" dirty="0" err="1" smtClean="0"/>
              <a:t>th.e</a:t>
            </a:r>
            <a:r>
              <a:rPr lang="en-US" baseline="0" dirty="0" smtClean="0"/>
              <a:t> image is a net radiometer, which has both sensors to measure longwave and shortwave radiation</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16</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look at the basic</a:t>
            </a:r>
            <a:r>
              <a:rPr lang="en-US" baseline="0" dirty="0" smtClean="0"/>
              <a:t> water cycle.</a:t>
            </a:r>
          </a:p>
          <a:p>
            <a:r>
              <a:rPr lang="en-US" baseline="0" dirty="0" smtClean="0"/>
              <a:t>Evaporation from the surface, Condensation into clouds, Rain or snow Precipitation, and Runoff are the basic steps</a:t>
            </a:r>
            <a:endParaRPr lang="en-US" dirty="0" smtClean="0"/>
          </a:p>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17</a:t>
            </a:fld>
            <a:endParaRPr lang="en-US"/>
          </a:p>
        </p:txBody>
      </p:sp>
    </p:spTree>
    <p:extLst>
      <p:ext uri="{BB962C8B-B14F-4D97-AF65-F5344CB8AC3E}">
        <p14:creationId xmlns:p14="http://schemas.microsoft.com/office/powerpoint/2010/main" val="327389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reminder about the different phases of water…</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18</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more detailed water cycle, the hydrologic cycle (see next slide for definitions).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19</a:t>
            </a:fld>
            <a:endParaRPr lang="en-US"/>
          </a:p>
        </p:txBody>
      </p:sp>
    </p:spTree>
    <p:extLst>
      <p:ext uri="{BB962C8B-B14F-4D97-AF65-F5344CB8AC3E}">
        <p14:creationId xmlns:p14="http://schemas.microsoft.com/office/powerpoint/2010/main" val="383032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(Including this slide for reference</a:t>
            </a:r>
            <a:r>
              <a:rPr lang="en-US" baseline="0" dirty="0" smtClean="0"/>
              <a:t>. All info can be presented during the previous slide with the diagram.)</a:t>
            </a:r>
            <a:endParaRPr lang="en-US" dirty="0" smtClean="0"/>
          </a:p>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20</a:t>
            </a:fld>
            <a:endParaRPr lang="en-US"/>
          </a:p>
        </p:txBody>
      </p:sp>
    </p:spTree>
    <p:extLst>
      <p:ext uri="{BB962C8B-B14F-4D97-AF65-F5344CB8AC3E}">
        <p14:creationId xmlns:p14="http://schemas.microsoft.com/office/powerpoint/2010/main" val="53236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a:t>
            </a:r>
            <a:r>
              <a:rPr lang="en-US" baseline="0" dirty="0" smtClean="0"/>
              <a:t> has a more complex definition.</a:t>
            </a:r>
          </a:p>
          <a:p>
            <a:endParaRPr lang="en-US" baseline="0" dirty="0" smtClean="0"/>
          </a:p>
          <a:p>
            <a:r>
              <a:rPr lang="en-US" baseline="0" dirty="0" smtClean="0"/>
              <a:t>A “normal” is the 30 year average of a weather condition (e.g. the average January temperature for the state of Oklahoma between 1981-2010).</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a:t>
            </a:fld>
            <a:endParaRPr lang="en-US"/>
          </a:p>
        </p:txBody>
      </p:sp>
    </p:spTree>
    <p:extLst>
      <p:ext uri="{BB962C8B-B14F-4D97-AF65-F5344CB8AC3E}">
        <p14:creationId xmlns:p14="http://schemas.microsoft.com/office/powerpoint/2010/main" val="315146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range of weather</a:t>
            </a:r>
            <a:r>
              <a:rPr lang="en-US" baseline="0" dirty="0" smtClean="0"/>
              <a:t> observed in a given location over time represents its climate. </a:t>
            </a:r>
          </a:p>
          <a:p>
            <a:endParaRPr lang="en-US" baseline="0" dirty="0" smtClean="0"/>
          </a:p>
          <a:p>
            <a:r>
              <a:rPr lang="en-US" baseline="0" dirty="0" smtClean="0"/>
              <a:t>The</a:t>
            </a:r>
            <a:r>
              <a:rPr lang="en-US" dirty="0" smtClean="0"/>
              <a:t> </a:t>
            </a:r>
            <a:r>
              <a:rPr lang="en-US" dirty="0" err="1" smtClean="0"/>
              <a:t>Koppen</a:t>
            </a:r>
            <a:r>
              <a:rPr lang="en-US" dirty="0" smtClean="0"/>
              <a:t> Climate Classification is a widely used climate classification</a:t>
            </a:r>
            <a:r>
              <a:rPr lang="en-US" baseline="0" dirty="0" smtClean="0"/>
              <a:t> system that combines average annual and monthly temperatures and precipitation to represent climate zones with different characteristics. The system is based on the concept that native vegetation is the best expression of climate, so the climate zones boundaries also represent changes in vegetation distribution.</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5</a:t>
            </a:fld>
            <a:endParaRPr lang="en-US"/>
          </a:p>
        </p:txBody>
      </p:sp>
    </p:spTree>
    <p:extLst>
      <p:ext uri="{BB962C8B-B14F-4D97-AF65-F5344CB8AC3E}">
        <p14:creationId xmlns:p14="http://schemas.microsoft.com/office/powerpoint/2010/main" val="397778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is the day-to-day</a:t>
            </a:r>
            <a:r>
              <a:rPr lang="en-US" baseline="0" dirty="0" smtClean="0"/>
              <a:t> state of the atmosphere and climate is the totality or average of weather over long periods of time.</a:t>
            </a:r>
          </a:p>
          <a:p>
            <a:endParaRPr lang="en-US" baseline="0" dirty="0" smtClean="0"/>
          </a:p>
          <a:p>
            <a:r>
              <a:rPr lang="en-US" baseline="0" dirty="0" smtClean="0"/>
              <a:t>Another way of putting it: “Weather is your mood, climate is your personality”.</a:t>
            </a:r>
          </a:p>
          <a:p>
            <a:endParaRPr lang="en-US" baseline="0" dirty="0" smtClean="0"/>
          </a:p>
          <a:p>
            <a:r>
              <a:rPr lang="en-US" baseline="0" dirty="0" smtClean="0"/>
              <a:t>View the weather and climate, man and dog analogy on YouTube here: </a:t>
            </a:r>
            <a:r>
              <a:rPr lang="en-US" dirty="0" smtClean="0"/>
              <a:t>https://www.youtube.com/watch?v=e0vj-0imOLw.</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6</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how 30-year</a:t>
            </a:r>
            <a:r>
              <a:rPr lang="en-US" baseline="0" dirty="0" smtClean="0"/>
              <a:t> </a:t>
            </a:r>
            <a:r>
              <a:rPr lang="en-US" baseline="0" dirty="0" err="1" smtClean="0"/>
              <a:t>normals</a:t>
            </a:r>
            <a:r>
              <a:rPr lang="en-US" baseline="0" dirty="0" smtClean="0"/>
              <a:t> are representative as climate. The normal high and normal low for this example of July 4th in Tulsa is just the average of the observations over a 30 year period.</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7</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understand</a:t>
            </a:r>
            <a:r>
              <a:rPr lang="en-US" baseline="0" dirty="0" smtClean="0"/>
              <a:t> some definitions, let’s talk about the atmosphere.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8</a:t>
            </a:fld>
            <a:endParaRPr lang="en-US"/>
          </a:p>
        </p:txBody>
      </p:sp>
    </p:spTree>
    <p:extLst>
      <p:ext uri="{BB962C8B-B14F-4D97-AF65-F5344CB8AC3E}">
        <p14:creationId xmlns:p14="http://schemas.microsoft.com/office/powerpoint/2010/main" val="167344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a:t>
            </a:r>
            <a:r>
              <a:rPr lang="en-US" baseline="0" dirty="0" smtClean="0"/>
              <a:t> describes the Earth-atmosphere energy balance. </a:t>
            </a:r>
            <a:r>
              <a:rPr lang="en-US" sz="1200" dirty="0" smtClean="0"/>
              <a:t>100% of the incoming energy from the sun is balanced by 100% total energy outgoing from</a:t>
            </a:r>
            <a:r>
              <a:rPr lang="en-US" sz="1200" baseline="0" dirty="0" smtClean="0"/>
              <a:t> the earth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9</a:t>
            </a:fld>
            <a:endParaRPr lang="en-US"/>
          </a:p>
        </p:txBody>
      </p:sp>
    </p:spTree>
    <p:extLst>
      <p:ext uri="{BB962C8B-B14F-4D97-AF65-F5344CB8AC3E}">
        <p14:creationId xmlns:p14="http://schemas.microsoft.com/office/powerpoint/2010/main" val="54800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Clouds are</a:t>
            </a:r>
            <a:r>
              <a:rPr lang="en-US" baseline="0" dirty="0" smtClean="0"/>
              <a:t> an example of how the atmosphere can act like a blanket. The images shows that under most conditions a clear calm night will be much cooler than a cloudy calm one.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10</a:t>
            </a:fld>
            <a:endParaRPr lang="en-US"/>
          </a:p>
        </p:txBody>
      </p:sp>
    </p:spTree>
    <p:extLst>
      <p:ext uri="{BB962C8B-B14F-4D97-AF65-F5344CB8AC3E}">
        <p14:creationId xmlns:p14="http://schemas.microsoft.com/office/powerpoint/2010/main" val="381109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to name</a:t>
            </a:r>
            <a:r>
              <a:rPr lang="en-US" baseline="0" dirty="0" smtClean="0"/>
              <a:t> some of the weather variables then click to make them appear.</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11</a:t>
            </a:fld>
            <a:endParaRPr lang="en-US"/>
          </a:p>
        </p:txBody>
      </p:sp>
    </p:spTree>
    <p:extLst>
      <p:ext uri="{BB962C8B-B14F-4D97-AF65-F5344CB8AC3E}">
        <p14:creationId xmlns:p14="http://schemas.microsoft.com/office/powerpoint/2010/main" val="394601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BDD18-4254-EA49-AF0D-3BEF21FBF9E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BDD18-4254-EA49-AF0D-3BEF21FBF9EB}"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BDD18-4254-EA49-AF0D-3BEF21FBF9EB}"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BDD18-4254-EA49-AF0D-3BEF21FBF9EB}"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BDD18-4254-EA49-AF0D-3BEF21FBF9EB}"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DD18-4254-EA49-AF0D-3BEF21FBF9EB}"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DD18-4254-EA49-AF0D-3BEF21FBF9EB}"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BDD18-4254-EA49-AF0D-3BEF21FBF9EB}" type="datetimeFigureOut">
              <a:rPr lang="en-US" smtClean="0"/>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9C707-F215-964A-801B-2683DE8F84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www.southernclimate.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open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5831" y="2277240"/>
            <a:ext cx="9132335" cy="969496"/>
          </a:xfrm>
          <a:prstGeom prst="rect">
            <a:avLst/>
          </a:prstGeom>
          <a:noFill/>
        </p:spPr>
        <p:txBody>
          <a:bodyPr wrap="square" rtlCol="0">
            <a:spAutoFit/>
          </a:bodyPr>
          <a:lstStyle/>
          <a:p>
            <a:pPr algn="ctr"/>
            <a:r>
              <a:rPr lang="en-US" sz="5700" dirty="0" smtClean="0">
                <a:solidFill>
                  <a:schemeClr val="tx2">
                    <a:lumMod val="75000"/>
                  </a:schemeClr>
                </a:solidFill>
                <a:latin typeface="Trebuchet MS"/>
                <a:cs typeface="Trebuchet MS"/>
              </a:rPr>
              <a:t>Introduction to Climate</a:t>
            </a:r>
            <a:endParaRPr lang="en-US" sz="4800" dirty="0">
              <a:solidFill>
                <a:schemeClr val="tx2">
                  <a:lumMod val="75000"/>
                </a:schemeClr>
              </a:solidFill>
              <a:latin typeface="Trebuchet MS"/>
              <a:cs typeface="Trebuchet MS"/>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0499" y="861755"/>
            <a:ext cx="3516301" cy="1030817"/>
          </a:xfrm>
          <a:prstGeom prst="rect">
            <a:avLst/>
          </a:prstGeom>
        </p:spPr>
      </p:pic>
    </p:spTree>
    <p:extLst>
      <p:ext uri="{BB962C8B-B14F-4D97-AF65-F5344CB8AC3E}">
        <p14:creationId xmlns:p14="http://schemas.microsoft.com/office/powerpoint/2010/main" val="341908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612475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Earth-Atmosphere Energy Balance</a:t>
            </a:r>
          </a:p>
          <a:p>
            <a:endParaRPr lang="en-US" sz="2400" dirty="0" smtClean="0">
              <a:solidFill>
                <a:srgbClr val="008000"/>
              </a:solidFill>
              <a:latin typeface="Trebuchet MS"/>
              <a:cs typeface="Trebuchet MS"/>
            </a:endParaRPr>
          </a:p>
          <a:p>
            <a:r>
              <a:rPr lang="en-US" sz="2000" dirty="0">
                <a:solidFill>
                  <a:srgbClr val="595959"/>
                </a:solidFill>
                <a:latin typeface="Trebuchet MS"/>
                <a:cs typeface="Trebuchet MS"/>
              </a:rPr>
              <a:t>Water vapor is very good at </a:t>
            </a:r>
          </a:p>
          <a:p>
            <a:r>
              <a:rPr lang="en-US" sz="2000" dirty="0">
                <a:solidFill>
                  <a:srgbClr val="595959"/>
                </a:solidFill>
                <a:latin typeface="Trebuchet MS"/>
                <a:cs typeface="Trebuchet MS"/>
              </a:rPr>
              <a:t>absorbing and re-radiating the </a:t>
            </a:r>
          </a:p>
          <a:p>
            <a:r>
              <a:rPr lang="en-US" sz="2000" dirty="0">
                <a:solidFill>
                  <a:srgbClr val="595959"/>
                </a:solidFill>
                <a:latin typeface="Trebuchet MS"/>
                <a:cs typeface="Trebuchet MS"/>
              </a:rPr>
              <a:t>longer-wavelength energy from </a:t>
            </a:r>
          </a:p>
          <a:p>
            <a:r>
              <a:rPr lang="en-US" sz="2000" dirty="0" smtClean="0">
                <a:solidFill>
                  <a:srgbClr val="595959"/>
                </a:solidFill>
                <a:latin typeface="Trebuchet MS"/>
                <a:cs typeface="Trebuchet MS"/>
              </a:rPr>
              <a:t>Earth.</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During the day, Earth stores more </a:t>
            </a:r>
          </a:p>
          <a:p>
            <a:r>
              <a:rPr lang="en-US" sz="2000" dirty="0">
                <a:solidFill>
                  <a:srgbClr val="595959"/>
                </a:solidFill>
                <a:latin typeface="Trebuchet MS"/>
                <a:cs typeface="Trebuchet MS"/>
              </a:rPr>
              <a:t>energy than it </a:t>
            </a:r>
            <a:r>
              <a:rPr lang="en-US" sz="2000" dirty="0" smtClean="0">
                <a:solidFill>
                  <a:srgbClr val="595959"/>
                </a:solidFill>
                <a:latin typeface="Trebuchet MS"/>
                <a:cs typeface="Trebuchet MS"/>
              </a:rPr>
              <a:t>releases.</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At night, without incoming solar </a:t>
            </a:r>
          </a:p>
          <a:p>
            <a:r>
              <a:rPr lang="en-US" sz="2000" dirty="0">
                <a:solidFill>
                  <a:srgbClr val="595959"/>
                </a:solidFill>
                <a:latin typeface="Trebuchet MS"/>
                <a:cs typeface="Trebuchet MS"/>
              </a:rPr>
              <a:t>radiation, the energy is </a:t>
            </a:r>
            <a:r>
              <a:rPr lang="en-US" sz="2000" dirty="0" smtClean="0">
                <a:solidFill>
                  <a:srgbClr val="595959"/>
                </a:solidFill>
                <a:latin typeface="Trebuchet MS"/>
                <a:cs typeface="Trebuchet MS"/>
              </a:rPr>
              <a:t>released.</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Without clouds, most of the energy escapes back into </a:t>
            </a:r>
            <a:r>
              <a:rPr lang="en-US" sz="2000" dirty="0" smtClean="0">
                <a:solidFill>
                  <a:srgbClr val="595959"/>
                </a:solidFill>
                <a:latin typeface="Trebuchet MS"/>
                <a:cs typeface="Trebuchet MS"/>
              </a:rPr>
              <a:t>space.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With clouds, more energy is captured and re-radiated back toward the ground, keeping surface temperatures </a:t>
            </a:r>
            <a:r>
              <a:rPr lang="en-US" sz="2000" dirty="0" smtClean="0">
                <a:solidFill>
                  <a:srgbClr val="595959"/>
                </a:solidFill>
                <a:latin typeface="Trebuchet MS"/>
                <a:cs typeface="Trebuchet MS"/>
              </a:rPr>
              <a:t>higher.</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p:txBody>
      </p:sp>
      <p:pic>
        <p:nvPicPr>
          <p:cNvPr id="7" name="Picture 6" descr="night_radi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12585"/>
            <a:ext cx="4495800" cy="3474027"/>
          </a:xfrm>
          <a:prstGeom prst="rect">
            <a:avLst/>
          </a:prstGeom>
        </p:spPr>
      </p:pic>
      <p:sp>
        <p:nvSpPr>
          <p:cNvPr id="8" name="TextBox 7"/>
          <p:cNvSpPr txBox="1"/>
          <p:nvPr/>
        </p:nvSpPr>
        <p:spPr>
          <a:xfrm>
            <a:off x="5736021" y="4357737"/>
            <a:ext cx="3509615"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121020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4708981"/>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What are the main weather variables we observe and measure?</a:t>
            </a:r>
          </a:p>
          <a:p>
            <a:endParaRPr lang="en-US" sz="2400" dirty="0" smtClean="0">
              <a:solidFill>
                <a:srgbClr val="008000"/>
              </a:solidFill>
              <a:latin typeface="Trebuchet MS"/>
              <a:cs typeface="Trebuchet MS"/>
            </a:endParaRPr>
          </a:p>
          <a:p>
            <a:r>
              <a:rPr lang="en-US" sz="2000" dirty="0">
                <a:solidFill>
                  <a:schemeClr val="tx1">
                    <a:lumMod val="65000"/>
                    <a:lumOff val="35000"/>
                  </a:schemeClr>
                </a:solidFill>
                <a:latin typeface="Trebuchet MS"/>
                <a:cs typeface="Trebuchet MS"/>
              </a:rPr>
              <a:t>Pressure</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Temperature</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Atmospheric moisture (relative humidity and </a:t>
            </a:r>
            <a:r>
              <a:rPr lang="en-US" sz="2000" dirty="0" err="1">
                <a:solidFill>
                  <a:schemeClr val="tx1">
                    <a:lumMod val="65000"/>
                    <a:lumOff val="35000"/>
                  </a:schemeClr>
                </a:solidFill>
                <a:latin typeface="Trebuchet MS"/>
                <a:cs typeface="Trebuchet MS"/>
              </a:rPr>
              <a:t>dewpoint</a:t>
            </a:r>
            <a:r>
              <a:rPr lang="en-US" sz="2000" dirty="0">
                <a:solidFill>
                  <a:schemeClr val="tx1">
                    <a:lumMod val="65000"/>
                    <a:lumOff val="35000"/>
                  </a:schemeClr>
                </a:solidFill>
                <a:latin typeface="Trebuchet MS"/>
                <a:cs typeface="Trebuchet MS"/>
              </a:rPr>
              <a:t>) </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Wind</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Solar radiation</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Precipitation</a:t>
            </a:r>
          </a:p>
        </p:txBody>
      </p:sp>
    </p:spTree>
    <p:extLst>
      <p:ext uri="{BB962C8B-B14F-4D97-AF65-F5344CB8AC3E}">
        <p14:creationId xmlns:p14="http://schemas.microsoft.com/office/powerpoint/2010/main" val="18557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6894196"/>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Pressure</a:t>
            </a:r>
          </a:p>
          <a:p>
            <a:endParaRPr lang="en-US" sz="1400" dirty="0" smtClean="0">
              <a:solidFill>
                <a:srgbClr val="008000"/>
              </a:solidFill>
              <a:latin typeface="Trebuchet MS"/>
              <a:cs typeface="Trebuchet MS"/>
            </a:endParaRPr>
          </a:p>
          <a:p>
            <a:r>
              <a:rPr lang="en-US" sz="2000" dirty="0">
                <a:solidFill>
                  <a:srgbClr val="595959"/>
                </a:solidFill>
                <a:latin typeface="Trebuchet MS"/>
                <a:cs typeface="Trebuchet MS"/>
              </a:rPr>
              <a:t>The motion of molecules create a force of pressure </a:t>
            </a:r>
          </a:p>
          <a:p>
            <a:r>
              <a:rPr lang="en-US" sz="2000" dirty="0">
                <a:solidFill>
                  <a:srgbClr val="595959"/>
                </a:solidFill>
                <a:latin typeface="Trebuchet MS"/>
                <a:cs typeface="Trebuchet MS"/>
              </a:rPr>
              <a:t>as they strike a </a:t>
            </a:r>
            <a:r>
              <a:rPr lang="en-US" sz="2000" dirty="0" smtClean="0">
                <a:solidFill>
                  <a:srgbClr val="595959"/>
                </a:solidFill>
                <a:latin typeface="Trebuchet MS"/>
                <a:cs typeface="Trebuchet MS"/>
              </a:rPr>
              <a:t>surface. </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Gravity is what keeps the molecules of gas in our </a:t>
            </a:r>
          </a:p>
          <a:p>
            <a:r>
              <a:rPr lang="en-US" sz="2000" dirty="0">
                <a:solidFill>
                  <a:srgbClr val="595959"/>
                </a:solidFill>
                <a:latin typeface="Trebuchet MS"/>
                <a:cs typeface="Trebuchet MS"/>
              </a:rPr>
              <a:t>atmosphere near </a:t>
            </a:r>
            <a:r>
              <a:rPr lang="en-US" sz="2000" dirty="0" smtClean="0">
                <a:solidFill>
                  <a:srgbClr val="595959"/>
                </a:solidFill>
                <a:latin typeface="Trebuchet MS"/>
                <a:cs typeface="Trebuchet MS"/>
              </a:rPr>
              <a:t>Earth; the </a:t>
            </a:r>
            <a:r>
              <a:rPr lang="en-US" sz="2000" dirty="0">
                <a:solidFill>
                  <a:srgbClr val="595959"/>
                </a:solidFill>
                <a:latin typeface="Trebuchet MS"/>
                <a:cs typeface="Trebuchet MS"/>
              </a:rPr>
              <a:t>more molecules, </a:t>
            </a:r>
          </a:p>
          <a:p>
            <a:r>
              <a:rPr lang="en-US" sz="2000" dirty="0">
                <a:solidFill>
                  <a:srgbClr val="595959"/>
                </a:solidFill>
                <a:latin typeface="Trebuchet MS"/>
                <a:cs typeface="Trebuchet MS"/>
              </a:rPr>
              <a:t>the more </a:t>
            </a:r>
            <a:r>
              <a:rPr lang="en-US" sz="2000" dirty="0" smtClean="0">
                <a:solidFill>
                  <a:srgbClr val="595959"/>
                </a:solidFill>
                <a:latin typeface="Trebuchet MS"/>
                <a:cs typeface="Trebuchet MS"/>
              </a:rPr>
              <a:t>pressure.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At sea level the pressure is about 14.7 pounds per </a:t>
            </a:r>
          </a:p>
          <a:p>
            <a:r>
              <a:rPr lang="en-US" sz="2000" dirty="0">
                <a:solidFill>
                  <a:srgbClr val="595959"/>
                </a:solidFill>
                <a:latin typeface="Trebuchet MS"/>
                <a:cs typeface="Trebuchet MS"/>
              </a:rPr>
              <a:t>square </a:t>
            </a:r>
            <a:r>
              <a:rPr lang="en-US" sz="2000" dirty="0" smtClean="0">
                <a:solidFill>
                  <a:srgbClr val="595959"/>
                </a:solidFill>
                <a:latin typeface="Trebuchet MS"/>
                <a:cs typeface="Trebuchet MS"/>
              </a:rPr>
              <a:t>inch, which </a:t>
            </a:r>
            <a:r>
              <a:rPr lang="en-US" sz="2000" dirty="0">
                <a:solidFill>
                  <a:srgbClr val="595959"/>
                </a:solidFill>
                <a:latin typeface="Trebuchet MS"/>
                <a:cs typeface="Trebuchet MS"/>
              </a:rPr>
              <a:t>is 29.92 inches of mercury or </a:t>
            </a:r>
          </a:p>
          <a:p>
            <a:r>
              <a:rPr lang="en-US" sz="2000" dirty="0">
                <a:solidFill>
                  <a:srgbClr val="595959"/>
                </a:solidFill>
                <a:latin typeface="Trebuchet MS"/>
                <a:cs typeface="Trebuchet MS"/>
              </a:rPr>
              <a:t>1013 </a:t>
            </a:r>
            <a:r>
              <a:rPr lang="en-US" sz="2000" dirty="0" err="1" smtClean="0">
                <a:solidFill>
                  <a:srgbClr val="595959"/>
                </a:solidFill>
                <a:latin typeface="Trebuchet MS"/>
                <a:cs typeface="Trebuchet MS"/>
              </a:rPr>
              <a:t>mb</a:t>
            </a:r>
            <a:r>
              <a:rPr lang="en-US" sz="2000" dirty="0" smtClean="0">
                <a:solidFill>
                  <a:srgbClr val="595959"/>
                </a:solidFill>
                <a:latin typeface="Trebuchet MS"/>
                <a:cs typeface="Trebuchet MS"/>
              </a:rPr>
              <a:t>.</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smtClean="0">
                <a:solidFill>
                  <a:srgbClr val="595959"/>
                </a:solidFill>
                <a:latin typeface="Trebuchet MS"/>
                <a:cs typeface="Trebuchet MS"/>
              </a:rPr>
              <a:t>Fair weather is </a:t>
            </a:r>
            <a:r>
              <a:rPr lang="en-US" sz="2000" dirty="0">
                <a:solidFill>
                  <a:srgbClr val="595959"/>
                </a:solidFill>
                <a:latin typeface="Trebuchet MS"/>
                <a:cs typeface="Trebuchet MS"/>
              </a:rPr>
              <a:t>generally associated </a:t>
            </a:r>
            <a:r>
              <a:rPr lang="en-US" sz="2000" dirty="0" smtClean="0">
                <a:solidFill>
                  <a:srgbClr val="595959"/>
                </a:solidFill>
                <a:latin typeface="Trebuchet MS"/>
                <a:cs typeface="Trebuchet MS"/>
              </a:rPr>
              <a:t>with high pressure, </a:t>
            </a:r>
            <a:r>
              <a:rPr lang="en-US" sz="2000" dirty="0">
                <a:solidFill>
                  <a:srgbClr val="595959"/>
                </a:solidFill>
                <a:latin typeface="Trebuchet MS"/>
                <a:cs typeface="Trebuchet MS"/>
              </a:rPr>
              <a:t>and rainy or stormy weather is associated with low </a:t>
            </a:r>
            <a:r>
              <a:rPr lang="en-US" sz="2000" dirty="0" smtClean="0">
                <a:solidFill>
                  <a:srgbClr val="595959"/>
                </a:solidFill>
                <a:latin typeface="Trebuchet MS"/>
                <a:cs typeface="Trebuchet MS"/>
              </a:rPr>
              <a:t>pressure. </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Pressure is measured with a barometer, which operates like a scale responding to the weight of the air above </a:t>
            </a:r>
            <a:r>
              <a:rPr lang="en-US" sz="2000" dirty="0" smtClean="0">
                <a:solidFill>
                  <a:srgbClr val="595959"/>
                </a:solidFill>
                <a:latin typeface="Trebuchet MS"/>
                <a:cs typeface="Trebuchet MS"/>
              </a:rPr>
              <a:t>it.</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endParaRPr lang="en-US" sz="2000" dirty="0" smtClean="0">
              <a:solidFill>
                <a:srgbClr val="595959"/>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p:txBody>
      </p:sp>
      <p:pic>
        <p:nvPicPr>
          <p:cNvPr id="8" name="Picture 7" descr="molecu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867" y="509007"/>
            <a:ext cx="2603500" cy="3595994"/>
          </a:xfrm>
          <a:prstGeom prst="rect">
            <a:avLst/>
          </a:prstGeom>
        </p:spPr>
      </p:pic>
      <p:sp>
        <p:nvSpPr>
          <p:cNvPr id="9" name="TextBox 8"/>
          <p:cNvSpPr txBox="1"/>
          <p:nvPr/>
        </p:nvSpPr>
        <p:spPr>
          <a:xfrm>
            <a:off x="5736021" y="4105001"/>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2640614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0142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Temperature</a:t>
            </a:r>
          </a:p>
          <a:p>
            <a:endParaRPr lang="en-US" sz="2400" dirty="0" smtClean="0">
              <a:solidFill>
                <a:srgbClr val="008000"/>
              </a:solidFill>
              <a:latin typeface="Trebuchet MS"/>
              <a:cs typeface="Trebuchet MS"/>
            </a:endParaRPr>
          </a:p>
          <a:p>
            <a:r>
              <a:rPr lang="en-US" sz="2000" dirty="0">
                <a:solidFill>
                  <a:srgbClr val="595959"/>
                </a:solidFill>
                <a:latin typeface="Trebuchet MS"/>
                <a:cs typeface="Trebuchet MS"/>
              </a:rPr>
              <a:t>A measure of the energy of air molecules, which is </a:t>
            </a:r>
            <a:endParaRPr lang="en-US" sz="2000" dirty="0" smtClean="0">
              <a:solidFill>
                <a:srgbClr val="595959"/>
              </a:solidFill>
              <a:latin typeface="Trebuchet MS"/>
              <a:cs typeface="Trebuchet MS"/>
            </a:endParaRPr>
          </a:p>
          <a:p>
            <a:r>
              <a:rPr lang="en-US" sz="2000" dirty="0" smtClean="0">
                <a:solidFill>
                  <a:srgbClr val="595959"/>
                </a:solidFill>
                <a:latin typeface="Trebuchet MS"/>
                <a:cs typeface="Trebuchet MS"/>
              </a:rPr>
              <a:t>the </a:t>
            </a:r>
            <a:r>
              <a:rPr lang="en-US" sz="2000" dirty="0">
                <a:solidFill>
                  <a:srgbClr val="595959"/>
                </a:solidFill>
                <a:latin typeface="Trebuchet MS"/>
                <a:cs typeface="Trebuchet MS"/>
              </a:rPr>
              <a:t>heat content of air we observe as warm or </a:t>
            </a:r>
            <a:r>
              <a:rPr lang="en-US" sz="2000" dirty="0" smtClean="0">
                <a:solidFill>
                  <a:srgbClr val="595959"/>
                </a:solidFill>
                <a:latin typeface="Trebuchet MS"/>
                <a:cs typeface="Trebuchet MS"/>
              </a:rPr>
              <a:t>cold.</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Fahrenheit temperature </a:t>
            </a:r>
            <a:r>
              <a:rPr lang="en-US" sz="2000" dirty="0" smtClean="0">
                <a:solidFill>
                  <a:srgbClr val="595959"/>
                </a:solidFill>
                <a:latin typeface="Trebuchet MS"/>
                <a:cs typeface="Trebuchet MS"/>
              </a:rPr>
              <a:t>scale:</a:t>
            </a:r>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	Freezing point 32°F, Boiling point 212°F</a:t>
            </a: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Celsius temperature </a:t>
            </a:r>
            <a:r>
              <a:rPr lang="en-US" sz="2000" dirty="0" smtClean="0">
                <a:solidFill>
                  <a:srgbClr val="595959"/>
                </a:solidFill>
                <a:latin typeface="Trebuchet MS"/>
                <a:cs typeface="Trebuchet MS"/>
              </a:rPr>
              <a:t>scale:</a:t>
            </a:r>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	Freezing point 0°C, Boiling point 100°C</a:t>
            </a: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Temperature is measured with a thermometer on </a:t>
            </a:r>
            <a:endParaRPr lang="en-US" sz="2000" dirty="0" smtClean="0">
              <a:solidFill>
                <a:srgbClr val="595959"/>
              </a:solidFill>
              <a:latin typeface="Trebuchet MS"/>
              <a:cs typeface="Trebuchet MS"/>
            </a:endParaRPr>
          </a:p>
          <a:p>
            <a:r>
              <a:rPr lang="en-US" sz="2000" dirty="0" smtClean="0">
                <a:solidFill>
                  <a:srgbClr val="595959"/>
                </a:solidFill>
                <a:latin typeface="Trebuchet MS"/>
                <a:cs typeface="Trebuchet MS"/>
              </a:rPr>
              <a:t>weather </a:t>
            </a:r>
            <a:r>
              <a:rPr lang="en-US" sz="2000" dirty="0">
                <a:solidFill>
                  <a:srgbClr val="595959"/>
                </a:solidFill>
                <a:latin typeface="Trebuchet MS"/>
                <a:cs typeface="Trebuchet MS"/>
              </a:rPr>
              <a:t>stations at the standard height of </a:t>
            </a:r>
            <a:r>
              <a:rPr lang="en-US" sz="2000" dirty="0" smtClean="0">
                <a:solidFill>
                  <a:srgbClr val="595959"/>
                </a:solidFill>
                <a:latin typeface="Trebuchet MS"/>
                <a:cs typeface="Trebuchet MS"/>
              </a:rPr>
              <a:t>1.5m.</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Energy from the sun warms Earth, with darker colors absorbing more energy than light </a:t>
            </a:r>
            <a:r>
              <a:rPr lang="en-US" sz="2000" dirty="0" smtClean="0">
                <a:solidFill>
                  <a:srgbClr val="595959"/>
                </a:solidFill>
                <a:latin typeface="Trebuchet MS"/>
                <a:cs typeface="Trebuchet MS"/>
              </a:rPr>
              <a:t>colors.</a:t>
            </a:r>
            <a:endParaRPr lang="en-US" sz="2000" dirty="0">
              <a:solidFill>
                <a:srgbClr val="595959"/>
              </a:solidFill>
              <a:latin typeface="Trebuchet MS"/>
              <a:cs typeface="Trebuchet MS"/>
            </a:endParaRPr>
          </a:p>
        </p:txBody>
      </p:sp>
      <p:pic>
        <p:nvPicPr>
          <p:cNvPr id="6" name="Picture 5" descr="thermomete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950" y="373541"/>
            <a:ext cx="2611051" cy="3920496"/>
          </a:xfrm>
          <a:prstGeom prst="rect">
            <a:avLst/>
          </a:prstGeom>
        </p:spPr>
      </p:pic>
    </p:spTree>
    <p:extLst>
      <p:ext uri="{BB962C8B-B14F-4D97-AF65-F5344CB8AC3E}">
        <p14:creationId xmlns:p14="http://schemas.microsoft.com/office/powerpoint/2010/main" val="4085927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1" y="373541"/>
            <a:ext cx="8764656" cy="520142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Moisture</a:t>
            </a:r>
          </a:p>
          <a:p>
            <a:endParaRPr lang="en-US" sz="2400" dirty="0" smtClean="0">
              <a:solidFill>
                <a:srgbClr val="008000"/>
              </a:solidFill>
              <a:latin typeface="Trebuchet MS"/>
              <a:cs typeface="Trebuchet MS"/>
            </a:endParaRPr>
          </a:p>
          <a:p>
            <a:r>
              <a:rPr lang="en-US" sz="2000" dirty="0">
                <a:solidFill>
                  <a:srgbClr val="595959"/>
                </a:solidFill>
                <a:latin typeface="Trebuchet MS"/>
                <a:cs typeface="Trebuchet MS"/>
              </a:rPr>
              <a:t>Atmospheric moisture is commonly </a:t>
            </a:r>
          </a:p>
          <a:p>
            <a:r>
              <a:rPr lang="en-US" sz="2000" dirty="0">
                <a:solidFill>
                  <a:srgbClr val="595959"/>
                </a:solidFill>
                <a:latin typeface="Trebuchet MS"/>
                <a:cs typeface="Trebuchet MS"/>
              </a:rPr>
              <a:t>measured by </a:t>
            </a:r>
            <a:r>
              <a:rPr lang="en-US" sz="2000" dirty="0" err="1">
                <a:solidFill>
                  <a:srgbClr val="595959"/>
                </a:solidFill>
                <a:latin typeface="Trebuchet MS"/>
                <a:cs typeface="Trebuchet MS"/>
              </a:rPr>
              <a:t>dewpoint</a:t>
            </a:r>
            <a:r>
              <a:rPr lang="en-US" sz="2000" dirty="0">
                <a:solidFill>
                  <a:srgbClr val="595959"/>
                </a:solidFill>
                <a:latin typeface="Trebuchet MS"/>
                <a:cs typeface="Trebuchet MS"/>
              </a:rPr>
              <a:t> and relative </a:t>
            </a:r>
          </a:p>
          <a:p>
            <a:r>
              <a:rPr lang="en-US" sz="2000" dirty="0" smtClean="0">
                <a:solidFill>
                  <a:srgbClr val="595959"/>
                </a:solidFill>
                <a:latin typeface="Trebuchet MS"/>
                <a:cs typeface="Trebuchet MS"/>
              </a:rPr>
              <a:t>humidity.</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b="1" dirty="0" err="1">
                <a:solidFill>
                  <a:srgbClr val="595959"/>
                </a:solidFill>
                <a:latin typeface="Trebuchet MS"/>
                <a:cs typeface="Trebuchet MS"/>
              </a:rPr>
              <a:t>Dewpoint</a:t>
            </a:r>
            <a:r>
              <a:rPr lang="en-US" sz="2000" dirty="0">
                <a:solidFill>
                  <a:srgbClr val="595959"/>
                </a:solidFill>
                <a:latin typeface="Trebuchet MS"/>
                <a:cs typeface="Trebuchet MS"/>
              </a:rPr>
              <a:t> is the temperature at which air </a:t>
            </a:r>
          </a:p>
          <a:p>
            <a:r>
              <a:rPr lang="en-US" sz="2000" dirty="0">
                <a:solidFill>
                  <a:srgbClr val="595959"/>
                </a:solidFill>
                <a:latin typeface="Trebuchet MS"/>
                <a:cs typeface="Trebuchet MS"/>
              </a:rPr>
              <a:t>becomes saturated and water vapor </a:t>
            </a:r>
          </a:p>
          <a:p>
            <a:r>
              <a:rPr lang="en-US" sz="2000" dirty="0">
                <a:solidFill>
                  <a:srgbClr val="595959"/>
                </a:solidFill>
                <a:latin typeface="Trebuchet MS"/>
                <a:cs typeface="Trebuchet MS"/>
              </a:rPr>
              <a:t>condenses to liquid (dew) on a </a:t>
            </a:r>
            <a:r>
              <a:rPr lang="en-US" sz="2000" dirty="0" smtClean="0">
                <a:solidFill>
                  <a:srgbClr val="595959"/>
                </a:solidFill>
                <a:latin typeface="Trebuchet MS"/>
                <a:cs typeface="Trebuchet MS"/>
              </a:rPr>
              <a:t>surface.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Relative humidity </a:t>
            </a:r>
            <a:r>
              <a:rPr lang="en-US" sz="2000" dirty="0">
                <a:solidFill>
                  <a:srgbClr val="595959"/>
                </a:solidFill>
                <a:latin typeface="Trebuchet MS"/>
                <a:cs typeface="Trebuchet MS"/>
              </a:rPr>
              <a:t>is the ratio of water vapor in the air to the amount in saturated air, usually expressed as a </a:t>
            </a:r>
            <a:r>
              <a:rPr lang="en-US" sz="2000" dirty="0" smtClean="0">
                <a:solidFill>
                  <a:srgbClr val="595959"/>
                </a:solidFill>
                <a:latin typeface="Trebuchet MS"/>
                <a:cs typeface="Trebuchet MS"/>
              </a:rPr>
              <a:t>percent. </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Atmospheric moisture is measured with a relative humidity sensor or hygrometer on weather stations at the standard height of </a:t>
            </a:r>
            <a:r>
              <a:rPr lang="en-US" sz="2000" dirty="0" smtClean="0">
                <a:solidFill>
                  <a:srgbClr val="595959"/>
                </a:solidFill>
                <a:latin typeface="Trebuchet MS"/>
                <a:cs typeface="Trebuchet MS"/>
              </a:rPr>
              <a:t>1.5 meters.</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p:txBody>
      </p:sp>
      <p:pic>
        <p:nvPicPr>
          <p:cNvPr id="7" name="Picture 6" descr="Windows_7_-_Dew_Dro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001" y="373541"/>
            <a:ext cx="3815778" cy="2861834"/>
          </a:xfrm>
          <a:prstGeom prst="rect">
            <a:avLst/>
          </a:prstGeom>
        </p:spPr>
      </p:pic>
    </p:spTree>
    <p:extLst>
      <p:ext uri="{BB962C8B-B14F-4D97-AF65-F5344CB8AC3E}">
        <p14:creationId xmlns:p14="http://schemas.microsoft.com/office/powerpoint/2010/main" val="2647175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662541"/>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Wind</a:t>
            </a:r>
          </a:p>
          <a:p>
            <a:endParaRPr lang="en-US" sz="2400" dirty="0" smtClean="0">
              <a:solidFill>
                <a:srgbClr val="008000"/>
              </a:solidFill>
              <a:latin typeface="Trebuchet MS"/>
              <a:cs typeface="Trebuchet MS"/>
            </a:endParaRPr>
          </a:p>
          <a:p>
            <a:r>
              <a:rPr lang="en-US" sz="2000" dirty="0">
                <a:solidFill>
                  <a:srgbClr val="595959"/>
                </a:solidFill>
                <a:latin typeface="Trebuchet MS"/>
                <a:cs typeface="Trebuchet MS"/>
              </a:rPr>
              <a:t>Air in motion relative to Earth’s </a:t>
            </a:r>
            <a:r>
              <a:rPr lang="en-US" sz="2000" dirty="0" smtClean="0">
                <a:solidFill>
                  <a:srgbClr val="595959"/>
                </a:solidFill>
                <a:latin typeface="Trebuchet MS"/>
                <a:cs typeface="Trebuchet MS"/>
              </a:rPr>
              <a:t>surface.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Wind results from pressure differences </a:t>
            </a:r>
          </a:p>
          <a:p>
            <a:r>
              <a:rPr lang="en-US" sz="2000" dirty="0">
                <a:solidFill>
                  <a:srgbClr val="595959"/>
                </a:solidFill>
                <a:latin typeface="Trebuchet MS"/>
                <a:cs typeface="Trebuchet MS"/>
              </a:rPr>
              <a:t>and always blows from areas of high </a:t>
            </a:r>
          </a:p>
          <a:p>
            <a:r>
              <a:rPr lang="en-US" sz="2000" dirty="0">
                <a:solidFill>
                  <a:srgbClr val="595959"/>
                </a:solidFill>
                <a:latin typeface="Trebuchet MS"/>
                <a:cs typeface="Trebuchet MS"/>
              </a:rPr>
              <a:t>pressure to areas of low </a:t>
            </a:r>
            <a:r>
              <a:rPr lang="en-US" sz="2000" dirty="0" smtClean="0">
                <a:solidFill>
                  <a:srgbClr val="595959"/>
                </a:solidFill>
                <a:latin typeface="Trebuchet MS"/>
                <a:cs typeface="Trebuchet MS"/>
              </a:rPr>
              <a:t>pressure.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Surface wind is measured with an </a:t>
            </a:r>
          </a:p>
          <a:p>
            <a:r>
              <a:rPr lang="en-US" sz="2000" dirty="0">
                <a:solidFill>
                  <a:srgbClr val="595959"/>
                </a:solidFill>
                <a:latin typeface="Trebuchet MS"/>
                <a:cs typeface="Trebuchet MS"/>
              </a:rPr>
              <a:t>anemometer on weather stations at the </a:t>
            </a:r>
          </a:p>
          <a:p>
            <a:r>
              <a:rPr lang="en-US" sz="2000" dirty="0">
                <a:solidFill>
                  <a:srgbClr val="595959"/>
                </a:solidFill>
                <a:latin typeface="Trebuchet MS"/>
                <a:cs typeface="Trebuchet MS"/>
              </a:rPr>
              <a:t>standard height of 10 </a:t>
            </a:r>
            <a:r>
              <a:rPr lang="en-US" sz="2000" dirty="0" smtClean="0">
                <a:solidFill>
                  <a:srgbClr val="595959"/>
                </a:solidFill>
                <a:latin typeface="Trebuchet MS"/>
                <a:cs typeface="Trebuchet MS"/>
              </a:rPr>
              <a:t>meters.</a:t>
            </a:r>
            <a:endParaRPr lang="en-US" sz="2000" dirty="0">
              <a:solidFill>
                <a:srgbClr val="595959"/>
              </a:solidFill>
              <a:latin typeface="Trebuchet MS"/>
              <a:cs typeface="Trebuchet MS"/>
            </a:endParaRPr>
          </a:p>
        </p:txBody>
      </p:sp>
      <p:pic>
        <p:nvPicPr>
          <p:cNvPr id="8" name="Picture 7" descr="rm_young_05100_lg_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799" y="373541"/>
            <a:ext cx="3692568" cy="3692568"/>
          </a:xfrm>
          <a:prstGeom prst="rect">
            <a:avLst/>
          </a:prstGeom>
        </p:spPr>
      </p:pic>
    </p:spTree>
    <p:extLst>
      <p:ext uri="{BB962C8B-B14F-4D97-AF65-F5344CB8AC3E}">
        <p14:creationId xmlns:p14="http://schemas.microsoft.com/office/powerpoint/2010/main" val="40779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427809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Solar radiation</a:t>
            </a:r>
          </a:p>
          <a:p>
            <a:endParaRPr lang="en-US" sz="2400" dirty="0" smtClean="0">
              <a:solidFill>
                <a:srgbClr val="008000"/>
              </a:solidFill>
              <a:latin typeface="Trebuchet MS"/>
              <a:cs typeface="Trebuchet MS"/>
            </a:endParaRPr>
          </a:p>
          <a:p>
            <a:r>
              <a:rPr lang="en-US" sz="2000" dirty="0">
                <a:solidFill>
                  <a:srgbClr val="595959"/>
                </a:solidFill>
                <a:latin typeface="Trebuchet MS"/>
                <a:cs typeface="Trebuchet MS"/>
              </a:rPr>
              <a:t>Incoming </a:t>
            </a:r>
            <a:r>
              <a:rPr lang="en-US" sz="2000" b="1" dirty="0">
                <a:solidFill>
                  <a:srgbClr val="595959"/>
                </a:solidFill>
                <a:latin typeface="Trebuchet MS"/>
                <a:cs typeface="Trebuchet MS"/>
              </a:rPr>
              <a:t>shortwave</a:t>
            </a:r>
            <a:r>
              <a:rPr lang="en-US" sz="2000" dirty="0">
                <a:solidFill>
                  <a:srgbClr val="595959"/>
                </a:solidFill>
                <a:latin typeface="Trebuchet MS"/>
                <a:cs typeface="Trebuchet MS"/>
              </a:rPr>
              <a:t> radiation from the sun, </a:t>
            </a:r>
          </a:p>
          <a:p>
            <a:r>
              <a:rPr lang="en-US" sz="2000" dirty="0">
                <a:solidFill>
                  <a:srgbClr val="595959"/>
                </a:solidFill>
                <a:latin typeface="Trebuchet MS"/>
                <a:cs typeface="Trebuchet MS"/>
              </a:rPr>
              <a:t>either direct from the sun or reflected off the </a:t>
            </a:r>
          </a:p>
          <a:p>
            <a:r>
              <a:rPr lang="en-US" sz="2000" dirty="0" smtClean="0">
                <a:solidFill>
                  <a:srgbClr val="595959"/>
                </a:solidFill>
                <a:latin typeface="Trebuchet MS"/>
                <a:cs typeface="Trebuchet MS"/>
              </a:rPr>
              <a:t>surface. </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Solar radiation is needed to calculate energy </a:t>
            </a:r>
          </a:p>
          <a:p>
            <a:r>
              <a:rPr lang="en-US" sz="2000" dirty="0" smtClean="0">
                <a:solidFill>
                  <a:srgbClr val="595959"/>
                </a:solidFill>
                <a:latin typeface="Trebuchet MS"/>
                <a:cs typeface="Trebuchet MS"/>
              </a:rPr>
              <a:t>Balance.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Solar radiation is measured with a </a:t>
            </a:r>
            <a:r>
              <a:rPr lang="en-US" sz="2000" dirty="0" err="1" smtClean="0">
                <a:solidFill>
                  <a:srgbClr val="595959"/>
                </a:solidFill>
                <a:latin typeface="Trebuchet MS"/>
                <a:cs typeface="Trebuchet MS"/>
              </a:rPr>
              <a:t>pyranometer</a:t>
            </a:r>
            <a:r>
              <a:rPr lang="en-US" sz="2000" dirty="0" smtClean="0">
                <a:solidFill>
                  <a:srgbClr val="595959"/>
                </a:solidFill>
                <a:latin typeface="Trebuchet MS"/>
                <a:cs typeface="Trebuchet MS"/>
              </a:rPr>
              <a:t>.</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Longwave</a:t>
            </a:r>
            <a:r>
              <a:rPr lang="en-US" sz="2000" dirty="0">
                <a:solidFill>
                  <a:srgbClr val="595959"/>
                </a:solidFill>
                <a:latin typeface="Trebuchet MS"/>
                <a:cs typeface="Trebuchet MS"/>
              </a:rPr>
              <a:t> radiation emitted by Earth is measured with a </a:t>
            </a:r>
            <a:r>
              <a:rPr lang="en-US" sz="2000" dirty="0" err="1" smtClean="0">
                <a:solidFill>
                  <a:srgbClr val="595959"/>
                </a:solidFill>
                <a:latin typeface="Trebuchet MS"/>
                <a:cs typeface="Trebuchet MS"/>
              </a:rPr>
              <a:t>pyrgeometer</a:t>
            </a:r>
            <a:r>
              <a:rPr lang="en-US" sz="2000" dirty="0" smtClean="0">
                <a:solidFill>
                  <a:srgbClr val="595959"/>
                </a:solidFill>
                <a:latin typeface="Trebuchet MS"/>
                <a:cs typeface="Trebuchet MS"/>
              </a:rPr>
              <a:t>.</a:t>
            </a:r>
            <a:endParaRPr lang="en-US" sz="2000" dirty="0">
              <a:solidFill>
                <a:srgbClr val="595959"/>
              </a:solidFill>
              <a:latin typeface="Trebuchet MS"/>
              <a:cs typeface="Trebuchet MS"/>
            </a:endParaRPr>
          </a:p>
          <a:p>
            <a:endParaRPr lang="en-US" sz="2000" dirty="0" smtClean="0">
              <a:solidFill>
                <a:srgbClr val="595959"/>
              </a:solidFill>
              <a:latin typeface="Trebuchet MS"/>
              <a:cs typeface="Trebuchet MS"/>
            </a:endParaRPr>
          </a:p>
        </p:txBody>
      </p:sp>
      <p:pic>
        <p:nvPicPr>
          <p:cNvPr id="6" name="Picture 5" descr="sun-clip-art-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537" y="373541"/>
            <a:ext cx="2864830" cy="2864830"/>
          </a:xfrm>
          <a:prstGeom prst="rect">
            <a:avLst/>
          </a:prstGeom>
        </p:spPr>
      </p:pic>
      <p:pic>
        <p:nvPicPr>
          <p:cNvPr id="2" name="Picture 1" descr="6-35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465" y="4385055"/>
            <a:ext cx="3733800" cy="2299378"/>
          </a:xfrm>
          <a:prstGeom prst="rect">
            <a:avLst/>
          </a:prstGeom>
        </p:spPr>
      </p:pic>
      <p:sp>
        <p:nvSpPr>
          <p:cNvPr id="7" name="TextBox 6"/>
          <p:cNvSpPr txBox="1"/>
          <p:nvPr/>
        </p:nvSpPr>
        <p:spPr>
          <a:xfrm>
            <a:off x="4410248" y="5635232"/>
            <a:ext cx="1421959" cy="461665"/>
          </a:xfrm>
          <a:prstGeom prst="rect">
            <a:avLst/>
          </a:prstGeom>
          <a:noFill/>
        </p:spPr>
        <p:txBody>
          <a:bodyPr wrap="none" rtlCol="0">
            <a:spAutoFit/>
          </a:bodyPr>
          <a:lstStyle/>
          <a:p>
            <a:pPr algn="ctr"/>
            <a:r>
              <a:rPr lang="en-US" sz="1200" b="1" i="1" dirty="0" smtClean="0"/>
              <a:t>Campbell Scientific </a:t>
            </a:r>
          </a:p>
          <a:p>
            <a:pPr algn="ctr"/>
            <a:r>
              <a:rPr lang="en-US" sz="1200" b="1" i="1" dirty="0" smtClean="0"/>
              <a:t>Net Radiometer</a:t>
            </a:r>
            <a:endParaRPr lang="en-US" sz="1200" b="1" i="1" dirty="0"/>
          </a:p>
        </p:txBody>
      </p:sp>
    </p:spTree>
    <p:extLst>
      <p:ext uri="{BB962C8B-B14F-4D97-AF65-F5344CB8AC3E}">
        <p14:creationId xmlns:p14="http://schemas.microsoft.com/office/powerpoint/2010/main" val="268083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322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The Water Cycle</a:t>
            </a:r>
            <a:endParaRPr lang="en-US" sz="2000" dirty="0" smtClean="0">
              <a:solidFill>
                <a:schemeClr val="tx1">
                  <a:lumMod val="65000"/>
                  <a:lumOff val="35000"/>
                </a:schemeClr>
              </a:solidFill>
              <a:latin typeface="Trebuchet MS"/>
              <a:cs typeface="Trebuchet MS"/>
            </a:endParaRPr>
          </a:p>
        </p:txBody>
      </p:sp>
      <p:pic>
        <p:nvPicPr>
          <p:cNvPr id="6" name="Picture 5" descr="hydro_5cyc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869" y="924948"/>
            <a:ext cx="6133736" cy="5404551"/>
          </a:xfrm>
          <a:prstGeom prst="rect">
            <a:avLst/>
          </a:prstGeom>
        </p:spPr>
      </p:pic>
      <p:sp>
        <p:nvSpPr>
          <p:cNvPr id="7" name="TextBox 6"/>
          <p:cNvSpPr txBox="1"/>
          <p:nvPr/>
        </p:nvSpPr>
        <p:spPr>
          <a:xfrm>
            <a:off x="1768869" y="6329499"/>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4241137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132916"/>
            <a:ext cx="8615856" cy="612475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Water as a Liquid, Solid and Gas</a:t>
            </a:r>
          </a:p>
          <a:p>
            <a:endParaRPr lang="en-US" sz="2400" dirty="0" smtClean="0">
              <a:solidFill>
                <a:srgbClr val="008000"/>
              </a:solidFill>
              <a:latin typeface="Trebuchet MS"/>
              <a:cs typeface="Trebuchet MS"/>
            </a:endParaRPr>
          </a:p>
          <a:p>
            <a:r>
              <a:rPr lang="en-US" sz="2000" b="1" dirty="0">
                <a:solidFill>
                  <a:srgbClr val="595959"/>
                </a:solidFill>
                <a:latin typeface="Trebuchet MS"/>
                <a:cs typeface="Trebuchet MS"/>
              </a:rPr>
              <a:t>Evaporation</a:t>
            </a:r>
            <a:r>
              <a:rPr lang="en-US" sz="2000" dirty="0">
                <a:solidFill>
                  <a:srgbClr val="595959"/>
                </a:solidFill>
                <a:latin typeface="Trebuchet MS"/>
                <a:cs typeface="Trebuchet MS"/>
              </a:rPr>
              <a:t>- the process by which liquid is transformed into a gas, which uses heat and cools the surrounding area</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Condensation</a:t>
            </a:r>
            <a:r>
              <a:rPr lang="en-US" sz="2000" dirty="0">
                <a:solidFill>
                  <a:srgbClr val="595959"/>
                </a:solidFill>
                <a:latin typeface="Trebuchet MS"/>
                <a:cs typeface="Trebuchet MS"/>
              </a:rPr>
              <a:t>- the process by which a gas becomes a liquid, which releases heat and warms the surrounding area </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Freezing</a:t>
            </a:r>
            <a:r>
              <a:rPr lang="en-US" sz="2000" dirty="0">
                <a:solidFill>
                  <a:srgbClr val="595959"/>
                </a:solidFill>
                <a:latin typeface="Trebuchet MS"/>
                <a:cs typeface="Trebuchet MS"/>
              </a:rPr>
              <a:t>- the process by which a liquid is transformed into a solid, which releases heat</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Melting</a:t>
            </a:r>
            <a:r>
              <a:rPr lang="en-US" sz="2000" dirty="0">
                <a:solidFill>
                  <a:srgbClr val="595959"/>
                </a:solidFill>
                <a:latin typeface="Trebuchet MS"/>
                <a:cs typeface="Trebuchet MS"/>
              </a:rPr>
              <a:t>- the process by which a solid is transformed into a liquid, which uses heat</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Sublimation</a:t>
            </a:r>
            <a:r>
              <a:rPr lang="en-US" sz="2000" dirty="0">
                <a:solidFill>
                  <a:srgbClr val="595959"/>
                </a:solidFill>
                <a:latin typeface="Trebuchet MS"/>
                <a:cs typeface="Trebuchet MS"/>
              </a:rPr>
              <a:t>- the process by which a solid directly changes into a gas, which uses </a:t>
            </a:r>
            <a:r>
              <a:rPr lang="en-US" sz="2000" dirty="0" smtClean="0">
                <a:solidFill>
                  <a:srgbClr val="595959"/>
                </a:solidFill>
                <a:latin typeface="Trebuchet MS"/>
                <a:cs typeface="Trebuchet MS"/>
              </a:rPr>
              <a:t>heat (e.g. dry ice)</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Deposition</a:t>
            </a:r>
            <a:r>
              <a:rPr lang="en-US" sz="2000" dirty="0">
                <a:solidFill>
                  <a:srgbClr val="595959"/>
                </a:solidFill>
                <a:latin typeface="Trebuchet MS"/>
                <a:cs typeface="Trebuchet MS"/>
              </a:rPr>
              <a:t>- the process by which water vapor changes directly to a </a:t>
            </a:r>
            <a:r>
              <a:rPr lang="en-US" sz="2000" dirty="0" smtClean="0">
                <a:solidFill>
                  <a:srgbClr val="595959"/>
                </a:solidFill>
                <a:latin typeface="Trebuchet MS"/>
                <a:cs typeface="Trebuchet MS"/>
              </a:rPr>
              <a:t>solid  (e.g. hoar frost)</a:t>
            </a:r>
            <a:endParaRPr lang="en-US" sz="2000" dirty="0">
              <a:solidFill>
                <a:srgbClr val="595959"/>
              </a:solidFill>
              <a:latin typeface="Trebuchet MS"/>
              <a:cs typeface="Trebuchet MS"/>
            </a:endParaRPr>
          </a:p>
        </p:txBody>
      </p:sp>
    </p:spTree>
    <p:extLst>
      <p:ext uri="{BB962C8B-B14F-4D97-AF65-F5344CB8AC3E}">
        <p14:creationId xmlns:p14="http://schemas.microsoft.com/office/powerpoint/2010/main" val="418768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10854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Bigger Picture- The Hydrologic Cycle</a:t>
            </a: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85" y="902065"/>
            <a:ext cx="8730917" cy="5785618"/>
          </a:xfrm>
          <a:prstGeom prst="rect">
            <a:avLst/>
          </a:prstGeom>
        </p:spPr>
      </p:pic>
      <p:sp>
        <p:nvSpPr>
          <p:cNvPr id="7" name="TextBox 6"/>
          <p:cNvSpPr txBox="1"/>
          <p:nvPr/>
        </p:nvSpPr>
        <p:spPr>
          <a:xfrm>
            <a:off x="5521723" y="6581001"/>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425090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8" name="TextBox 7"/>
          <p:cNvSpPr txBox="1"/>
          <p:nvPr/>
        </p:nvSpPr>
        <p:spPr>
          <a:xfrm>
            <a:off x="962525" y="1835022"/>
            <a:ext cx="7295949" cy="3077766"/>
          </a:xfrm>
          <a:prstGeom prst="rect">
            <a:avLst/>
          </a:prstGeom>
          <a:noFill/>
        </p:spPr>
        <p:txBody>
          <a:bodyPr wrap="square" rtlCol="0">
            <a:spAutoFit/>
          </a:bodyPr>
          <a:lstStyle/>
          <a:p>
            <a:pPr algn="ctr"/>
            <a:r>
              <a:rPr lang="en-US" sz="2000" dirty="0" smtClean="0">
                <a:solidFill>
                  <a:schemeClr val="tx1">
                    <a:lumMod val="65000"/>
                    <a:lumOff val="35000"/>
                  </a:schemeClr>
                </a:solidFill>
                <a:latin typeface="Trebuchet MS"/>
                <a:cs typeface="Trebuchet MS"/>
              </a:rPr>
              <a:t>Note: This slide set is one of several that were presented at climate training workshops in 2014. Please visit the </a:t>
            </a:r>
            <a:r>
              <a:rPr lang="en-US" sz="2000" i="1" dirty="0" smtClean="0">
                <a:solidFill>
                  <a:schemeClr val="tx1">
                    <a:lumMod val="65000"/>
                    <a:lumOff val="35000"/>
                  </a:schemeClr>
                </a:solidFill>
                <a:latin typeface="Trebuchet MS"/>
                <a:cs typeface="Trebuchet MS"/>
              </a:rPr>
              <a:t>SCIPP Documents</a:t>
            </a:r>
            <a:r>
              <a:rPr lang="en-US" sz="2000" dirty="0" smtClean="0">
                <a:solidFill>
                  <a:schemeClr val="tx1">
                    <a:lumMod val="65000"/>
                    <a:lumOff val="35000"/>
                  </a:schemeClr>
                </a:solidFill>
                <a:latin typeface="Trebuchet MS"/>
                <a:cs typeface="Trebuchet MS"/>
              </a:rPr>
              <a:t> page in the </a:t>
            </a:r>
            <a:r>
              <a:rPr lang="en-US" sz="2000" i="1" dirty="0" smtClean="0">
                <a:solidFill>
                  <a:schemeClr val="tx1">
                    <a:lumMod val="65000"/>
                    <a:lumOff val="35000"/>
                  </a:schemeClr>
                </a:solidFill>
                <a:latin typeface="Trebuchet MS"/>
                <a:cs typeface="Trebuchet MS"/>
              </a:rPr>
              <a:t>Resources</a:t>
            </a:r>
            <a:r>
              <a:rPr lang="en-US" sz="2000" dirty="0" smtClean="0">
                <a:solidFill>
                  <a:schemeClr val="tx1">
                    <a:lumMod val="65000"/>
                    <a:lumOff val="35000"/>
                  </a:schemeClr>
                </a:solidFill>
                <a:latin typeface="Trebuchet MS"/>
                <a:cs typeface="Trebuchet MS"/>
              </a:rPr>
              <a:t> tab on the SCIPP’s website, </a:t>
            </a:r>
            <a:r>
              <a:rPr lang="en-US" sz="2000" dirty="0" smtClean="0">
                <a:solidFill>
                  <a:schemeClr val="tx1">
                    <a:lumMod val="65000"/>
                    <a:lumOff val="35000"/>
                  </a:schemeClr>
                </a:solidFill>
                <a:latin typeface="Trebuchet MS"/>
                <a:cs typeface="Trebuchet MS"/>
                <a:hlinkClick r:id="rId3"/>
              </a:rPr>
              <a:t>ww</a:t>
            </a:r>
            <a:r>
              <a:rPr lang="en-US" sz="2000" dirty="0" smtClean="0">
                <a:solidFill>
                  <a:schemeClr val="tx1">
                    <a:lumMod val="65000"/>
                    <a:lumOff val="35000"/>
                  </a:schemeClr>
                </a:solidFill>
                <a:latin typeface="Trebuchet MS"/>
                <a:cs typeface="Trebuchet MS"/>
                <a:hlinkClick r:id="rId3"/>
              </a:rPr>
              <a:t>w.southernclimate.org</a:t>
            </a:r>
            <a:r>
              <a:rPr lang="en-US" sz="2000" dirty="0" smtClean="0">
                <a:solidFill>
                  <a:schemeClr val="tx1">
                    <a:lumMod val="65000"/>
                    <a:lumOff val="35000"/>
                  </a:schemeClr>
                </a:solidFill>
                <a:latin typeface="Trebuchet MS"/>
                <a:cs typeface="Trebuchet MS"/>
              </a:rPr>
              <a:t>, for slide sets on additional topics.</a:t>
            </a:r>
          </a:p>
          <a:p>
            <a:pPr algn="ctr"/>
            <a:endParaRPr lang="en-US" sz="2000" dirty="0">
              <a:solidFill>
                <a:schemeClr val="tx1">
                  <a:lumMod val="65000"/>
                  <a:lumOff val="35000"/>
                </a:schemeClr>
              </a:solidFill>
              <a:latin typeface="Trebuchet MS"/>
            </a:endParaRPr>
          </a:p>
          <a:p>
            <a:pPr algn="ctr"/>
            <a:r>
              <a:rPr lang="en-US" sz="2000" dirty="0" smtClean="0">
                <a:solidFill>
                  <a:schemeClr val="tx1">
                    <a:lumMod val="65000"/>
                    <a:lumOff val="35000"/>
                  </a:schemeClr>
                </a:solidFill>
                <a:latin typeface="Trebuchet MS"/>
              </a:rPr>
              <a:t>Workshop funding was provided by the NOAA Regional Integrated Sciences and Assessments program.</a:t>
            </a:r>
            <a:endParaRPr lang="en-US" sz="2000" dirty="0" smtClean="0">
              <a:solidFill>
                <a:schemeClr val="tx1">
                  <a:lumMod val="65000"/>
                  <a:lumOff val="35000"/>
                </a:schemeClr>
              </a:solidFill>
            </a:endParaRPr>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610033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816977"/>
          </a:xfrm>
          <a:prstGeom prst="rect">
            <a:avLst/>
          </a:prstGeom>
          <a:noFill/>
        </p:spPr>
        <p:txBody>
          <a:bodyPr wrap="square" rtlCol="0">
            <a:spAutoFit/>
          </a:bodyPr>
          <a:lstStyle/>
          <a:p>
            <a:r>
              <a:rPr lang="en-US" sz="2800" dirty="0">
                <a:solidFill>
                  <a:schemeClr val="tx2">
                    <a:lumMod val="75000"/>
                  </a:schemeClr>
                </a:solidFill>
                <a:latin typeface="Trebuchet MS"/>
                <a:cs typeface="Trebuchet MS"/>
              </a:rPr>
              <a:t>Bigger Picture- The Hydrologic Cycle</a:t>
            </a:r>
          </a:p>
          <a:p>
            <a:endParaRPr lang="en-US" sz="2400" dirty="0" smtClean="0">
              <a:solidFill>
                <a:srgbClr val="008000"/>
              </a:solidFill>
              <a:latin typeface="Trebuchet MS"/>
              <a:cs typeface="Trebuchet MS"/>
            </a:endParaRPr>
          </a:p>
          <a:p>
            <a:r>
              <a:rPr lang="en-US" sz="2000" b="1" dirty="0">
                <a:solidFill>
                  <a:srgbClr val="595959"/>
                </a:solidFill>
                <a:latin typeface="Trebuchet MS"/>
                <a:cs typeface="Trebuchet MS"/>
              </a:rPr>
              <a:t>Transpiration</a:t>
            </a:r>
            <a:r>
              <a:rPr lang="en-US" sz="2000" dirty="0">
                <a:solidFill>
                  <a:srgbClr val="595959"/>
                </a:solidFill>
                <a:latin typeface="Trebuchet MS"/>
                <a:cs typeface="Trebuchet MS"/>
              </a:rPr>
              <a:t>- the evaporation of water by plants</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Transportation</a:t>
            </a:r>
            <a:r>
              <a:rPr lang="en-US" sz="2000" dirty="0">
                <a:solidFill>
                  <a:srgbClr val="595959"/>
                </a:solidFill>
                <a:latin typeface="Trebuchet MS"/>
                <a:cs typeface="Trebuchet MS"/>
              </a:rPr>
              <a:t>- the movement of water vapor and clouds through the atmosphere</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Infiltration</a:t>
            </a:r>
            <a:r>
              <a:rPr lang="en-US" sz="2000" dirty="0">
                <a:solidFill>
                  <a:srgbClr val="595959"/>
                </a:solidFill>
                <a:latin typeface="Trebuchet MS"/>
                <a:cs typeface="Trebuchet MS"/>
              </a:rPr>
              <a:t>- the movement of water into the ground and percolation is the movement through soil and rock</a:t>
            </a: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Surface flow and groundwater flow </a:t>
            </a:r>
            <a:r>
              <a:rPr lang="en-US" sz="2000" b="1" dirty="0">
                <a:solidFill>
                  <a:srgbClr val="595959"/>
                </a:solidFill>
                <a:latin typeface="Trebuchet MS"/>
                <a:cs typeface="Trebuchet MS"/>
              </a:rPr>
              <a:t>runoff</a:t>
            </a:r>
            <a:r>
              <a:rPr lang="en-US" sz="2000" dirty="0">
                <a:solidFill>
                  <a:srgbClr val="595959"/>
                </a:solidFill>
                <a:latin typeface="Trebuchet MS"/>
                <a:cs typeface="Trebuchet MS"/>
              </a:rPr>
              <a:t>- surface flow is the water transport into streams, lakes rivers, and into the ocean; groundwater flow is the transport of water underground </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Plant uptake</a:t>
            </a:r>
            <a:r>
              <a:rPr lang="en-US" sz="2000" dirty="0">
                <a:solidFill>
                  <a:srgbClr val="595959"/>
                </a:solidFill>
                <a:latin typeface="Trebuchet MS"/>
                <a:cs typeface="Trebuchet MS"/>
              </a:rPr>
              <a:t>- water taken from the ground by plants</a:t>
            </a:r>
          </a:p>
          <a:p>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p:txBody>
      </p:sp>
    </p:spTree>
    <p:extLst>
      <p:ext uri="{BB962C8B-B14F-4D97-AF65-F5344CB8AC3E}">
        <p14:creationId xmlns:p14="http://schemas.microsoft.com/office/powerpoint/2010/main" val="332291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600986"/>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First, Some Definitions </a:t>
            </a:r>
            <a:endParaRPr lang="en-US" sz="2400" dirty="0" smtClean="0">
              <a:solidFill>
                <a:srgbClr val="008000"/>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r>
              <a:rPr lang="en-US" sz="2000" b="1" dirty="0">
                <a:solidFill>
                  <a:srgbClr val="595959"/>
                </a:solidFill>
                <a:latin typeface="Trebuchet MS"/>
                <a:cs typeface="Trebuchet MS"/>
              </a:rPr>
              <a:t>Meteorology</a:t>
            </a:r>
            <a:r>
              <a:rPr lang="en-US" sz="2000" dirty="0">
                <a:solidFill>
                  <a:srgbClr val="595959"/>
                </a:solidFill>
                <a:latin typeface="Trebuchet MS"/>
                <a:cs typeface="Trebuchet MS"/>
              </a:rPr>
              <a:t>- the study of the atmosphere and its phenomena, which includes the underlying science of weather and weather forecasting</a:t>
            </a:r>
          </a:p>
          <a:p>
            <a:endParaRPr lang="en-US" sz="2000" dirty="0">
              <a:solidFill>
                <a:srgbClr val="595959"/>
              </a:solidFill>
              <a:latin typeface="Trebuchet MS"/>
              <a:cs typeface="Trebuchet MS"/>
            </a:endParaRPr>
          </a:p>
          <a:p>
            <a:r>
              <a:rPr lang="en-US" sz="2000" b="1" dirty="0">
                <a:solidFill>
                  <a:srgbClr val="595959"/>
                </a:solidFill>
                <a:latin typeface="Trebuchet MS"/>
                <a:cs typeface="Trebuchet MS"/>
              </a:rPr>
              <a:t>Weather</a:t>
            </a:r>
            <a:r>
              <a:rPr lang="en-US" sz="2000" dirty="0">
                <a:solidFill>
                  <a:srgbClr val="595959"/>
                </a:solidFill>
                <a:latin typeface="Trebuchet MS"/>
                <a:cs typeface="Trebuchet MS"/>
              </a:rPr>
              <a:t>-  the state of the atmosphere at a particular time and place, mainly with respect to life and human activities </a:t>
            </a: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Can you name some atmospheric phenomena we observe as weather?</a:t>
            </a:r>
          </a:p>
          <a:p>
            <a:endParaRPr lang="en-US" sz="2000" dirty="0">
              <a:solidFill>
                <a:srgbClr val="7D6B41"/>
              </a:solidFill>
              <a:latin typeface="Trebuchet MS"/>
              <a:cs typeface="Trebuchet MS"/>
            </a:endParaRPr>
          </a:p>
          <a:p>
            <a:endParaRPr lang="en-US" sz="2000" dirty="0" smtClean="0">
              <a:solidFill>
                <a:srgbClr val="7D6B41"/>
              </a:solidFill>
              <a:latin typeface="Trebuchet MS"/>
              <a:cs typeface="Trebuchet MS"/>
            </a:endParaRPr>
          </a:p>
        </p:txBody>
      </p:sp>
      <p:pic>
        <p:nvPicPr>
          <p:cNvPr id="2" name="Picture 1" descr="field.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07" y="3456890"/>
            <a:ext cx="4063999" cy="2579245"/>
          </a:xfrm>
          <a:prstGeom prst="rect">
            <a:avLst/>
          </a:prstGeom>
        </p:spPr>
      </p:pic>
      <p:pic>
        <p:nvPicPr>
          <p:cNvPr id="3" name="Picture 2" descr="IMG_2216-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834" y="3456890"/>
            <a:ext cx="3408809" cy="2596630"/>
          </a:xfrm>
          <a:prstGeom prst="rect">
            <a:avLst/>
          </a:prstGeom>
        </p:spPr>
      </p:pic>
    </p:spTree>
    <p:extLst>
      <p:ext uri="{BB962C8B-B14F-4D97-AF65-F5344CB8AC3E}">
        <p14:creationId xmlns:p14="http://schemas.microsoft.com/office/powerpoint/2010/main" val="420349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3793" y="-2049"/>
            <a:ext cx="9132335" cy="6857463"/>
          </a:xfrm>
          <a:prstGeom prst="rect">
            <a:avLst/>
          </a:prstGeom>
        </p:spPr>
      </p:pic>
      <p:sp>
        <p:nvSpPr>
          <p:cNvPr id="5" name="TextBox 4"/>
          <p:cNvSpPr txBox="1"/>
          <p:nvPr/>
        </p:nvSpPr>
        <p:spPr>
          <a:xfrm>
            <a:off x="373510" y="373541"/>
            <a:ext cx="8488023" cy="4524315"/>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Climate</a:t>
            </a:r>
            <a:endParaRPr lang="en-US" sz="2400" dirty="0" smtClean="0">
              <a:solidFill>
                <a:srgbClr val="008000"/>
              </a:solidFill>
              <a:latin typeface="Trebuchet MS"/>
              <a:cs typeface="Trebuchet MS"/>
            </a:endParaRPr>
          </a:p>
          <a:p>
            <a:endParaRPr lang="en-US" sz="2000" dirty="0" smtClean="0">
              <a:solidFill>
                <a:srgbClr val="7D6B41"/>
              </a:solidFill>
              <a:latin typeface="Trebuchet MS"/>
              <a:cs typeface="Trebuchet MS"/>
            </a:endParaRPr>
          </a:p>
          <a:p>
            <a:r>
              <a:rPr lang="en-US" sz="2000" dirty="0" smtClean="0">
                <a:solidFill>
                  <a:srgbClr val="595959"/>
                </a:solidFill>
                <a:latin typeface="Trebuchet MS"/>
                <a:cs typeface="Trebuchet MS"/>
              </a:rPr>
              <a:t>The </a:t>
            </a:r>
            <a:r>
              <a:rPr lang="en-US" sz="2000" dirty="0">
                <a:solidFill>
                  <a:srgbClr val="595959"/>
                </a:solidFill>
                <a:latin typeface="Trebuchet MS"/>
                <a:cs typeface="Trebuchet MS"/>
              </a:rPr>
              <a:t>statistical collection of weather conditions at a place over a period of years, or the slowly varying aspects of the atmosphere-land surface </a:t>
            </a:r>
            <a:r>
              <a:rPr lang="en-US" sz="2000" dirty="0" smtClean="0">
                <a:solidFill>
                  <a:srgbClr val="595959"/>
                </a:solidFill>
                <a:latin typeface="Trebuchet MS"/>
                <a:cs typeface="Trebuchet MS"/>
              </a:rPr>
              <a:t>system.</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The accumulation of daily and seasonal weather events over a long period of time (weeks, months, years and longer)</a:t>
            </a: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Includes weather and weather extremes (heat waves, cold spells, tornado count</a:t>
            </a:r>
            <a:r>
              <a:rPr lang="en-US" sz="2000" dirty="0" smtClean="0">
                <a:solidFill>
                  <a:srgbClr val="595959"/>
                </a:solidFill>
                <a:latin typeface="Trebuchet MS"/>
                <a:cs typeface="Trebuchet MS"/>
              </a:rPr>
              <a:t>).</a:t>
            </a:r>
            <a:endParaRPr lang="en-US" sz="2000" dirty="0">
              <a:solidFill>
                <a:srgbClr val="595959"/>
              </a:solidFill>
              <a:latin typeface="Trebuchet MS"/>
              <a:cs typeface="Trebuchet MS"/>
            </a:endParaRPr>
          </a:p>
          <a:p>
            <a:endParaRPr lang="en-US" sz="2000" dirty="0">
              <a:solidFill>
                <a:srgbClr val="595959"/>
              </a:solidFill>
              <a:latin typeface="Trebuchet MS"/>
              <a:cs typeface="Trebuchet MS"/>
            </a:endParaRPr>
          </a:p>
          <a:p>
            <a:r>
              <a:rPr lang="en-US" sz="2000" dirty="0">
                <a:solidFill>
                  <a:srgbClr val="595959"/>
                </a:solidFill>
                <a:latin typeface="Trebuchet MS"/>
                <a:cs typeface="Trebuchet MS"/>
              </a:rPr>
              <a:t>Represented by long term averages of weather variables and departures of weather variables from </a:t>
            </a:r>
            <a:r>
              <a:rPr lang="en-US" sz="2000" dirty="0" err="1" smtClean="0">
                <a:solidFill>
                  <a:srgbClr val="595959"/>
                </a:solidFill>
                <a:latin typeface="Trebuchet MS"/>
                <a:cs typeface="Trebuchet MS"/>
              </a:rPr>
              <a:t>normals</a:t>
            </a:r>
            <a:r>
              <a:rPr lang="en-US" sz="2000" dirty="0">
                <a:solidFill>
                  <a:srgbClr val="595959"/>
                </a:solidFill>
                <a:latin typeface="Trebuchet MS"/>
                <a:cs typeface="Trebuchet MS"/>
              </a:rPr>
              <a:t>.</a:t>
            </a:r>
          </a:p>
        </p:txBody>
      </p:sp>
    </p:spTree>
    <p:extLst>
      <p:ext uri="{BB962C8B-B14F-4D97-AF65-F5344CB8AC3E}">
        <p14:creationId xmlns:p14="http://schemas.microsoft.com/office/powerpoint/2010/main" val="114697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0" y="0"/>
            <a:ext cx="9132335" cy="6857463"/>
          </a:xfrm>
          <a:prstGeom prst="rect">
            <a:avLst/>
          </a:prstGeom>
        </p:spPr>
      </p:pic>
      <p:sp>
        <p:nvSpPr>
          <p:cNvPr id="5" name="TextBox 4"/>
          <p:cNvSpPr txBox="1"/>
          <p:nvPr/>
        </p:nvSpPr>
        <p:spPr>
          <a:xfrm>
            <a:off x="373510" y="373541"/>
            <a:ext cx="8488023" cy="830997"/>
          </a:xfrm>
          <a:prstGeom prst="rect">
            <a:avLst/>
          </a:prstGeom>
          <a:noFill/>
        </p:spPr>
        <p:txBody>
          <a:bodyPr wrap="square" rtlCol="0">
            <a:spAutoFit/>
          </a:bodyPr>
          <a:lstStyle/>
          <a:p>
            <a:r>
              <a:rPr lang="en-US" sz="2800" dirty="0" err="1" smtClean="0">
                <a:solidFill>
                  <a:schemeClr val="tx2">
                    <a:lumMod val="75000"/>
                  </a:schemeClr>
                </a:solidFill>
                <a:latin typeface="Trebuchet MS"/>
                <a:cs typeface="Trebuchet MS"/>
              </a:rPr>
              <a:t>Koppen</a:t>
            </a:r>
            <a:r>
              <a:rPr lang="en-US" sz="2800" dirty="0" smtClean="0">
                <a:solidFill>
                  <a:schemeClr val="tx2">
                    <a:lumMod val="75000"/>
                  </a:schemeClr>
                </a:solidFill>
                <a:latin typeface="Trebuchet MS"/>
                <a:cs typeface="Trebuchet MS"/>
              </a:rPr>
              <a:t> Climate Classification</a:t>
            </a:r>
            <a:endParaRPr lang="en-US" sz="2400" dirty="0" smtClean="0">
              <a:solidFill>
                <a:srgbClr val="008000"/>
              </a:solidFill>
              <a:latin typeface="Trebuchet MS"/>
              <a:cs typeface="Trebuchet MS"/>
            </a:endParaRPr>
          </a:p>
          <a:p>
            <a:endParaRPr lang="en-US" sz="2000" dirty="0" smtClean="0">
              <a:solidFill>
                <a:srgbClr val="7D6B41"/>
              </a:solidFill>
              <a:latin typeface="Trebuchet MS"/>
              <a:cs typeface="Trebuchet MS"/>
            </a:endParaRP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59" y="1073024"/>
            <a:ext cx="6937099" cy="520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8017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322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Weather vs. Climate</a:t>
            </a:r>
            <a:endParaRPr lang="en-US" sz="2400" dirty="0" smtClean="0">
              <a:solidFill>
                <a:srgbClr val="008000"/>
              </a:solidFill>
              <a:latin typeface="Trebuchet MS"/>
              <a:cs typeface="Trebuchet MS"/>
            </a:endParaRPr>
          </a:p>
        </p:txBody>
      </p:sp>
      <p:sp>
        <p:nvSpPr>
          <p:cNvPr id="7" name="TextBox 6"/>
          <p:cNvSpPr txBox="1"/>
          <p:nvPr/>
        </p:nvSpPr>
        <p:spPr>
          <a:xfrm>
            <a:off x="127000" y="1137334"/>
            <a:ext cx="4318000" cy="4062651"/>
          </a:xfrm>
          <a:prstGeom prst="rect">
            <a:avLst/>
          </a:prstGeom>
          <a:noFill/>
        </p:spPr>
        <p:txBody>
          <a:bodyPr wrap="square" rtlCol="0">
            <a:spAutoFit/>
          </a:bodyPr>
          <a:lstStyle/>
          <a:p>
            <a:r>
              <a:rPr lang="en-US" sz="2000" dirty="0" smtClean="0">
                <a:solidFill>
                  <a:srgbClr val="595959"/>
                </a:solidFill>
                <a:latin typeface="Trebuchet MS"/>
                <a:cs typeface="Trebuchet MS"/>
              </a:rPr>
              <a:t>What </a:t>
            </a:r>
            <a:r>
              <a:rPr lang="en-US" sz="2000" b="1" dirty="0" smtClean="0">
                <a:solidFill>
                  <a:srgbClr val="595959"/>
                </a:solidFill>
                <a:latin typeface="Trebuchet MS"/>
                <a:cs typeface="Trebuchet MS"/>
              </a:rPr>
              <a:t>weather</a:t>
            </a:r>
            <a:r>
              <a:rPr lang="en-US" sz="2000" dirty="0" smtClean="0">
                <a:solidFill>
                  <a:srgbClr val="595959"/>
                </a:solidFill>
                <a:latin typeface="Trebuchet MS"/>
                <a:cs typeface="Trebuchet MS"/>
              </a:rPr>
              <a:t> determines:</a:t>
            </a:r>
          </a:p>
          <a:p>
            <a:endParaRPr lang="en-US" sz="2000" dirty="0">
              <a:solidFill>
                <a:srgbClr val="595959"/>
              </a:solidFill>
              <a:latin typeface="Trebuchet MS"/>
              <a:cs typeface="Trebuchet MS"/>
            </a:endParaRPr>
          </a:p>
          <a:p>
            <a:r>
              <a:rPr lang="en-US" sz="2000" dirty="0">
                <a:solidFill>
                  <a:srgbClr val="595959"/>
                </a:solidFill>
                <a:latin typeface="Trebuchet MS"/>
                <a:ea typeface="ＭＳ Ｐゴシック" pitchFamily="27" charset="-128"/>
                <a:cs typeface="Trebuchet MS"/>
              </a:rPr>
              <a:t>Type of clothing we wear </a:t>
            </a:r>
            <a:r>
              <a:rPr lang="en-US" sz="2000" dirty="0" smtClean="0">
                <a:solidFill>
                  <a:srgbClr val="595959"/>
                </a:solidFill>
                <a:latin typeface="Trebuchet MS"/>
                <a:ea typeface="ＭＳ Ｐゴシック" pitchFamily="27" charset="-128"/>
                <a:cs typeface="Trebuchet MS"/>
              </a:rPr>
              <a:t>today</a:t>
            </a:r>
          </a:p>
          <a:p>
            <a:pPr marL="342900" indent="-342900">
              <a:buFont typeface="Arial"/>
              <a:buChar char="•"/>
            </a:pPr>
            <a:endParaRPr lang="en-US" sz="2000" dirty="0">
              <a:solidFill>
                <a:srgbClr val="595959"/>
              </a:solidFill>
              <a:latin typeface="Trebuchet MS"/>
              <a:ea typeface="ＭＳ Ｐゴシック" pitchFamily="27" charset="-128"/>
              <a:cs typeface="Trebuchet MS"/>
            </a:endParaRPr>
          </a:p>
          <a:p>
            <a:r>
              <a:rPr lang="en-US" sz="2000" dirty="0">
                <a:solidFill>
                  <a:srgbClr val="595959"/>
                </a:solidFill>
                <a:latin typeface="Trebuchet MS"/>
                <a:ea typeface="ＭＳ Ｐゴシック" pitchFamily="27" charset="-128"/>
                <a:cs typeface="Trebuchet MS"/>
              </a:rPr>
              <a:t>Windows open or closed today? This week</a:t>
            </a:r>
            <a:r>
              <a:rPr lang="en-US" sz="2000" dirty="0" smtClean="0">
                <a:solidFill>
                  <a:srgbClr val="595959"/>
                </a:solidFill>
                <a:latin typeface="Trebuchet MS"/>
                <a:ea typeface="ＭＳ Ｐゴシック" pitchFamily="27" charset="-128"/>
                <a:cs typeface="Trebuchet MS"/>
              </a:rPr>
              <a:t>?</a:t>
            </a:r>
          </a:p>
          <a:p>
            <a:pPr marL="342900" indent="-342900">
              <a:buFont typeface="Arial"/>
              <a:buChar char="•"/>
            </a:pPr>
            <a:endParaRPr lang="en-US" sz="2000" dirty="0">
              <a:solidFill>
                <a:srgbClr val="595959"/>
              </a:solidFill>
              <a:latin typeface="Trebuchet MS"/>
              <a:ea typeface="ＭＳ Ｐゴシック" pitchFamily="27" charset="-128"/>
              <a:cs typeface="Trebuchet MS"/>
            </a:endParaRPr>
          </a:p>
          <a:p>
            <a:r>
              <a:rPr lang="en-US" sz="2000" dirty="0">
                <a:solidFill>
                  <a:srgbClr val="595959"/>
                </a:solidFill>
                <a:latin typeface="Trebuchet MS"/>
                <a:ea typeface="ＭＳ Ｐゴシック" pitchFamily="27" charset="-128"/>
                <a:cs typeface="Trebuchet MS"/>
              </a:rPr>
              <a:t>If a crop will reach maturity: hail can destroy a crop in a day</a:t>
            </a:r>
            <a:r>
              <a:rPr lang="en-US" sz="2000" dirty="0" smtClean="0">
                <a:solidFill>
                  <a:srgbClr val="595959"/>
                </a:solidFill>
                <a:latin typeface="Trebuchet MS"/>
                <a:ea typeface="ＭＳ Ｐゴシック" pitchFamily="27" charset="-128"/>
                <a:cs typeface="Trebuchet MS"/>
              </a:rPr>
              <a:t>!</a:t>
            </a:r>
          </a:p>
          <a:p>
            <a:pPr marL="342900" indent="-342900">
              <a:buFont typeface="Arial"/>
              <a:buChar char="•"/>
            </a:pPr>
            <a:endParaRPr lang="en-US" sz="2000" dirty="0">
              <a:solidFill>
                <a:srgbClr val="595959"/>
              </a:solidFill>
              <a:latin typeface="Trebuchet MS"/>
              <a:ea typeface="ＭＳ Ｐゴシック" pitchFamily="27" charset="-128"/>
              <a:cs typeface="Trebuchet MS"/>
            </a:endParaRPr>
          </a:p>
          <a:p>
            <a:r>
              <a:rPr lang="en-US" sz="2000" dirty="0">
                <a:solidFill>
                  <a:srgbClr val="595959"/>
                </a:solidFill>
                <a:latin typeface="Trebuchet MS"/>
                <a:ea typeface="ＭＳ Ｐゴシック" pitchFamily="27" charset="-128"/>
                <a:cs typeface="Trebuchet MS"/>
              </a:rPr>
              <a:t>Warm and rainy for a day: rain</a:t>
            </a:r>
            <a:r>
              <a:rPr lang="en-US" sz="2000" i="1" dirty="0">
                <a:solidFill>
                  <a:srgbClr val="595959"/>
                </a:solidFill>
                <a:latin typeface="Trebuchet MS"/>
                <a:ea typeface="ＭＳ Ｐゴシック" pitchFamily="27" charset="-128"/>
                <a:cs typeface="Trebuchet MS"/>
              </a:rPr>
              <a:t>coat</a:t>
            </a:r>
          </a:p>
          <a:p>
            <a:endParaRPr lang="en-US" sz="2000" dirty="0">
              <a:solidFill>
                <a:srgbClr val="595959"/>
              </a:solidFill>
              <a:latin typeface="Trebuchet MS"/>
              <a:cs typeface="Trebuchet MS"/>
            </a:endParaRPr>
          </a:p>
          <a:p>
            <a:endParaRPr lang="en-US" dirty="0">
              <a:solidFill>
                <a:srgbClr val="595959"/>
              </a:solidFill>
            </a:endParaRPr>
          </a:p>
        </p:txBody>
      </p:sp>
      <p:sp>
        <p:nvSpPr>
          <p:cNvPr id="8" name="TextBox 7"/>
          <p:cNvSpPr txBox="1"/>
          <p:nvPr/>
        </p:nvSpPr>
        <p:spPr>
          <a:xfrm>
            <a:off x="4698999" y="1137334"/>
            <a:ext cx="4333875" cy="4370427"/>
          </a:xfrm>
          <a:prstGeom prst="rect">
            <a:avLst/>
          </a:prstGeom>
          <a:noFill/>
        </p:spPr>
        <p:txBody>
          <a:bodyPr wrap="square" rtlCol="0">
            <a:spAutoFit/>
          </a:bodyPr>
          <a:lstStyle/>
          <a:p>
            <a:r>
              <a:rPr lang="en-US" sz="2000" dirty="0" smtClean="0">
                <a:solidFill>
                  <a:srgbClr val="595959"/>
                </a:solidFill>
                <a:latin typeface="Trebuchet MS"/>
                <a:cs typeface="Trebuchet MS"/>
              </a:rPr>
              <a:t>What </a:t>
            </a:r>
            <a:r>
              <a:rPr lang="en-US" sz="2000" b="1" dirty="0" smtClean="0">
                <a:solidFill>
                  <a:srgbClr val="595959"/>
                </a:solidFill>
                <a:latin typeface="Trebuchet MS"/>
                <a:cs typeface="Trebuchet MS"/>
              </a:rPr>
              <a:t>climate </a:t>
            </a:r>
            <a:r>
              <a:rPr lang="en-US" sz="2000" dirty="0" smtClean="0">
                <a:solidFill>
                  <a:srgbClr val="595959"/>
                </a:solidFill>
                <a:latin typeface="Trebuchet MS"/>
                <a:cs typeface="Trebuchet MS"/>
              </a:rPr>
              <a:t>determines:</a:t>
            </a:r>
          </a:p>
          <a:p>
            <a:endParaRPr lang="en-US" sz="2000" dirty="0">
              <a:solidFill>
                <a:srgbClr val="595959"/>
              </a:solidFill>
              <a:latin typeface="Trebuchet MS"/>
              <a:cs typeface="Trebuchet MS"/>
            </a:endParaRPr>
          </a:p>
          <a:p>
            <a:pPr>
              <a:spcBef>
                <a:spcPct val="0"/>
              </a:spcBef>
            </a:pPr>
            <a:r>
              <a:rPr lang="en-US" sz="2000" dirty="0">
                <a:solidFill>
                  <a:srgbClr val="595959"/>
                </a:solidFill>
                <a:latin typeface="Trebuchet MS"/>
                <a:ea typeface="ＭＳ Ｐゴシック" pitchFamily="27" charset="-128"/>
                <a:cs typeface="Trebuchet MS"/>
              </a:rPr>
              <a:t>Type of clothing we buy and </a:t>
            </a:r>
            <a:r>
              <a:rPr lang="en-US" sz="2000" dirty="0" smtClean="0">
                <a:solidFill>
                  <a:srgbClr val="595959"/>
                </a:solidFill>
                <a:latin typeface="Trebuchet MS"/>
                <a:ea typeface="ＭＳ Ｐゴシック" pitchFamily="27" charset="-128"/>
                <a:cs typeface="Trebuchet MS"/>
              </a:rPr>
              <a:t>keep</a:t>
            </a:r>
          </a:p>
          <a:p>
            <a:pPr>
              <a:spcBef>
                <a:spcPct val="0"/>
              </a:spcBef>
            </a:pPr>
            <a:endParaRPr lang="en-US" sz="2000" dirty="0">
              <a:solidFill>
                <a:srgbClr val="595959"/>
              </a:solidFill>
              <a:latin typeface="Trebuchet MS"/>
              <a:ea typeface="ＭＳ Ｐゴシック" pitchFamily="27" charset="-128"/>
              <a:cs typeface="Trebuchet MS"/>
            </a:endParaRPr>
          </a:p>
          <a:p>
            <a:pPr>
              <a:spcBef>
                <a:spcPct val="0"/>
              </a:spcBef>
            </a:pPr>
            <a:r>
              <a:rPr lang="en-US" sz="2000" dirty="0">
                <a:solidFill>
                  <a:srgbClr val="595959"/>
                </a:solidFill>
                <a:latin typeface="Trebuchet MS"/>
                <a:ea typeface="ＭＳ Ｐゴシック" pitchFamily="27" charset="-128"/>
                <a:cs typeface="Trebuchet MS"/>
              </a:rPr>
              <a:t>Housing: straw hut vs. brick </a:t>
            </a:r>
            <a:r>
              <a:rPr lang="en-US" sz="2000" dirty="0" smtClean="0">
                <a:solidFill>
                  <a:srgbClr val="595959"/>
                </a:solidFill>
                <a:latin typeface="Trebuchet MS"/>
                <a:ea typeface="ＭＳ Ｐゴシック" pitchFamily="27" charset="-128"/>
                <a:cs typeface="Trebuchet MS"/>
              </a:rPr>
              <a:t>house</a:t>
            </a:r>
          </a:p>
          <a:p>
            <a:pPr>
              <a:spcBef>
                <a:spcPct val="0"/>
              </a:spcBef>
            </a:pPr>
            <a:endParaRPr lang="en-US" sz="2000" dirty="0" smtClean="0">
              <a:solidFill>
                <a:srgbClr val="595959"/>
              </a:solidFill>
              <a:latin typeface="Trebuchet MS"/>
              <a:ea typeface="ＭＳ Ｐゴシック" pitchFamily="27" charset="-128"/>
              <a:cs typeface="Trebuchet MS"/>
            </a:endParaRPr>
          </a:p>
          <a:p>
            <a:pPr>
              <a:spcBef>
                <a:spcPct val="0"/>
              </a:spcBef>
            </a:pPr>
            <a:r>
              <a:rPr lang="en-US" sz="2000" dirty="0" smtClean="0">
                <a:solidFill>
                  <a:srgbClr val="595959"/>
                </a:solidFill>
                <a:latin typeface="Trebuchet MS"/>
                <a:ea typeface="ＭＳ Ｐゴシック" pitchFamily="27" charset="-128"/>
                <a:cs typeface="Trebuchet MS"/>
              </a:rPr>
              <a:t>Crop </a:t>
            </a:r>
            <a:r>
              <a:rPr lang="en-US" sz="2000" dirty="0">
                <a:solidFill>
                  <a:srgbClr val="595959"/>
                </a:solidFill>
                <a:latin typeface="Trebuchet MS"/>
                <a:ea typeface="ＭＳ Ｐゴシック" pitchFamily="27" charset="-128"/>
                <a:cs typeface="Trebuchet MS"/>
              </a:rPr>
              <a:t>selection (timing and species): Mangoes are not a good crop in </a:t>
            </a:r>
            <a:r>
              <a:rPr lang="en-US" sz="2000" dirty="0" smtClean="0">
                <a:solidFill>
                  <a:srgbClr val="595959"/>
                </a:solidFill>
                <a:latin typeface="Trebuchet MS"/>
                <a:ea typeface="ＭＳ Ｐゴシック" pitchFamily="27" charset="-128"/>
                <a:cs typeface="Trebuchet MS"/>
              </a:rPr>
              <a:t>Oklahoma</a:t>
            </a:r>
          </a:p>
          <a:p>
            <a:pPr>
              <a:spcBef>
                <a:spcPct val="0"/>
              </a:spcBef>
            </a:pPr>
            <a:endParaRPr lang="en-US" sz="2000" dirty="0" smtClean="0">
              <a:solidFill>
                <a:srgbClr val="595959"/>
              </a:solidFill>
              <a:latin typeface="Trebuchet MS"/>
              <a:ea typeface="ＭＳ Ｐゴシック" pitchFamily="27" charset="-128"/>
              <a:cs typeface="Trebuchet MS"/>
            </a:endParaRPr>
          </a:p>
          <a:p>
            <a:pPr>
              <a:spcBef>
                <a:spcPct val="0"/>
              </a:spcBef>
            </a:pPr>
            <a:r>
              <a:rPr lang="en-US" sz="2000" dirty="0" smtClean="0">
                <a:solidFill>
                  <a:srgbClr val="595959"/>
                </a:solidFill>
                <a:latin typeface="Trebuchet MS"/>
                <a:ea typeface="ＭＳ Ｐゴシック" pitchFamily="27" charset="-128"/>
                <a:cs typeface="Trebuchet MS"/>
              </a:rPr>
              <a:t>Warm </a:t>
            </a:r>
            <a:r>
              <a:rPr lang="en-US" sz="2000" dirty="0">
                <a:solidFill>
                  <a:srgbClr val="595959"/>
                </a:solidFill>
                <a:latin typeface="Trebuchet MS"/>
                <a:ea typeface="ＭＳ Ｐゴシック" pitchFamily="27" charset="-128"/>
                <a:cs typeface="Trebuchet MS"/>
              </a:rPr>
              <a:t>and </a:t>
            </a:r>
            <a:r>
              <a:rPr lang="en-US" sz="2000" dirty="0" smtClean="0">
                <a:solidFill>
                  <a:srgbClr val="595959"/>
                </a:solidFill>
                <a:latin typeface="Trebuchet MS"/>
                <a:ea typeface="ＭＳ Ｐゴシック" pitchFamily="27" charset="-128"/>
                <a:cs typeface="Trebuchet MS"/>
              </a:rPr>
              <a:t>rainy </a:t>
            </a:r>
            <a:r>
              <a:rPr lang="en-US" sz="2000" dirty="0">
                <a:solidFill>
                  <a:srgbClr val="595959"/>
                </a:solidFill>
                <a:latin typeface="Trebuchet MS"/>
                <a:ea typeface="ＭＳ Ｐゴシック" pitchFamily="27" charset="-128"/>
                <a:cs typeface="Trebuchet MS"/>
              </a:rPr>
              <a:t>for MANY years: rain</a:t>
            </a:r>
            <a:r>
              <a:rPr lang="en-US" sz="2000" i="1" dirty="0">
                <a:solidFill>
                  <a:srgbClr val="595959"/>
                </a:solidFill>
                <a:latin typeface="Trebuchet MS"/>
                <a:ea typeface="ＭＳ Ｐゴシック" pitchFamily="27" charset="-128"/>
                <a:cs typeface="Trebuchet MS"/>
              </a:rPr>
              <a:t>forest</a:t>
            </a:r>
            <a:r>
              <a:rPr lang="en-US" sz="2000" dirty="0">
                <a:solidFill>
                  <a:srgbClr val="595959"/>
                </a:solidFill>
                <a:latin typeface="Trebuchet MS"/>
                <a:ea typeface="ＭＳ Ｐゴシック" pitchFamily="27" charset="-128"/>
                <a:cs typeface="Trebuchet MS"/>
              </a:rPr>
              <a:t> </a:t>
            </a:r>
          </a:p>
          <a:p>
            <a:endParaRPr lang="en-US" sz="2000" dirty="0">
              <a:solidFill>
                <a:srgbClr val="595959"/>
              </a:solidFill>
              <a:latin typeface="Trebuchet MS"/>
              <a:cs typeface="Trebuchet MS"/>
            </a:endParaRPr>
          </a:p>
          <a:p>
            <a:endParaRPr lang="en-US" dirty="0">
              <a:solidFill>
                <a:srgbClr val="595959"/>
              </a:solidFill>
            </a:endParaRPr>
          </a:p>
        </p:txBody>
      </p:sp>
    </p:spTree>
    <p:extLst>
      <p:ext uri="{BB962C8B-B14F-4D97-AF65-F5344CB8AC3E}">
        <p14:creationId xmlns:p14="http://schemas.microsoft.com/office/powerpoint/2010/main" val="139110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3220"/>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Weather vs. Climate</a:t>
            </a:r>
            <a:endParaRPr lang="en-US" sz="2400" dirty="0" smtClean="0">
              <a:solidFill>
                <a:srgbClr val="008000"/>
              </a:solidFill>
              <a:latin typeface="Trebuchet MS"/>
              <a:cs typeface="Trebuchet MS"/>
            </a:endParaRPr>
          </a:p>
        </p:txBody>
      </p:sp>
      <p:pic>
        <p:nvPicPr>
          <p:cNvPr id="6" name="Picture 5" descr="Screen Shot 2014-07-30 at 2.35.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98" y="876595"/>
            <a:ext cx="8798033" cy="5249038"/>
          </a:xfrm>
          <a:prstGeom prst="rect">
            <a:avLst/>
          </a:prstGeom>
        </p:spPr>
      </p:pic>
    </p:spTree>
    <p:extLst>
      <p:ext uri="{BB962C8B-B14F-4D97-AF65-F5344CB8AC3E}">
        <p14:creationId xmlns:p14="http://schemas.microsoft.com/office/powerpoint/2010/main" val="87067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489364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Composition of the Atmosphere</a:t>
            </a:r>
          </a:p>
          <a:p>
            <a:endParaRPr lang="en-US" sz="2400" dirty="0" smtClean="0">
              <a:solidFill>
                <a:srgbClr val="008000"/>
              </a:solidFill>
              <a:latin typeface="Trebuchet MS"/>
              <a:cs typeface="Trebuchet MS"/>
            </a:endParaRPr>
          </a:p>
          <a:p>
            <a:r>
              <a:rPr lang="en-US" sz="2000" dirty="0">
                <a:solidFill>
                  <a:schemeClr val="tx1">
                    <a:lumMod val="65000"/>
                    <a:lumOff val="35000"/>
                  </a:schemeClr>
                </a:solidFill>
                <a:latin typeface="Trebuchet MS"/>
                <a:cs typeface="Trebuchet MS"/>
              </a:rPr>
              <a:t>Four gases comprise about 99.998% of the atmosphere</a:t>
            </a:r>
          </a:p>
          <a:p>
            <a:r>
              <a:rPr lang="en-US" sz="2000" dirty="0">
                <a:solidFill>
                  <a:schemeClr val="tx1">
                    <a:lumMod val="65000"/>
                    <a:lumOff val="35000"/>
                  </a:schemeClr>
                </a:solidFill>
                <a:latin typeface="Trebuchet MS"/>
                <a:cs typeface="Trebuchet MS"/>
              </a:rPr>
              <a:t>	</a:t>
            </a:r>
            <a:r>
              <a:rPr lang="en-US" sz="2000" b="1" dirty="0">
                <a:solidFill>
                  <a:schemeClr val="tx1">
                    <a:lumMod val="65000"/>
                    <a:lumOff val="35000"/>
                  </a:schemeClr>
                </a:solidFill>
                <a:latin typeface="Trebuchet MS"/>
                <a:cs typeface="Trebuchet MS"/>
              </a:rPr>
              <a:t>Nitrogen</a:t>
            </a:r>
            <a:r>
              <a:rPr lang="en-US" sz="2000" dirty="0">
                <a:solidFill>
                  <a:schemeClr val="tx1">
                    <a:lumMod val="65000"/>
                    <a:lumOff val="35000"/>
                  </a:schemeClr>
                </a:solidFill>
                <a:latin typeface="Trebuchet MS"/>
                <a:cs typeface="Trebuchet MS"/>
              </a:rPr>
              <a:t> 78.084%</a:t>
            </a:r>
          </a:p>
          <a:p>
            <a:r>
              <a:rPr lang="en-US" sz="2000" dirty="0">
                <a:solidFill>
                  <a:schemeClr val="tx1">
                    <a:lumMod val="65000"/>
                    <a:lumOff val="35000"/>
                  </a:schemeClr>
                </a:solidFill>
                <a:latin typeface="Trebuchet MS"/>
                <a:cs typeface="Trebuchet MS"/>
              </a:rPr>
              <a:t>	</a:t>
            </a:r>
            <a:r>
              <a:rPr lang="en-US" sz="2000" b="1" dirty="0">
                <a:solidFill>
                  <a:schemeClr val="tx1">
                    <a:lumMod val="65000"/>
                    <a:lumOff val="35000"/>
                  </a:schemeClr>
                </a:solidFill>
                <a:latin typeface="Trebuchet MS"/>
                <a:cs typeface="Trebuchet MS"/>
              </a:rPr>
              <a:t>Oxygen</a:t>
            </a:r>
            <a:r>
              <a:rPr lang="en-US" sz="2000" dirty="0">
                <a:solidFill>
                  <a:schemeClr val="tx1">
                    <a:lumMod val="65000"/>
                    <a:lumOff val="35000"/>
                  </a:schemeClr>
                </a:solidFill>
                <a:latin typeface="Trebuchet MS"/>
                <a:cs typeface="Trebuchet MS"/>
              </a:rPr>
              <a:t> 20.947%</a:t>
            </a:r>
          </a:p>
          <a:p>
            <a:r>
              <a:rPr lang="en-US" sz="2000" dirty="0">
                <a:solidFill>
                  <a:schemeClr val="tx1">
                    <a:lumMod val="65000"/>
                    <a:lumOff val="35000"/>
                  </a:schemeClr>
                </a:solidFill>
                <a:latin typeface="Trebuchet MS"/>
                <a:cs typeface="Trebuchet MS"/>
              </a:rPr>
              <a:t>	</a:t>
            </a:r>
            <a:r>
              <a:rPr lang="en-US" sz="2000" b="1" dirty="0">
                <a:solidFill>
                  <a:schemeClr val="tx1">
                    <a:lumMod val="65000"/>
                    <a:lumOff val="35000"/>
                  </a:schemeClr>
                </a:solidFill>
                <a:latin typeface="Trebuchet MS"/>
                <a:cs typeface="Trebuchet MS"/>
              </a:rPr>
              <a:t>Argon</a:t>
            </a:r>
            <a:r>
              <a:rPr lang="en-US" sz="2000" dirty="0">
                <a:solidFill>
                  <a:schemeClr val="tx1">
                    <a:lumMod val="65000"/>
                    <a:lumOff val="35000"/>
                  </a:schemeClr>
                </a:solidFill>
                <a:latin typeface="Trebuchet MS"/>
                <a:cs typeface="Trebuchet MS"/>
              </a:rPr>
              <a:t> 0.934%</a:t>
            </a:r>
          </a:p>
          <a:p>
            <a:r>
              <a:rPr lang="en-US" sz="2000" dirty="0">
                <a:solidFill>
                  <a:schemeClr val="tx1">
                    <a:lumMod val="65000"/>
                    <a:lumOff val="35000"/>
                  </a:schemeClr>
                </a:solidFill>
                <a:latin typeface="Trebuchet MS"/>
                <a:cs typeface="Trebuchet MS"/>
              </a:rPr>
              <a:t>	</a:t>
            </a:r>
            <a:r>
              <a:rPr lang="en-US" sz="2000" b="1" dirty="0">
                <a:solidFill>
                  <a:schemeClr val="tx1">
                    <a:lumMod val="65000"/>
                    <a:lumOff val="35000"/>
                  </a:schemeClr>
                </a:solidFill>
                <a:latin typeface="Trebuchet MS"/>
                <a:cs typeface="Trebuchet MS"/>
              </a:rPr>
              <a:t>Carbon dioxide </a:t>
            </a:r>
            <a:r>
              <a:rPr lang="en-US" sz="2000" dirty="0">
                <a:solidFill>
                  <a:schemeClr val="tx1">
                    <a:lumMod val="65000"/>
                    <a:lumOff val="35000"/>
                  </a:schemeClr>
                </a:solidFill>
                <a:latin typeface="Trebuchet MS"/>
                <a:cs typeface="Trebuchet MS"/>
              </a:rPr>
              <a:t>0.033%</a:t>
            </a: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Some of the other gasses include neon, helium, krypton, sulfur dioxide, methane, hydrogen, nitrous oxide, xenon, ozone, nitrogen dioxide, iodine, carbon monoxide, and </a:t>
            </a:r>
            <a:r>
              <a:rPr lang="en-US" sz="2000" dirty="0" smtClean="0">
                <a:solidFill>
                  <a:schemeClr val="tx1">
                    <a:lumMod val="65000"/>
                    <a:lumOff val="35000"/>
                  </a:schemeClr>
                </a:solidFill>
                <a:latin typeface="Trebuchet MS"/>
                <a:cs typeface="Trebuchet MS"/>
              </a:rPr>
              <a:t>ammonia.</a:t>
            </a:r>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b="1" dirty="0">
                <a:solidFill>
                  <a:schemeClr val="tx1">
                    <a:lumMod val="65000"/>
                    <a:lumOff val="35000"/>
                  </a:schemeClr>
                </a:solidFill>
                <a:latin typeface="Trebuchet MS"/>
                <a:cs typeface="Trebuchet MS"/>
              </a:rPr>
              <a:t>Water vapor </a:t>
            </a:r>
            <a:r>
              <a:rPr lang="en-US" sz="2000" dirty="0">
                <a:solidFill>
                  <a:schemeClr val="tx1">
                    <a:lumMod val="65000"/>
                    <a:lumOff val="35000"/>
                  </a:schemeClr>
                </a:solidFill>
                <a:latin typeface="Trebuchet MS"/>
                <a:cs typeface="Trebuchet MS"/>
              </a:rPr>
              <a:t>is present is variable amounts from near 0% to up to about 4% of total </a:t>
            </a:r>
            <a:r>
              <a:rPr lang="en-US" sz="2000" dirty="0" smtClean="0">
                <a:solidFill>
                  <a:schemeClr val="tx1">
                    <a:lumMod val="65000"/>
                    <a:lumOff val="35000"/>
                  </a:schemeClr>
                </a:solidFill>
                <a:latin typeface="Trebuchet MS"/>
                <a:cs typeface="Trebuchet MS"/>
              </a:rPr>
              <a:t>volume.</a:t>
            </a:r>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72460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674030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Earth-Atmosphere Energy Balance</a:t>
            </a:r>
          </a:p>
          <a:p>
            <a:endParaRPr lang="en-US" sz="2400" dirty="0" smtClean="0">
              <a:solidFill>
                <a:srgbClr val="008000"/>
              </a:solidFill>
              <a:latin typeface="Trebuchet MS"/>
              <a:cs typeface="Trebuchet MS"/>
            </a:endParaRPr>
          </a:p>
          <a:p>
            <a:r>
              <a:rPr lang="en-US" sz="2000" dirty="0">
                <a:solidFill>
                  <a:schemeClr val="tx1">
                    <a:lumMod val="65000"/>
                    <a:lumOff val="35000"/>
                  </a:schemeClr>
                </a:solidFill>
                <a:latin typeface="Trebuchet MS"/>
                <a:cs typeface="Trebuchet MS"/>
              </a:rPr>
              <a:t>Incoming energy from the sun </a:t>
            </a:r>
          </a:p>
          <a:p>
            <a:r>
              <a:rPr lang="en-US" sz="2000" dirty="0">
                <a:solidFill>
                  <a:schemeClr val="tx1">
                    <a:lumMod val="65000"/>
                    <a:lumOff val="35000"/>
                  </a:schemeClr>
                </a:solidFill>
                <a:latin typeface="Trebuchet MS"/>
                <a:cs typeface="Trebuchet MS"/>
              </a:rPr>
              <a:t>(short wave solar radiation) </a:t>
            </a:r>
          </a:p>
          <a:p>
            <a:r>
              <a:rPr lang="en-US" sz="2000" dirty="0">
                <a:solidFill>
                  <a:schemeClr val="tx1">
                    <a:lumMod val="65000"/>
                    <a:lumOff val="35000"/>
                  </a:schemeClr>
                </a:solidFill>
                <a:latin typeface="Trebuchet MS"/>
                <a:cs typeface="Trebuchet MS"/>
              </a:rPr>
              <a:t>heats </a:t>
            </a:r>
            <a:r>
              <a:rPr lang="en-US" sz="2000" dirty="0" smtClean="0">
                <a:solidFill>
                  <a:schemeClr val="tx1">
                    <a:lumMod val="65000"/>
                    <a:lumOff val="35000"/>
                  </a:schemeClr>
                </a:solidFill>
                <a:latin typeface="Trebuchet MS"/>
                <a:cs typeface="Trebuchet MS"/>
              </a:rPr>
              <a:t>Earth. </a:t>
            </a:r>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Some energy is reflected by </a:t>
            </a:r>
          </a:p>
          <a:p>
            <a:r>
              <a:rPr lang="en-US" sz="2000" dirty="0">
                <a:solidFill>
                  <a:schemeClr val="tx1">
                    <a:lumMod val="65000"/>
                    <a:lumOff val="35000"/>
                  </a:schemeClr>
                </a:solidFill>
                <a:latin typeface="Trebuchet MS"/>
                <a:cs typeface="Trebuchet MS"/>
              </a:rPr>
              <a:t>clouds or the atmosphere back </a:t>
            </a:r>
          </a:p>
          <a:p>
            <a:r>
              <a:rPr lang="en-US" sz="2000" dirty="0">
                <a:solidFill>
                  <a:schemeClr val="tx1">
                    <a:lumMod val="65000"/>
                    <a:lumOff val="35000"/>
                  </a:schemeClr>
                </a:solidFill>
                <a:latin typeface="Trebuchet MS"/>
                <a:cs typeface="Trebuchet MS"/>
              </a:rPr>
              <a:t>into </a:t>
            </a:r>
            <a:r>
              <a:rPr lang="en-US" sz="2000" dirty="0" smtClean="0">
                <a:solidFill>
                  <a:schemeClr val="tx1">
                    <a:lumMod val="65000"/>
                    <a:lumOff val="35000"/>
                  </a:schemeClr>
                </a:solidFill>
                <a:latin typeface="Trebuchet MS"/>
                <a:cs typeface="Trebuchet MS"/>
              </a:rPr>
              <a:t>space.</a:t>
            </a:r>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Some of the energy is absorbed </a:t>
            </a:r>
          </a:p>
          <a:p>
            <a:r>
              <a:rPr lang="en-US" sz="2000" dirty="0">
                <a:solidFill>
                  <a:schemeClr val="tx1">
                    <a:lumMod val="65000"/>
                    <a:lumOff val="35000"/>
                  </a:schemeClr>
                </a:solidFill>
                <a:latin typeface="Trebuchet MS"/>
                <a:cs typeface="Trebuchet MS"/>
              </a:rPr>
              <a:t>by Earth and re-emitted as </a:t>
            </a:r>
          </a:p>
          <a:p>
            <a:r>
              <a:rPr lang="en-US" sz="2000" dirty="0">
                <a:solidFill>
                  <a:schemeClr val="tx1">
                    <a:lumMod val="65000"/>
                    <a:lumOff val="35000"/>
                  </a:schemeClr>
                </a:solidFill>
                <a:latin typeface="Trebuchet MS"/>
                <a:cs typeface="Trebuchet MS"/>
              </a:rPr>
              <a:t>longer-wave </a:t>
            </a:r>
            <a:r>
              <a:rPr lang="en-US" sz="2000" dirty="0" smtClean="0">
                <a:solidFill>
                  <a:schemeClr val="tx1">
                    <a:lumMod val="65000"/>
                    <a:lumOff val="35000"/>
                  </a:schemeClr>
                </a:solidFill>
                <a:latin typeface="Trebuchet MS"/>
                <a:cs typeface="Trebuchet MS"/>
              </a:rPr>
              <a:t>radiation.</a:t>
            </a:r>
            <a:endParaRPr lang="en-US" sz="2000" dirty="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Atmospheric gasses trap some of the longer-wave radiation, keeping Earth at an average temperature of 58°F. </a:t>
            </a:r>
            <a:endParaRPr lang="en-US" sz="2000" dirty="0" smtClean="0">
              <a:solidFill>
                <a:schemeClr val="tx1">
                  <a:lumMod val="65000"/>
                  <a:lumOff val="35000"/>
                </a:schemeClr>
              </a:solidFill>
              <a:latin typeface="Trebuchet MS"/>
              <a:cs typeface="Trebuchet MS"/>
            </a:endParaRP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Without </a:t>
            </a:r>
            <a:r>
              <a:rPr lang="en-US" sz="2000" dirty="0">
                <a:solidFill>
                  <a:schemeClr val="tx1">
                    <a:lumMod val="65000"/>
                    <a:lumOff val="35000"/>
                  </a:schemeClr>
                </a:solidFill>
                <a:latin typeface="Trebuchet MS"/>
                <a:cs typeface="Trebuchet MS"/>
              </a:rPr>
              <a:t>the atmosphere, Earth’s temperature would be about </a:t>
            </a:r>
            <a:r>
              <a:rPr lang="en-US" sz="2000" dirty="0" smtClean="0">
                <a:solidFill>
                  <a:schemeClr val="tx1">
                    <a:lumMod val="65000"/>
                    <a:lumOff val="35000"/>
                  </a:schemeClr>
                </a:solidFill>
                <a:latin typeface="Trebuchet MS"/>
                <a:cs typeface="Trebuchet MS"/>
              </a:rPr>
              <a:t>0°F.</a:t>
            </a:r>
            <a:endParaRPr lang="en-US" sz="2000" dirty="0">
              <a:solidFill>
                <a:schemeClr val="tx1">
                  <a:lumMod val="65000"/>
                  <a:lumOff val="35000"/>
                </a:schemeClr>
              </a:solidFill>
              <a:latin typeface="Trebuchet MS"/>
              <a:cs typeface="Trebuchet MS"/>
            </a:endParaRPr>
          </a:p>
          <a:p>
            <a:endParaRPr lang="en-US" sz="2000" dirty="0">
              <a:solidFill>
                <a:srgbClr val="7D6B41"/>
              </a:solidFill>
              <a:latin typeface="Trebuchet MS"/>
              <a:cs typeface="Trebuchet MS"/>
            </a:endParaRPr>
          </a:p>
          <a:p>
            <a:endParaRPr lang="en-US" sz="2000" dirty="0">
              <a:solidFill>
                <a:srgbClr val="7D6B41"/>
              </a:solidFill>
              <a:latin typeface="Trebuchet MS"/>
              <a:cs typeface="Trebuchet MS"/>
            </a:endParaRPr>
          </a:p>
          <a:p>
            <a:endParaRPr lang="en-US" sz="2000" dirty="0" smtClean="0">
              <a:solidFill>
                <a:srgbClr val="458CCA"/>
              </a:solidFill>
              <a:latin typeface="Trebuchet MS"/>
              <a:cs typeface="Trebuchet MS"/>
            </a:endParaRPr>
          </a:p>
        </p:txBody>
      </p:sp>
      <p:sp>
        <p:nvSpPr>
          <p:cNvPr id="7" name="TextBox 6"/>
          <p:cNvSpPr txBox="1"/>
          <p:nvPr/>
        </p:nvSpPr>
        <p:spPr>
          <a:xfrm>
            <a:off x="5697521" y="4587604"/>
            <a:ext cx="3422412"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487" y="931183"/>
            <a:ext cx="4737759" cy="368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43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4429</TotalTime>
  <Words>1480</Words>
  <Application>Microsoft Office PowerPoint</Application>
  <PresentationFormat>On-screen Show (4:3)</PresentationFormat>
  <Paragraphs>249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Climatological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Richardson</dc:creator>
  <cp:lastModifiedBy>Rachel Riley</cp:lastModifiedBy>
  <cp:revision>89</cp:revision>
  <dcterms:created xsi:type="dcterms:W3CDTF">2015-01-04T15:54:35Z</dcterms:created>
  <dcterms:modified xsi:type="dcterms:W3CDTF">2015-03-23T20:41:48Z</dcterms:modified>
</cp:coreProperties>
</file>