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07" r:id="rId3"/>
    <p:sldId id="257" r:id="rId4"/>
    <p:sldId id="258" r:id="rId5"/>
    <p:sldId id="259" r:id="rId6"/>
    <p:sldId id="261" r:id="rId7"/>
    <p:sldId id="260" r:id="rId8"/>
    <p:sldId id="262" r:id="rId9"/>
    <p:sldId id="269" r:id="rId10"/>
    <p:sldId id="263" r:id="rId11"/>
    <p:sldId id="265" r:id="rId12"/>
    <p:sldId id="266" r:id="rId13"/>
    <p:sldId id="267" r:id="rId14"/>
    <p:sldId id="300" r:id="rId15"/>
    <p:sldId id="275" r:id="rId16"/>
    <p:sldId id="264" r:id="rId17"/>
    <p:sldId id="270" r:id="rId18"/>
    <p:sldId id="280" r:id="rId19"/>
    <p:sldId id="281" r:id="rId20"/>
    <p:sldId id="271" r:id="rId21"/>
    <p:sldId id="272" r:id="rId22"/>
    <p:sldId id="273" r:id="rId23"/>
    <p:sldId id="274" r:id="rId24"/>
    <p:sldId id="276" r:id="rId25"/>
    <p:sldId id="279" r:id="rId26"/>
    <p:sldId id="277" r:id="rId27"/>
    <p:sldId id="278" r:id="rId28"/>
    <p:sldId id="282" r:id="rId29"/>
    <p:sldId id="283" r:id="rId30"/>
    <p:sldId id="284" r:id="rId31"/>
    <p:sldId id="285" r:id="rId32"/>
    <p:sldId id="286" r:id="rId33"/>
    <p:sldId id="288" r:id="rId34"/>
    <p:sldId id="292" r:id="rId35"/>
    <p:sldId id="293" r:id="rId36"/>
    <p:sldId id="291" r:id="rId37"/>
    <p:sldId id="287" r:id="rId38"/>
    <p:sldId id="294" r:id="rId39"/>
    <p:sldId id="295" r:id="rId40"/>
    <p:sldId id="296" r:id="rId41"/>
    <p:sldId id="297" r:id="rId42"/>
    <p:sldId id="298" r:id="rId43"/>
    <p:sldId id="301" r:id="rId44"/>
    <p:sldId id="302" r:id="rId45"/>
    <p:sldId id="303" r:id="rId46"/>
    <p:sldId id="304" r:id="rId47"/>
    <p:sldId id="305" r:id="rId48"/>
    <p:sldId id="306" r:id="rId49"/>
    <p:sldId id="29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7AC"/>
    <a:srgbClr val="458CCA"/>
    <a:srgbClr val="1A73CA"/>
    <a:srgbClr val="7D6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6" autoAdjust="0"/>
    <p:restoredTop sz="81692" autoAdjust="0"/>
  </p:normalViewPr>
  <p:slideViewPr>
    <p:cSldViewPr snapToGrid="0" snapToObjects="1">
      <p:cViewPr>
        <p:scale>
          <a:sx n="100" d="100"/>
          <a:sy n="100" d="100"/>
        </p:scale>
        <p:origin x="-210"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9001B-9BD1-5849-85C9-CA3DE340329C}" type="datetimeFigureOut">
              <a:rPr lang="en-US" smtClean="0"/>
              <a:pPr/>
              <a:t>3/30/2015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127F2-5628-DC45-8086-DA07CB085F00}" type="slidenum">
              <a:rPr lang="en-US" smtClean="0"/>
              <a:pPr/>
              <a:t>‹#›</a:t>
            </a:fld>
            <a:endParaRPr lang="en-US"/>
          </a:p>
        </p:txBody>
      </p:sp>
    </p:spTree>
    <p:extLst>
      <p:ext uri="{BB962C8B-B14F-4D97-AF65-F5344CB8AC3E}">
        <p14:creationId xmlns:p14="http://schemas.microsoft.com/office/powerpoint/2010/main" val="2413217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several factors that determine the types of climate we have on Earth.</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mountain</a:t>
            </a:r>
            <a:r>
              <a:rPr lang="en-US" baseline="0" dirty="0" smtClean="0"/>
              <a:t> effect on precipitation we call the rain shadow.</a:t>
            </a:r>
          </a:p>
          <a:p>
            <a:endParaRPr lang="en-US" baseline="0" dirty="0" smtClean="0"/>
          </a:p>
          <a:p>
            <a:r>
              <a:rPr lang="en-US" baseline="0" dirty="0" smtClean="0"/>
              <a:t>These two locations are at about the same latitude but have a very different climate due to their elevation.</a:t>
            </a:r>
          </a:p>
          <a:p>
            <a:endParaRPr lang="en-US" baseline="0" dirty="0" smtClean="0"/>
          </a:p>
          <a:p>
            <a:r>
              <a:rPr lang="en-US" baseline="0" dirty="0" smtClean="0"/>
              <a:t>Mt. Washington is famous for having some of the most extreme weather conditions on Earth, often with high winds and cold temperatures.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Interior land is more variable than near the coast– proximity to oceans and</a:t>
            </a:r>
            <a:r>
              <a:rPr lang="en-US" baseline="0" dirty="0" smtClean="0"/>
              <a:t> the prevailing wind patterns are also important.</a:t>
            </a:r>
            <a:endParaRPr lang="en-US" dirty="0" smtClean="0"/>
          </a:p>
          <a:p>
            <a:r>
              <a:rPr lang="en-US" dirty="0" smtClean="0"/>
              <a:t>On</a:t>
            </a:r>
            <a:r>
              <a:rPr lang="en-US" baseline="0" dirty="0" smtClean="0"/>
              <a:t> this map you can see that Greenland, for example, is colder than surrounding ocean but areas of North America are warmer than surrounding ocean.</a:t>
            </a:r>
            <a:endParaRPr lang="en-US" dirty="0" smtClean="0"/>
          </a:p>
        </p:txBody>
      </p:sp>
      <p:sp>
        <p:nvSpPr>
          <p:cNvPr id="4" name="Slide Number Placeholder 3"/>
          <p:cNvSpPr>
            <a:spLocks noGrp="1"/>
          </p:cNvSpPr>
          <p:nvPr>
            <p:ph type="sldNum" sz="quarter" idx="10"/>
          </p:nvPr>
        </p:nvSpPr>
        <p:spPr/>
        <p:txBody>
          <a:bodyPr/>
          <a:lstStyle/>
          <a:p>
            <a:fld id="{7BC127F2-5628-DC45-8086-DA07CB085F00}" type="slidenum">
              <a:rPr lang="en-US" smtClean="0"/>
              <a:pPr/>
              <a:t>13</a:t>
            </a:fld>
            <a:endParaRPr lang="en-US"/>
          </a:p>
        </p:txBody>
      </p:sp>
    </p:spTree>
    <p:extLst>
      <p:ext uri="{BB962C8B-B14F-4D97-AF65-F5344CB8AC3E}">
        <p14:creationId xmlns:p14="http://schemas.microsoft.com/office/powerpoint/2010/main" val="252044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North America the polar jet can</a:t>
            </a:r>
            <a:r>
              <a:rPr lang="en-US" baseline="0" dirty="0" smtClean="0"/>
              <a:t> bring us very cold air in the winter when it moves to the south. In the springtime the subtropical jet is often responsible for bringing conditions favorable for severe weather to the Southern Plains.</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ridge represents</a:t>
            </a:r>
            <a:r>
              <a:rPr lang="en-US" baseline="0" dirty="0" smtClean="0"/>
              <a:t> typical hot and dry summer weather in the Southern Plains– this is the “heat dome” we often hear about from media.</a:t>
            </a:r>
          </a:p>
          <a:p>
            <a:endParaRPr lang="en-US" baseline="0" dirty="0" smtClean="0"/>
          </a:p>
          <a:p>
            <a:r>
              <a:rPr lang="en-US" baseline="0" dirty="0" smtClean="0"/>
              <a:t>Troughs represents the active weather in the Southern Plains, especially in the winter and spring.</a:t>
            </a:r>
          </a:p>
          <a:p>
            <a:endParaRPr lang="en-US" baseline="0" dirty="0" smtClean="0"/>
          </a:p>
          <a:p>
            <a:r>
              <a:rPr lang="en-US" baseline="0" dirty="0" smtClean="0"/>
              <a:t>Split jet stream flow can sometimes lead to the weather getting “stuck” like cut off low pressure bringing several days of rain and clouds.</a:t>
            </a:r>
          </a:p>
          <a:p>
            <a:endParaRPr lang="en-US" baseline="0" dirty="0" smtClean="0"/>
          </a:p>
          <a:p>
            <a:r>
              <a:rPr lang="en-US" baseline="0" dirty="0" smtClean="0"/>
              <a:t>For example an abnormally strong and persistent ridge in the jet stream over the west coast of the US typically leads to a deep trough over the eastern portion of the country. Such as during the winter of 2013-2014, areas of the Northern Midwest had one of their coldest winters in the last 100 years with many locations observing record or near record snowfall.</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17</a:t>
            </a:fld>
            <a:endParaRPr lang="en-US"/>
          </a:p>
        </p:txBody>
      </p:sp>
    </p:spTree>
    <p:extLst>
      <p:ext uri="{BB962C8B-B14F-4D97-AF65-F5344CB8AC3E}">
        <p14:creationId xmlns:p14="http://schemas.microsoft.com/office/powerpoint/2010/main" val="2632652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map depicts t</a:t>
            </a:r>
            <a:r>
              <a:rPr lang="en-US" dirty="0" smtClean="0"/>
              <a:t>ypical regions of high and low pressure in January.</a:t>
            </a:r>
            <a:r>
              <a:rPr lang="en-US" baseline="0" dirty="0" smtClean="0"/>
              <a:t> Many N American storms form in N Pacific and N Atlantic. Tendency toward low pressure shown along the northern portion of the east coast and just a little in the lee of the Rockies.</a:t>
            </a:r>
          </a:p>
          <a:p>
            <a:endParaRPr lang="en-US" baseline="0" dirty="0" smtClean="0"/>
          </a:p>
          <a:p>
            <a:r>
              <a:rPr lang="en-US" baseline="0" dirty="0" smtClean="0"/>
              <a:t>Also note the dominant high pressure areas in the Southern Hemisphere (January is their summer) and the ever present active weather (low pressure) in the Southern Ocean.</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18</a:t>
            </a:fld>
            <a:endParaRPr lang="en-US"/>
          </a:p>
        </p:txBody>
      </p:sp>
    </p:spTree>
    <p:extLst>
      <p:ext uri="{BB962C8B-B14F-4D97-AF65-F5344CB8AC3E}">
        <p14:creationId xmlns:p14="http://schemas.microsoft.com/office/powerpoint/2010/main" val="2632652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similar pressure map, but for July. Note the d</a:t>
            </a:r>
            <a:r>
              <a:rPr lang="en-US" dirty="0" smtClean="0"/>
              <a:t>ominant high pressure areas in</a:t>
            </a:r>
            <a:r>
              <a:rPr lang="en-US" baseline="0" dirty="0" smtClean="0"/>
              <a:t> the Northern Hemisphere summer.</a:t>
            </a:r>
          </a:p>
          <a:p>
            <a:endParaRPr lang="en-US" baseline="0" dirty="0" smtClean="0"/>
          </a:p>
          <a:p>
            <a:r>
              <a:rPr lang="en-US" baseline="0" dirty="0" smtClean="0"/>
              <a:t>Note the even more tightly packed contours and active weather across the Southern Ocean during their winter.</a:t>
            </a:r>
          </a:p>
          <a:p>
            <a:endParaRPr lang="en-US" baseline="0" dirty="0" smtClean="0"/>
          </a:p>
          <a:p>
            <a:r>
              <a:rPr lang="en-US" baseline="0" dirty="0" smtClean="0"/>
              <a:t>Remember, this is the climatological perspective. The actual weather on a given day would likely look very different.</a:t>
            </a:r>
          </a:p>
          <a:p>
            <a:endParaRPr lang="en-US" baseline="0" dirty="0" smtClean="0"/>
          </a:p>
          <a:p>
            <a:r>
              <a:rPr lang="en-US" baseline="0" dirty="0" smtClean="0"/>
              <a:t>Note the </a:t>
            </a:r>
            <a:r>
              <a:rPr lang="en-US" baseline="0" dirty="0" err="1" smtClean="0"/>
              <a:t>Intertropical</a:t>
            </a:r>
            <a:r>
              <a:rPr lang="en-US" baseline="0" dirty="0" smtClean="0"/>
              <a:t> Convergence Zone (ITCZ), the band of tropical thunderstorms near the equator, shifts to </a:t>
            </a:r>
            <a:r>
              <a:rPr lang="en-US" baseline="0" smtClean="0"/>
              <a:t>the north.</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19</a:t>
            </a:fld>
            <a:endParaRPr lang="en-US"/>
          </a:p>
        </p:txBody>
      </p:sp>
    </p:spTree>
    <p:extLst>
      <p:ext uri="{BB962C8B-B14F-4D97-AF65-F5344CB8AC3E}">
        <p14:creationId xmlns:p14="http://schemas.microsoft.com/office/powerpoint/2010/main" val="2632652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El Nino Southern Oscillation is the most commonly</a:t>
            </a:r>
            <a:r>
              <a:rPr lang="en-US" baseline="0" dirty="0" smtClean="0"/>
              <a:t> talked about </a:t>
            </a:r>
            <a:r>
              <a:rPr lang="en-US" baseline="0" dirty="0" err="1" smtClean="0"/>
              <a:t>teleconnection</a:t>
            </a:r>
            <a:r>
              <a:rPr lang="en-US" baseline="0" dirty="0" smtClean="0"/>
              <a:t>.</a:t>
            </a:r>
          </a:p>
          <a:p>
            <a:r>
              <a:rPr lang="en-US" baseline="0" dirty="0" smtClean="0"/>
              <a:t>This circulation across the Pacific is called the Walker Circulation.</a:t>
            </a:r>
            <a:endParaRPr lang="en-US" dirty="0" smtClean="0"/>
          </a:p>
          <a:p>
            <a:endParaRPr lang="en-US" dirty="0" smtClean="0"/>
          </a:p>
          <a:p>
            <a:r>
              <a:rPr lang="en-US" dirty="0" smtClean="0"/>
              <a:t>Under</a:t>
            </a:r>
            <a:r>
              <a:rPr lang="en-US" baseline="0" dirty="0" smtClean="0"/>
              <a:t> El Nino conditions the trade winds weaken and the warm water normally confined to the western pacific spreads eastward.</a:t>
            </a:r>
          </a:p>
          <a:p>
            <a:endParaRPr lang="en-US" baseline="0" dirty="0" smtClean="0"/>
          </a:p>
          <a:p>
            <a:r>
              <a:rPr lang="en-US" baseline="0" dirty="0" smtClean="0"/>
              <a:t>Under La Nina conditions the trade winds are stronger and cooler than normal water spreads westward across the Pacific.</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21</a:t>
            </a:fld>
            <a:endParaRPr lang="en-US"/>
          </a:p>
        </p:txBody>
      </p:sp>
    </p:spTree>
    <p:extLst>
      <p:ext uri="{BB962C8B-B14F-4D97-AF65-F5344CB8AC3E}">
        <p14:creationId xmlns:p14="http://schemas.microsoft.com/office/powerpoint/2010/main" val="383032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sea surface temperature maps from a particularly strong El Nino and La Nina. On the top you can see the observed temperatures– warm water all across the equator during El Nino and warm water confined to the west during La Nina. Below are the temperature anomalies (or difference from normal). You can see the warm anomalies in the east Pacific for El Nino and the cold anomalies in the central Pacific for La Nina.</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22</a:t>
            </a:fld>
            <a:endParaRPr lang="en-US"/>
          </a:p>
        </p:txBody>
      </p:sp>
    </p:spTree>
    <p:extLst>
      <p:ext uri="{BB962C8B-B14F-4D97-AF65-F5344CB8AC3E}">
        <p14:creationId xmlns:p14="http://schemas.microsoft.com/office/powerpoint/2010/main" val="3709987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maps depict</a:t>
            </a:r>
            <a:r>
              <a:rPr lang="en-US" baseline="0" dirty="0" smtClean="0"/>
              <a:t> typical jet stream positions and observed weather during El Nino and La Nina conditions. </a:t>
            </a:r>
            <a:r>
              <a:rPr lang="en-US" dirty="0" smtClean="0"/>
              <a:t>Again, this diagram depicts</a:t>
            </a:r>
            <a:r>
              <a:rPr lang="en-US" baseline="0" dirty="0" smtClean="0"/>
              <a:t> the the general trends. Day to day weather may still look very different. Even a strong vs. weak El Nino could have large differences.</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23</a:t>
            </a:fld>
            <a:endParaRPr lang="en-US"/>
          </a:p>
        </p:txBody>
      </p:sp>
    </p:spTree>
    <p:extLst>
      <p:ext uri="{BB962C8B-B14F-4D97-AF65-F5344CB8AC3E}">
        <p14:creationId xmlns:p14="http://schemas.microsoft.com/office/powerpoint/2010/main" val="201864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PDO index time series source: http://jisao.washington.edu/pdo/</a:t>
            </a:r>
          </a:p>
          <a:p>
            <a:endParaRPr lang="en-US" dirty="0" smtClean="0"/>
          </a:p>
          <a:p>
            <a:r>
              <a:rPr lang="en-US" dirty="0" smtClean="0"/>
              <a:t>The</a:t>
            </a:r>
            <a:r>
              <a:rPr lang="en-US" baseline="0" dirty="0" smtClean="0"/>
              <a:t> c</a:t>
            </a:r>
            <a:r>
              <a:rPr lang="en-US" dirty="0" smtClean="0"/>
              <a:t>hart shows the 20-30 year period of PDO.</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24</a:t>
            </a:fld>
            <a:endParaRPr lang="en-US"/>
          </a:p>
        </p:txBody>
      </p:sp>
    </p:spTree>
    <p:extLst>
      <p:ext uri="{BB962C8B-B14F-4D97-AF65-F5344CB8AC3E}">
        <p14:creationId xmlns:p14="http://schemas.microsoft.com/office/powerpoint/2010/main" val="382463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diagram you can see how the flashlight on a sphere represents</a:t>
            </a:r>
            <a:r>
              <a:rPr lang="en-US" baseline="0" dirty="0" smtClean="0"/>
              <a:t> the more or less direct sunlight on Earth.</a:t>
            </a:r>
            <a:endParaRPr lang="en-US" dirty="0" smtClean="0"/>
          </a:p>
          <a:p>
            <a:endParaRPr lang="en-US" dirty="0" smtClean="0"/>
          </a:p>
          <a:p>
            <a:r>
              <a:rPr lang="en-US" dirty="0" smtClean="0"/>
              <a:t>The tropics receive</a:t>
            </a:r>
            <a:r>
              <a:rPr lang="en-US" baseline="0" dirty="0" smtClean="0"/>
              <a:t> more concentrated insolation sue to Earth’s curvature.</a:t>
            </a:r>
          </a:p>
          <a:p>
            <a:endParaRPr lang="en-US" baseline="0" dirty="0" smtClean="0"/>
          </a:p>
          <a:p>
            <a:r>
              <a:rPr lang="en-US" baseline="0" dirty="0" smtClean="0"/>
              <a:t>Tropics receive 2.5 times more insolation that the poles.</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a:t>
            </a:fld>
            <a:endParaRPr lang="en-US"/>
          </a:p>
        </p:txBody>
      </p:sp>
    </p:spTree>
    <p:extLst>
      <p:ext uri="{BB962C8B-B14F-4D97-AF65-F5344CB8AC3E}">
        <p14:creationId xmlns:p14="http://schemas.microsoft.com/office/powerpoint/2010/main" val="1527200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example on this slide shows the September monthly rainfall values for Oklahoma City, OK from 1981-2010.</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27</a:t>
            </a:fld>
            <a:endParaRPr lang="en-US"/>
          </a:p>
        </p:txBody>
      </p:sp>
    </p:spTree>
    <p:extLst>
      <p:ext uri="{BB962C8B-B14F-4D97-AF65-F5344CB8AC3E}">
        <p14:creationId xmlns:p14="http://schemas.microsoft.com/office/powerpoint/2010/main" val="3753524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30 year </a:t>
            </a:r>
            <a:r>
              <a:rPr lang="en-US" dirty="0" err="1" smtClean="0"/>
              <a:t>normals</a:t>
            </a:r>
            <a:r>
              <a:rPr lang="en-US" dirty="0" smtClean="0"/>
              <a:t> allow an image like this to be created.</a:t>
            </a:r>
            <a:r>
              <a:rPr lang="en-US" baseline="0" dirty="0" smtClean="0"/>
              <a:t> Note the east to west precipitation gradient across the Southern Plains and the spatial differences due to the mountains out west.</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33</a:t>
            </a:fld>
            <a:endParaRPr lang="en-US"/>
          </a:p>
        </p:txBody>
      </p:sp>
    </p:spTree>
    <p:extLst>
      <p:ext uri="{BB962C8B-B14F-4D97-AF65-F5344CB8AC3E}">
        <p14:creationId xmlns:p14="http://schemas.microsoft.com/office/powerpoint/2010/main" val="3220961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generally</a:t>
            </a:r>
            <a:r>
              <a:rPr lang="en-US" baseline="0" dirty="0" smtClean="0"/>
              <a:t> more gradual gradients, except in mountainous areas out west. You can also see the very warm average conditions in the Death Valley region.</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34</a:t>
            </a:fld>
            <a:endParaRPr lang="en-US"/>
          </a:p>
        </p:txBody>
      </p:sp>
    </p:spTree>
    <p:extLst>
      <p:ext uri="{BB962C8B-B14F-4D97-AF65-F5344CB8AC3E}">
        <p14:creationId xmlns:p14="http://schemas.microsoft.com/office/powerpoint/2010/main" val="3059809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types of images for various spatial and temporal scale</a:t>
            </a:r>
            <a:r>
              <a:rPr lang="en-US" baseline="0" dirty="0" smtClean="0"/>
              <a:t>s can be accessed from the PRISM website.</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35</a:t>
            </a:fld>
            <a:endParaRPr lang="en-US"/>
          </a:p>
        </p:txBody>
      </p:sp>
    </p:spTree>
    <p:extLst>
      <p:ext uri="{BB962C8B-B14F-4D97-AF65-F5344CB8AC3E}">
        <p14:creationId xmlns:p14="http://schemas.microsoft.com/office/powerpoint/2010/main" val="1296565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average line is based on the entire period of record (1895-Present).</a:t>
            </a:r>
          </a:p>
          <a:p>
            <a:endParaRPr lang="en-US" baseline="0" dirty="0" smtClean="0"/>
          </a:p>
          <a:p>
            <a:r>
              <a:rPr lang="en-US" baseline="0" dirty="0" smtClean="0"/>
              <a:t>Oklahoma had warm periods recently, in the 50s, and during the Dust Bowl in the 30s.</a:t>
            </a:r>
          </a:p>
          <a:p>
            <a:endParaRPr lang="en-US" baseline="0" dirty="0" smtClean="0"/>
          </a:p>
          <a:p>
            <a:r>
              <a:rPr lang="en-US" baseline="0" dirty="0" smtClean="0"/>
              <a:t>Note: These graphs can be produced for any state or climate division in the lower 48. You can access them by using SCIPP’s Historical Climate Trends Tool here: http://www.southernclimate.org/pages/data-tools.</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37</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Oklahoma winters of late have been warmer than the long</a:t>
            </a:r>
            <a:r>
              <a:rPr lang="en-US" baseline="0" dirty="0" smtClean="0"/>
              <a:t> term average. Note the very cold winters in the late 70s.</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38</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Oklahoma’s warmest summer on record in</a:t>
            </a:r>
            <a:r>
              <a:rPr lang="en-US" baseline="0" dirty="0" smtClean="0"/>
              <a:t> 2011 really stands out. Also note the very warm summers during the Dust Bowl years in the 30s.</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39</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Oklahoma has a history of periodic droughts,</a:t>
            </a:r>
            <a:r>
              <a:rPr lang="en-US" baseline="0" dirty="0" smtClean="0"/>
              <a:t> though during the late 80s to early 2000s above average rainfall occurred.</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40</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41</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42</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hot air should</a:t>
            </a:r>
            <a:r>
              <a:rPr lang="en-US" baseline="0" dirty="0" smtClean="0"/>
              <a:t> be close to the equator and all the cold air at the poles, but there’s more!</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5</a:t>
            </a:fld>
            <a:endParaRPr lang="en-US"/>
          </a:p>
        </p:txBody>
      </p:sp>
    </p:spTree>
    <p:extLst>
      <p:ext uri="{BB962C8B-B14F-4D97-AF65-F5344CB8AC3E}">
        <p14:creationId xmlns:p14="http://schemas.microsoft.com/office/powerpoint/2010/main" val="2455516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few slides show an</a:t>
            </a:r>
            <a:r>
              <a:rPr lang="en-US" baseline="0" dirty="0" smtClean="0"/>
              <a:t> example of the precipitation and temperature trends for a climate division: Texas climate division 9 (highlighted in yellow on the map).</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43</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44</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45</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46</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47</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48</a:t>
            </a:fld>
            <a:endParaRPr lang="en-US"/>
          </a:p>
        </p:txBody>
      </p:sp>
    </p:spTree>
    <p:extLst>
      <p:ext uri="{BB962C8B-B14F-4D97-AF65-F5344CB8AC3E}">
        <p14:creationId xmlns:p14="http://schemas.microsoft.com/office/powerpoint/2010/main" val="2557967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Temperature</a:t>
            </a:r>
            <a:r>
              <a:rPr lang="en-US" baseline="0" dirty="0" smtClean="0"/>
              <a:t> and precipitation c</a:t>
            </a:r>
            <a:r>
              <a:rPr lang="en-US" dirty="0" smtClean="0"/>
              <a:t>harts</a:t>
            </a:r>
            <a:r>
              <a:rPr lang="en-US" baseline="0" dirty="0" smtClean="0"/>
              <a:t> for any state, climate divisions, year, season, or month can be accessed via the Data Tools </a:t>
            </a:r>
            <a:r>
              <a:rPr lang="en-US" baseline="0" smtClean="0"/>
              <a:t>tab on the SCIPP website, www.southernclimate.org.</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Theoretical one cell circulation pattern</a:t>
            </a:r>
            <a:r>
              <a:rPr lang="en-US" baseline="0" dirty="0" smtClean="0"/>
              <a:t> if Earth didn’t rotate. </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6</a:t>
            </a:fld>
            <a:endParaRPr lang="en-US"/>
          </a:p>
        </p:txBody>
      </p:sp>
    </p:spTree>
    <p:extLst>
      <p:ext uri="{BB962C8B-B14F-4D97-AF65-F5344CB8AC3E}">
        <p14:creationId xmlns:p14="http://schemas.microsoft.com/office/powerpoint/2010/main" val="117680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the summer the sun angel is most direct and the days are longest. In the Northern Hemisphere the most direct sunlight and longest day is June 22.</a:t>
            </a:r>
          </a:p>
          <a:p>
            <a:endParaRPr lang="en-US" baseline="0" dirty="0" smtClean="0"/>
          </a:p>
          <a:p>
            <a:r>
              <a:rPr lang="en-US" baseline="0" dirty="0" smtClean="0"/>
              <a:t>During the winter the sun rises at a lower angle, with less direct light, and shorter days. In the Northern Hemisphere the least amount of sunlight is December 22.</a:t>
            </a:r>
          </a:p>
          <a:p>
            <a:endParaRPr lang="en-US" baseline="0" dirty="0" smtClean="0"/>
          </a:p>
          <a:p>
            <a:r>
              <a:rPr lang="en-US" baseline="0" dirty="0" smtClean="0"/>
              <a:t>Twice a year the sunlight is exactly 12 hours on the equator. This is called equinox, meaning equal night.</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7</a:t>
            </a:fld>
            <a:endParaRPr lang="en-US"/>
          </a:p>
        </p:txBody>
      </p:sp>
    </p:spTree>
    <p:extLst>
      <p:ext uri="{BB962C8B-B14F-4D97-AF65-F5344CB8AC3E}">
        <p14:creationId xmlns:p14="http://schemas.microsoft.com/office/powerpoint/2010/main" val="155570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effect of the turning of air over long distances is called the </a:t>
            </a:r>
            <a:r>
              <a:rPr lang="en-US" dirty="0" err="1" smtClean="0"/>
              <a:t>Coriolis</a:t>
            </a:r>
            <a:r>
              <a:rPr lang="en-US" dirty="0" smtClean="0"/>
              <a:t> Force.</a:t>
            </a:r>
          </a:p>
          <a:p>
            <a:endParaRPr lang="en-US" dirty="0" smtClean="0"/>
          </a:p>
          <a:p>
            <a:r>
              <a:rPr lang="en-US" dirty="0" smtClean="0"/>
              <a:t>Most</a:t>
            </a:r>
            <a:r>
              <a:rPr lang="en-US" baseline="0" dirty="0" smtClean="0"/>
              <a:t> of the desert regions on Earth are located near the 30 degree N/S latitude due to the generally dry, high pressure conditions located here.</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9</a:t>
            </a:fld>
            <a:endParaRPr lang="en-US"/>
          </a:p>
        </p:txBody>
      </p:sp>
    </p:spTree>
    <p:extLst>
      <p:ext uri="{BB962C8B-B14F-4D97-AF65-F5344CB8AC3E}">
        <p14:creationId xmlns:p14="http://schemas.microsoft.com/office/powerpoint/2010/main" val="257979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NCEP/NCAR</a:t>
            </a:r>
            <a:r>
              <a:rPr lang="en-US" baseline="0" dirty="0" smtClean="0"/>
              <a:t> Reanalysis, Surface air (C) Composite mean</a:t>
            </a:r>
          </a:p>
          <a:p>
            <a:endParaRPr lang="en-US" baseline="0" dirty="0" smtClean="0"/>
          </a:p>
          <a:p>
            <a:r>
              <a:rPr lang="en-US" baseline="0" dirty="0" smtClean="0"/>
              <a:t>The image is showing global average temperatures from 1981-2010.</a:t>
            </a:r>
          </a:p>
          <a:p>
            <a:endParaRPr lang="en-US" baseline="0" dirty="0" smtClean="0"/>
          </a:p>
          <a:p>
            <a:r>
              <a:rPr lang="en-US" baseline="0" dirty="0" smtClean="0"/>
              <a:t>You can see the warmest temperatures at the equator and coldest at the poles, but there are some areas where the temperature gradient isn’t perfectly straight across the globe.</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10</a:t>
            </a:fld>
            <a:endParaRPr lang="en-US"/>
          </a:p>
        </p:txBody>
      </p:sp>
    </p:spTree>
    <p:extLst>
      <p:ext uri="{BB962C8B-B14F-4D97-AF65-F5344CB8AC3E}">
        <p14:creationId xmlns:p14="http://schemas.microsoft.com/office/powerpoint/2010/main" val="381109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example of two</a:t>
            </a:r>
            <a:r>
              <a:rPr lang="en-US" baseline="0" dirty="0" smtClean="0"/>
              <a:t> locations, one near the equator and one in the Arctic Circle, that have very different climates due to their latitude.</a:t>
            </a:r>
          </a:p>
          <a:p>
            <a:r>
              <a:rPr lang="en-US" baseline="0" dirty="0" smtClean="0"/>
              <a:t>Alaska has large variation in seasonal climate conditions, Venezuela is much more consistent.</a:t>
            </a:r>
            <a:endParaRPr lang="en-US" dirty="0"/>
          </a:p>
        </p:txBody>
      </p:sp>
      <p:sp>
        <p:nvSpPr>
          <p:cNvPr id="4" name="Slide Number Placeholder 3"/>
          <p:cNvSpPr>
            <a:spLocks noGrp="1"/>
          </p:cNvSpPr>
          <p:nvPr>
            <p:ph type="sldNum" sz="quarter" idx="10"/>
          </p:nvPr>
        </p:nvSpPr>
        <p:spPr/>
        <p:txBody>
          <a:bodyPr/>
          <a:lstStyle/>
          <a:p>
            <a:fld id="{7BC127F2-5628-DC45-8086-DA07CB085F0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6BDD18-4254-EA49-AF0D-3BEF21FBF9EB}"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6BDD18-4254-EA49-AF0D-3BEF21FBF9EB}" type="datetimeFigureOut">
              <a:rPr lang="en-US" smtClean="0"/>
              <a:pPr/>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6BDD18-4254-EA49-AF0D-3BEF21FBF9EB}"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6BDD18-4254-EA49-AF0D-3BEF21FBF9EB}" type="datetimeFigureOut">
              <a:rPr lang="en-US" smtClean="0"/>
              <a:pPr/>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6BDD18-4254-EA49-AF0D-3BEF21FBF9EB}" type="datetimeFigureOut">
              <a:rPr lang="en-US" smtClean="0"/>
              <a:pPr/>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BDD18-4254-EA49-AF0D-3BEF21FBF9EB}" type="datetimeFigureOut">
              <a:rPr lang="en-US" smtClean="0"/>
              <a:pPr/>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BDD18-4254-EA49-AF0D-3BEF21FBF9EB}"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6BDD18-4254-EA49-AF0D-3BEF21FBF9EB}" type="datetimeFigureOut">
              <a:rPr lang="en-US" smtClean="0"/>
              <a:pPr/>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9C707-F215-964A-801B-2683DE8F84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BDD18-4254-EA49-AF0D-3BEF21FBF9EB}" type="datetimeFigureOut">
              <a:rPr lang="en-US" smtClean="0"/>
              <a:pPr/>
              <a:t>3/30/2015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9C707-F215-964A-801B-2683DE8F84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www.southernclimate.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open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5831" y="2277240"/>
            <a:ext cx="9132335" cy="969496"/>
          </a:xfrm>
          <a:prstGeom prst="rect">
            <a:avLst/>
          </a:prstGeom>
          <a:noFill/>
        </p:spPr>
        <p:txBody>
          <a:bodyPr wrap="square" rtlCol="0">
            <a:spAutoFit/>
          </a:bodyPr>
          <a:lstStyle/>
          <a:p>
            <a:pPr algn="ctr"/>
            <a:r>
              <a:rPr lang="en-US" sz="5700" dirty="0" smtClean="0">
                <a:solidFill>
                  <a:schemeClr val="tx2">
                    <a:lumMod val="75000"/>
                  </a:schemeClr>
                </a:solidFill>
                <a:latin typeface="Trebuchet MS"/>
                <a:cs typeface="Trebuchet MS"/>
              </a:rPr>
              <a:t>The Basics of Climate</a:t>
            </a:r>
            <a:endParaRPr lang="en-US" sz="4800" dirty="0">
              <a:solidFill>
                <a:schemeClr val="tx2">
                  <a:lumMod val="75000"/>
                </a:schemeClr>
              </a:solidFill>
              <a:latin typeface="Trebuchet MS"/>
              <a:cs typeface="Trebuchet MS"/>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0499" y="861755"/>
            <a:ext cx="3516301" cy="10308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637140" cy="304698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Factor 4: Latitude</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Variation of sunlight affects temperature. </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a:t>
            </a:r>
            <a:r>
              <a:rPr lang="en-US" sz="2000" b="1" dirty="0" smtClean="0">
                <a:solidFill>
                  <a:schemeClr val="tx1">
                    <a:lumMod val="65000"/>
                    <a:lumOff val="35000"/>
                  </a:schemeClr>
                </a:solidFill>
                <a:latin typeface="Trebuchet MS"/>
                <a:cs typeface="Trebuchet MS"/>
              </a:rPr>
              <a:t>equator</a:t>
            </a:r>
            <a:r>
              <a:rPr lang="en-US" sz="2000" dirty="0" smtClean="0">
                <a:solidFill>
                  <a:schemeClr val="tx1">
                    <a:lumMod val="65000"/>
                    <a:lumOff val="35000"/>
                  </a:schemeClr>
                </a:solidFill>
                <a:latin typeface="Trebuchet MS"/>
                <a:cs typeface="Trebuchet MS"/>
              </a:rPr>
              <a:t> has the least variation and is generally warm year round. </a:t>
            </a:r>
          </a:p>
          <a:p>
            <a:endParaRPr lang="en-US" sz="2000" dirty="0">
              <a:solidFill>
                <a:schemeClr val="tx1">
                  <a:lumMod val="65000"/>
                  <a:lumOff val="35000"/>
                </a:schemeClr>
              </a:solidFill>
              <a:latin typeface="Trebuchet MS"/>
              <a:cs typeface="Trebuchet MS"/>
            </a:endParaRPr>
          </a:p>
          <a:p>
            <a:r>
              <a:rPr lang="en-US" sz="2000" b="1" dirty="0" smtClean="0">
                <a:solidFill>
                  <a:schemeClr val="tx1">
                    <a:lumMod val="65000"/>
                    <a:lumOff val="35000"/>
                  </a:schemeClr>
                </a:solidFill>
                <a:latin typeface="Trebuchet MS"/>
                <a:cs typeface="Trebuchet MS"/>
              </a:rPr>
              <a:t>Mid-latitudes </a:t>
            </a:r>
            <a:r>
              <a:rPr lang="en-US" sz="2000" dirty="0" smtClean="0">
                <a:solidFill>
                  <a:schemeClr val="tx1">
                    <a:lumMod val="65000"/>
                    <a:lumOff val="35000"/>
                  </a:schemeClr>
                </a:solidFill>
                <a:latin typeface="Trebuchet MS"/>
                <a:cs typeface="Trebuchet MS"/>
              </a:rPr>
              <a:t>have more variation with warm summers and cool winters. </a:t>
            </a:r>
          </a:p>
          <a:p>
            <a:endParaRPr lang="en-US" sz="2000" dirty="0">
              <a:solidFill>
                <a:schemeClr val="tx1">
                  <a:lumMod val="65000"/>
                  <a:lumOff val="35000"/>
                </a:schemeClr>
              </a:solidFill>
              <a:latin typeface="Trebuchet MS"/>
              <a:cs typeface="Trebuchet MS"/>
            </a:endParaRPr>
          </a:p>
          <a:p>
            <a:r>
              <a:rPr lang="en-US" sz="2000" b="1" dirty="0">
                <a:solidFill>
                  <a:schemeClr val="tx1">
                    <a:lumMod val="65000"/>
                    <a:lumOff val="35000"/>
                  </a:schemeClr>
                </a:solidFill>
                <a:latin typeface="Trebuchet MS"/>
                <a:cs typeface="Trebuchet MS"/>
              </a:rPr>
              <a:t>H</a:t>
            </a:r>
            <a:r>
              <a:rPr lang="en-US" sz="2000" b="1" dirty="0" smtClean="0">
                <a:solidFill>
                  <a:schemeClr val="tx1">
                    <a:lumMod val="65000"/>
                    <a:lumOff val="35000"/>
                  </a:schemeClr>
                </a:solidFill>
                <a:latin typeface="Trebuchet MS"/>
                <a:cs typeface="Trebuchet MS"/>
              </a:rPr>
              <a:t>igh latitudes </a:t>
            </a:r>
            <a:r>
              <a:rPr lang="en-US" sz="2000" dirty="0" smtClean="0">
                <a:solidFill>
                  <a:schemeClr val="tx1">
                    <a:lumMod val="65000"/>
                    <a:lumOff val="35000"/>
                  </a:schemeClr>
                </a:solidFill>
                <a:latin typeface="Trebuchet MS"/>
                <a:cs typeface="Trebuchet MS"/>
              </a:rPr>
              <a:t>have the variation with cool summers and cold winters.</a:t>
            </a:r>
            <a:endParaRPr lang="en-US" sz="2000" dirty="0" smtClean="0">
              <a:solidFill>
                <a:srgbClr val="458CCA"/>
              </a:solidFill>
              <a:latin typeface="Trebuchet MS"/>
              <a:cs typeface="Trebuchet MS"/>
            </a:endParaRPr>
          </a:p>
        </p:txBody>
      </p:sp>
      <p:grpSp>
        <p:nvGrpSpPr>
          <p:cNvPr id="3" name="Group 2"/>
          <p:cNvGrpSpPr/>
          <p:nvPr/>
        </p:nvGrpSpPr>
        <p:grpSpPr>
          <a:xfrm>
            <a:off x="2224087" y="3324163"/>
            <a:ext cx="4543970" cy="3454772"/>
            <a:chOff x="2224087" y="3324163"/>
            <a:chExt cx="4543970" cy="3454772"/>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9114" t="12299" r="6991" b="5262"/>
            <a:stretch/>
          </p:blipFill>
          <p:spPr>
            <a:xfrm>
              <a:off x="2224087" y="3325341"/>
              <a:ext cx="4543970" cy="3453594"/>
            </a:xfrm>
            <a:prstGeom prst="rect">
              <a:avLst/>
            </a:prstGeom>
          </p:spPr>
        </p:pic>
        <p:sp>
          <p:nvSpPr>
            <p:cNvPr id="2" name="TextBox 1"/>
            <p:cNvSpPr txBox="1"/>
            <p:nvPr/>
          </p:nvSpPr>
          <p:spPr>
            <a:xfrm>
              <a:off x="2582293" y="3324163"/>
              <a:ext cx="3819524" cy="230832"/>
            </a:xfrm>
            <a:prstGeom prst="rect">
              <a:avLst/>
            </a:prstGeom>
            <a:solidFill>
              <a:schemeClr val="bg1"/>
            </a:solidFill>
          </p:spPr>
          <p:txBody>
            <a:bodyPr wrap="square" rtlCol="0">
              <a:spAutoFit/>
            </a:bodyPr>
            <a:lstStyle/>
            <a:p>
              <a:pPr algn="ctr"/>
              <a:r>
                <a:rPr lang="en-US" sz="900" dirty="0" smtClean="0">
                  <a:solidFill>
                    <a:schemeClr val="tx1">
                      <a:lumMod val="65000"/>
                      <a:lumOff val="35000"/>
                    </a:schemeClr>
                  </a:solidFill>
                  <a:latin typeface="Trebuchet MS" panose="020B0603020202020204" pitchFamily="34" charset="0"/>
                </a:rPr>
                <a:t>Mean surface temperature (°C) Jan to Dec, 1981-2010.</a:t>
              </a:r>
              <a:endParaRPr lang="en-US" sz="900" dirty="0">
                <a:solidFill>
                  <a:schemeClr val="tx1">
                    <a:lumMod val="65000"/>
                    <a:lumOff val="35000"/>
                  </a:schemeClr>
                </a:solidFill>
                <a:latin typeface="Trebuchet MS" panose="020B0603020202020204" pitchFamily="34" charset="0"/>
              </a:endParaRPr>
            </a:p>
          </p:txBody>
        </p:sp>
      </p:grpSp>
    </p:spTree>
    <p:extLst>
      <p:ext uri="{BB962C8B-B14F-4D97-AF65-F5344CB8AC3E}">
        <p14:creationId xmlns:p14="http://schemas.microsoft.com/office/powerpoint/2010/main" val="1210201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81697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The Role of Latitude</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Barrow, AK (71N)</a:t>
            </a:r>
          </a:p>
          <a:p>
            <a:r>
              <a:rPr lang="en-US" sz="2000" dirty="0" smtClean="0">
                <a:solidFill>
                  <a:schemeClr val="tx1">
                    <a:lumMod val="65000"/>
                    <a:lumOff val="35000"/>
                  </a:schemeClr>
                </a:solidFill>
                <a:latin typeface="Trebuchet MS"/>
                <a:cs typeface="Trebuchet MS"/>
              </a:rPr>
              <a:t>July: Two straight </a:t>
            </a:r>
          </a:p>
          <a:p>
            <a:r>
              <a:rPr lang="en-US" sz="2000" dirty="0" smtClean="0">
                <a:solidFill>
                  <a:schemeClr val="tx1">
                    <a:lumMod val="65000"/>
                    <a:lumOff val="35000"/>
                  </a:schemeClr>
                </a:solidFill>
                <a:latin typeface="Trebuchet MS"/>
                <a:cs typeface="Trebuchet MS"/>
              </a:rPr>
              <a:t>months of sun, </a:t>
            </a:r>
          </a:p>
          <a:p>
            <a:r>
              <a:rPr lang="en-US" sz="2000" dirty="0" smtClean="0">
                <a:solidFill>
                  <a:schemeClr val="tx1">
                    <a:lumMod val="65000"/>
                    <a:lumOff val="35000"/>
                  </a:schemeClr>
                </a:solidFill>
                <a:latin typeface="Trebuchet MS"/>
                <a:cs typeface="Trebuchet MS"/>
              </a:rPr>
              <a:t>but not very </a:t>
            </a:r>
          </a:p>
          <a:p>
            <a:r>
              <a:rPr lang="en-US" sz="2000" dirty="0" smtClean="0">
                <a:solidFill>
                  <a:schemeClr val="tx1">
                    <a:lumMod val="65000"/>
                    <a:lumOff val="35000"/>
                  </a:schemeClr>
                </a:solidFill>
                <a:latin typeface="Trebuchet MS"/>
                <a:cs typeface="Trebuchet MS"/>
              </a:rPr>
              <a:t>direct.</a:t>
            </a:r>
          </a:p>
          <a:p>
            <a:r>
              <a:rPr lang="en-US" sz="2000" dirty="0" err="1" smtClean="0">
                <a:solidFill>
                  <a:schemeClr val="tx1">
                    <a:lumMod val="65000"/>
                    <a:lumOff val="35000"/>
                  </a:schemeClr>
                </a:solidFill>
                <a:latin typeface="Trebuchet MS"/>
                <a:cs typeface="Trebuchet MS"/>
              </a:rPr>
              <a:t>Avg</a:t>
            </a:r>
            <a:r>
              <a:rPr lang="en-US" sz="2000" dirty="0" smtClean="0">
                <a:solidFill>
                  <a:schemeClr val="tx1">
                    <a:lumMod val="65000"/>
                    <a:lumOff val="35000"/>
                  </a:schemeClr>
                </a:solidFill>
                <a:latin typeface="Trebuchet MS"/>
                <a:cs typeface="Trebuchet MS"/>
              </a:rPr>
              <a:t> temp: </a:t>
            </a:r>
            <a:r>
              <a:rPr lang="en-US" sz="2000" dirty="0">
                <a:solidFill>
                  <a:schemeClr val="tx1">
                    <a:lumMod val="65000"/>
                    <a:lumOff val="35000"/>
                  </a:schemeClr>
                </a:solidFill>
                <a:latin typeface="Trebuchet MS"/>
                <a:cs typeface="Trebuchet MS"/>
              </a:rPr>
              <a:t>41°F</a:t>
            </a:r>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Jan: Two straight </a:t>
            </a:r>
          </a:p>
          <a:p>
            <a:r>
              <a:rPr lang="en-US" sz="2000" dirty="0" smtClean="0">
                <a:solidFill>
                  <a:schemeClr val="tx1">
                    <a:lumMod val="65000"/>
                    <a:lumOff val="35000"/>
                  </a:schemeClr>
                </a:solidFill>
                <a:latin typeface="Trebuchet MS"/>
                <a:cs typeface="Trebuchet MS"/>
              </a:rPr>
              <a:t>months of </a:t>
            </a:r>
          </a:p>
          <a:p>
            <a:r>
              <a:rPr lang="en-US" sz="2000" dirty="0" smtClean="0">
                <a:solidFill>
                  <a:schemeClr val="tx1">
                    <a:lumMod val="65000"/>
                    <a:lumOff val="35000"/>
                  </a:schemeClr>
                </a:solidFill>
                <a:latin typeface="Trebuchet MS"/>
                <a:cs typeface="Trebuchet MS"/>
              </a:rPr>
              <a:t>darkness. </a:t>
            </a:r>
          </a:p>
          <a:p>
            <a:r>
              <a:rPr lang="en-US" sz="2000" dirty="0" err="1" smtClean="0">
                <a:solidFill>
                  <a:schemeClr val="tx1">
                    <a:lumMod val="65000"/>
                    <a:lumOff val="35000"/>
                  </a:schemeClr>
                </a:solidFill>
                <a:latin typeface="Trebuchet MS"/>
                <a:cs typeface="Trebuchet MS"/>
              </a:rPr>
              <a:t>Avg</a:t>
            </a:r>
            <a:r>
              <a:rPr lang="en-US" sz="2000" dirty="0" smtClean="0">
                <a:solidFill>
                  <a:schemeClr val="tx1">
                    <a:lumMod val="65000"/>
                    <a:lumOff val="35000"/>
                  </a:schemeClr>
                </a:solidFill>
                <a:latin typeface="Trebuchet MS"/>
                <a:cs typeface="Trebuchet MS"/>
              </a:rPr>
              <a:t> temp</a:t>
            </a:r>
            <a:r>
              <a:rPr lang="en-US" sz="2000" dirty="0">
                <a:solidFill>
                  <a:schemeClr val="tx1">
                    <a:lumMod val="65000"/>
                    <a:lumOff val="35000"/>
                  </a:schemeClr>
                </a:solidFill>
                <a:latin typeface="Trebuchet MS"/>
                <a:cs typeface="Trebuchet MS"/>
              </a:rPr>
              <a:t>:</a:t>
            </a:r>
            <a:r>
              <a:rPr lang="en-US" sz="2000" dirty="0" smtClean="0">
                <a:solidFill>
                  <a:schemeClr val="tx1">
                    <a:lumMod val="65000"/>
                    <a:lumOff val="35000"/>
                  </a:schemeClr>
                </a:solidFill>
                <a:latin typeface="Trebuchet MS"/>
                <a:cs typeface="Trebuchet MS"/>
              </a:rPr>
              <a:t> -</a:t>
            </a:r>
            <a:r>
              <a:rPr lang="en-US" sz="2000" dirty="0">
                <a:solidFill>
                  <a:schemeClr val="tx1">
                    <a:lumMod val="65000"/>
                    <a:lumOff val="35000"/>
                  </a:schemeClr>
                </a:solidFill>
                <a:latin typeface="Trebuchet MS"/>
                <a:cs typeface="Trebuchet MS"/>
              </a:rPr>
              <a:t>13°F</a:t>
            </a:r>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									Maracaibo, Venezuela (8N)</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									July: </a:t>
            </a:r>
            <a:r>
              <a:rPr lang="en-US" sz="2000" dirty="0" err="1" smtClean="0">
                <a:solidFill>
                  <a:schemeClr val="tx1">
                    <a:lumMod val="65000"/>
                    <a:lumOff val="35000"/>
                  </a:schemeClr>
                </a:solidFill>
                <a:latin typeface="Trebuchet MS"/>
                <a:cs typeface="Trebuchet MS"/>
              </a:rPr>
              <a:t>Avg</a:t>
            </a:r>
            <a:r>
              <a:rPr lang="en-US" sz="2000" dirty="0" smtClean="0">
                <a:solidFill>
                  <a:schemeClr val="tx1">
                    <a:lumMod val="65000"/>
                    <a:lumOff val="35000"/>
                  </a:schemeClr>
                </a:solidFill>
                <a:latin typeface="Trebuchet MS"/>
                <a:cs typeface="Trebuchet MS"/>
              </a:rPr>
              <a:t> temp: </a:t>
            </a:r>
            <a:r>
              <a:rPr lang="en-US" sz="2000" dirty="0">
                <a:solidFill>
                  <a:schemeClr val="tx1">
                    <a:lumMod val="65000"/>
                    <a:lumOff val="35000"/>
                  </a:schemeClr>
                </a:solidFill>
                <a:latin typeface="Trebuchet MS"/>
                <a:cs typeface="Trebuchet MS"/>
              </a:rPr>
              <a:t>83°F</a:t>
            </a:r>
            <a:endParaRPr lang="en-US" sz="2000" dirty="0" smtClean="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									Jan: </a:t>
            </a:r>
            <a:r>
              <a:rPr lang="en-US" sz="2000" dirty="0" err="1" smtClean="0">
                <a:solidFill>
                  <a:schemeClr val="tx1">
                    <a:lumMod val="65000"/>
                    <a:lumOff val="35000"/>
                  </a:schemeClr>
                </a:solidFill>
                <a:latin typeface="Trebuchet MS"/>
                <a:cs typeface="Trebuchet MS"/>
              </a:rPr>
              <a:t>Avg</a:t>
            </a:r>
            <a:r>
              <a:rPr lang="en-US" sz="2000" dirty="0" smtClean="0">
                <a:solidFill>
                  <a:schemeClr val="tx1">
                    <a:lumMod val="65000"/>
                    <a:lumOff val="35000"/>
                  </a:schemeClr>
                </a:solidFill>
                <a:latin typeface="Trebuchet MS"/>
                <a:cs typeface="Trebuchet MS"/>
              </a:rPr>
              <a:t> temp: </a:t>
            </a:r>
            <a:r>
              <a:rPr lang="en-US" sz="2000" dirty="0">
                <a:solidFill>
                  <a:schemeClr val="tx1">
                    <a:lumMod val="65000"/>
                    <a:lumOff val="35000"/>
                  </a:schemeClr>
                </a:solidFill>
                <a:latin typeface="Trebuchet MS"/>
                <a:cs typeface="Trebuchet MS"/>
              </a:rPr>
              <a:t>81°F</a:t>
            </a:r>
            <a:endParaRPr lang="en-US" sz="2000" dirty="0" smtClean="0">
              <a:solidFill>
                <a:srgbClr val="458CCA"/>
              </a:solidFill>
              <a:latin typeface="Trebuchet MS"/>
              <a:cs typeface="Trebuchet MS"/>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114" t="12299" r="6991" b="5262"/>
          <a:stretch/>
        </p:blipFill>
        <p:spPr>
          <a:xfrm>
            <a:off x="3219450" y="968760"/>
            <a:ext cx="5343568" cy="4061320"/>
          </a:xfrm>
          <a:prstGeom prst="rect">
            <a:avLst/>
          </a:prstGeom>
        </p:spPr>
      </p:pic>
      <p:sp>
        <p:nvSpPr>
          <p:cNvPr id="10" name="TextBox 9"/>
          <p:cNvSpPr txBox="1"/>
          <p:nvPr/>
        </p:nvSpPr>
        <p:spPr>
          <a:xfrm>
            <a:off x="3705136" y="967581"/>
            <a:ext cx="4491642" cy="246221"/>
          </a:xfrm>
          <a:prstGeom prst="rect">
            <a:avLst/>
          </a:prstGeom>
          <a:solidFill>
            <a:schemeClr val="bg1"/>
          </a:solidFill>
        </p:spPr>
        <p:txBody>
          <a:bodyPr wrap="square" rtlCol="0">
            <a:spAutoFit/>
          </a:bodyPr>
          <a:lstStyle/>
          <a:p>
            <a:pPr algn="ctr"/>
            <a:r>
              <a:rPr lang="en-US" sz="1000" dirty="0" smtClean="0">
                <a:solidFill>
                  <a:schemeClr val="tx1">
                    <a:lumMod val="65000"/>
                    <a:lumOff val="35000"/>
                  </a:schemeClr>
                </a:solidFill>
                <a:latin typeface="Trebuchet MS" panose="020B0603020202020204" pitchFamily="34" charset="0"/>
              </a:rPr>
              <a:t>Mean surface temperature (°C) Jan to Dec, 1981-2010.</a:t>
            </a:r>
            <a:endParaRPr lang="en-US" sz="1000" dirty="0">
              <a:solidFill>
                <a:schemeClr val="tx1">
                  <a:lumMod val="65000"/>
                  <a:lumOff val="35000"/>
                </a:schemeClr>
              </a:solidFill>
              <a:latin typeface="Trebuchet MS" panose="020B0603020202020204" pitchFamily="34" charset="0"/>
            </a:endParaRPr>
          </a:p>
        </p:txBody>
      </p:sp>
      <p:sp>
        <p:nvSpPr>
          <p:cNvPr id="8" name="TextBox 7"/>
          <p:cNvSpPr txBox="1"/>
          <p:nvPr/>
        </p:nvSpPr>
        <p:spPr>
          <a:xfrm>
            <a:off x="6334024" y="1198413"/>
            <a:ext cx="479158" cy="523220"/>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nchor="ctr">
            <a:prstTxWarp prst="textNoShape">
              <a:avLst/>
            </a:prstTxWarp>
            <a:spAutoFit/>
          </a:bodyPr>
          <a:lstStyle/>
          <a:p>
            <a:pPr algn="ctr"/>
            <a:r>
              <a:rPr lang="en-US" sz="2800" dirty="0">
                <a:solidFill>
                  <a:srgbClr val="000000"/>
                </a:solidFill>
                <a:latin typeface="Arial Black" pitchFamily="27" charset="0"/>
                <a:ea typeface="ＭＳ Ｐゴシック" pitchFamily="27" charset="-128"/>
                <a:cs typeface="ＭＳ Ｐゴシック" pitchFamily="27" charset="-128"/>
              </a:rPr>
              <a:t>B</a:t>
            </a:r>
          </a:p>
        </p:txBody>
      </p:sp>
      <p:sp>
        <p:nvSpPr>
          <p:cNvPr id="7" name="TextBox 6"/>
          <p:cNvSpPr txBox="1"/>
          <p:nvPr/>
        </p:nvSpPr>
        <p:spPr>
          <a:xfrm>
            <a:off x="7335970" y="2308772"/>
            <a:ext cx="506853" cy="523220"/>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nchor="ctr">
            <a:prstTxWarp prst="textNoShape">
              <a:avLst/>
            </a:prstTxWarp>
            <a:spAutoFit/>
          </a:bodyPr>
          <a:lstStyle/>
          <a:p>
            <a:r>
              <a:rPr lang="en-US" sz="2800" dirty="0">
                <a:solidFill>
                  <a:srgbClr val="000000"/>
                </a:solidFill>
                <a:latin typeface="Arial Black" pitchFamily="27" charset="0"/>
                <a:ea typeface="ＭＳ Ｐゴシック" pitchFamily="27" charset="-128"/>
                <a:cs typeface="ＭＳ Ｐゴシック" pitchFamily="27" charset="-128"/>
              </a:rPr>
              <a:t>M</a:t>
            </a:r>
          </a:p>
        </p:txBody>
      </p:sp>
    </p:spTree>
    <p:extLst>
      <p:ext uri="{BB962C8B-B14F-4D97-AF65-F5344CB8AC3E}">
        <p14:creationId xmlns:p14="http://schemas.microsoft.com/office/powerpoint/2010/main" val="1855790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161926" y="373541"/>
            <a:ext cx="8976242" cy="5786199"/>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Factor 5: Elevation</a:t>
            </a:r>
          </a:p>
          <a:p>
            <a:endParaRPr lang="en-US" sz="1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In general the higher the elevation, the cooler and drier the climate.</a:t>
            </a:r>
          </a:p>
          <a:p>
            <a:endParaRPr lang="en-US" sz="14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Temperature typically decreases </a:t>
            </a:r>
            <a:r>
              <a:rPr lang="en-US" sz="2000" dirty="0">
                <a:solidFill>
                  <a:schemeClr val="tx1">
                    <a:lumMod val="65000"/>
                    <a:lumOff val="35000"/>
                  </a:schemeClr>
                </a:solidFill>
                <a:latin typeface="Trebuchet MS"/>
                <a:cs typeface="Trebuchet MS"/>
              </a:rPr>
              <a:t>5.4°F </a:t>
            </a:r>
            <a:r>
              <a:rPr lang="en-US" sz="2000" dirty="0" smtClean="0">
                <a:solidFill>
                  <a:schemeClr val="tx1">
                    <a:lumMod val="65000"/>
                    <a:lumOff val="35000"/>
                  </a:schemeClr>
                </a:solidFill>
                <a:latin typeface="Trebuchet MS"/>
                <a:cs typeface="Trebuchet MS"/>
              </a:rPr>
              <a:t>for every 1000ft change in elevation.</a:t>
            </a:r>
          </a:p>
          <a:p>
            <a:endParaRPr lang="en-US" sz="14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Often mountains have more precipitation on the windward side and less on the leeward side. </a:t>
            </a: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Mt Washington, NH (44N, 6288ft)		Rapid City, SD (44N, 3,202 </a:t>
            </a:r>
            <a:r>
              <a:rPr lang="en-US" sz="2000" dirty="0" err="1" smtClean="0">
                <a:solidFill>
                  <a:schemeClr val="tx1">
                    <a:lumMod val="65000"/>
                    <a:lumOff val="35000"/>
                  </a:schemeClr>
                </a:solidFill>
                <a:latin typeface="Trebuchet MS"/>
                <a:cs typeface="Trebuchet MS"/>
              </a:rPr>
              <a:t>ft</a:t>
            </a:r>
            <a:r>
              <a:rPr lang="en-US" sz="2000" dirty="0" smtClean="0">
                <a:solidFill>
                  <a:schemeClr val="tx1">
                    <a:lumMod val="65000"/>
                    <a:lumOff val="35000"/>
                  </a:schemeClr>
                </a:solidFill>
                <a:latin typeface="Trebuchet MS"/>
                <a:cs typeface="Trebuchet MS"/>
              </a:rPr>
              <a:t>)</a:t>
            </a:r>
          </a:p>
          <a:p>
            <a:r>
              <a:rPr lang="en-US" sz="2000" dirty="0" smtClean="0">
                <a:solidFill>
                  <a:schemeClr val="tx1">
                    <a:lumMod val="65000"/>
                    <a:lumOff val="35000"/>
                  </a:schemeClr>
                </a:solidFill>
                <a:latin typeface="Trebuchet MS"/>
                <a:cs typeface="Trebuchet MS"/>
              </a:rPr>
              <a:t>Annual temp: </a:t>
            </a:r>
            <a:r>
              <a:rPr lang="en-US" sz="2000" dirty="0">
                <a:solidFill>
                  <a:schemeClr val="tx1">
                    <a:lumMod val="65000"/>
                    <a:lumOff val="35000"/>
                  </a:schemeClr>
                </a:solidFill>
                <a:latin typeface="Trebuchet MS"/>
                <a:cs typeface="Trebuchet MS"/>
              </a:rPr>
              <a:t>27.3°F</a:t>
            </a:r>
            <a:r>
              <a:rPr lang="en-US" sz="2000" dirty="0" smtClean="0">
                <a:solidFill>
                  <a:schemeClr val="tx1">
                    <a:lumMod val="65000"/>
                    <a:lumOff val="35000"/>
                  </a:schemeClr>
                </a:solidFill>
                <a:latin typeface="Trebuchet MS"/>
                <a:cs typeface="Trebuchet MS"/>
              </a:rPr>
              <a:t>					Annual temp: </a:t>
            </a:r>
            <a:r>
              <a:rPr lang="en-US" sz="2000" dirty="0">
                <a:solidFill>
                  <a:schemeClr val="tx1">
                    <a:lumMod val="65000"/>
                    <a:lumOff val="35000"/>
                  </a:schemeClr>
                </a:solidFill>
                <a:latin typeface="Trebuchet MS"/>
                <a:cs typeface="Trebuchet MS"/>
              </a:rPr>
              <a:t>46.3°F</a:t>
            </a:r>
            <a:endParaRPr lang="en-US" sz="2000" dirty="0" smtClean="0">
              <a:solidFill>
                <a:srgbClr val="458CCA"/>
              </a:solidFill>
              <a:latin typeface="Trebuchet MS"/>
              <a:cs typeface="Trebuchet MS"/>
            </a:endParaRPr>
          </a:p>
        </p:txBody>
      </p:sp>
      <p:pic>
        <p:nvPicPr>
          <p:cNvPr id="6" name="Content Placeholder 5" descr="Mt"/>
          <p:cNvPicPr>
            <a:picLocks noGrp="1" noChangeAspect="1" noChangeArrowheads="1"/>
          </p:cNvPicPr>
          <p:nvPr>
            <p:ph sz="quarter" idx="4294967295"/>
          </p:nvPr>
        </p:nvPicPr>
        <p:blipFill>
          <a:blip r:embed="rId4" cstate="print"/>
          <a:srcRect/>
          <a:stretch>
            <a:fillRect/>
          </a:stretch>
        </p:blipFill>
        <p:spPr>
          <a:xfrm>
            <a:off x="373510" y="2739479"/>
            <a:ext cx="4040187" cy="2692400"/>
          </a:xfrm>
          <a:prstGeom prst="rect">
            <a:avLst/>
          </a:prstGeom>
          <a:ln>
            <a:prstDash val="solid"/>
          </a:ln>
        </p:spPr>
      </p:pic>
      <p:pic>
        <p:nvPicPr>
          <p:cNvPr id="7" name="Content Placeholder 6" descr="rapidcitydayskyline"/>
          <p:cNvPicPr>
            <a:picLocks noGrp="1" noChangeAspect="1" noChangeArrowheads="1"/>
          </p:cNvPicPr>
          <p:nvPr>
            <p:ph sz="quarter" idx="4294967295"/>
          </p:nvPr>
        </p:nvPicPr>
        <p:blipFill>
          <a:blip r:embed="rId5" cstate="print"/>
          <a:srcRect/>
          <a:stretch>
            <a:fillRect/>
          </a:stretch>
        </p:blipFill>
        <p:spPr>
          <a:xfrm>
            <a:off x="4741862" y="2804567"/>
            <a:ext cx="3863975" cy="2576513"/>
          </a:xfrm>
          <a:prstGeom prst="rect">
            <a:avLst/>
          </a:prstGeom>
          <a:ln>
            <a:prstDash val="solid"/>
          </a:ln>
        </p:spPr>
      </p:pic>
    </p:spTree>
    <p:extLst>
      <p:ext uri="{BB962C8B-B14F-4D97-AF65-F5344CB8AC3E}">
        <p14:creationId xmlns:p14="http://schemas.microsoft.com/office/powerpoint/2010/main" val="2640614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81588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Factor 6: Land and Water are Different </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Land surfaces heat and cool much more quickly than water/oceans.</a:t>
            </a:r>
          </a:p>
          <a:p>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grpSp>
        <p:nvGrpSpPr>
          <p:cNvPr id="9" name="Group 8"/>
          <p:cNvGrpSpPr/>
          <p:nvPr/>
        </p:nvGrpSpPr>
        <p:grpSpPr>
          <a:xfrm>
            <a:off x="1819291" y="1732024"/>
            <a:ext cx="5353050" cy="4306827"/>
            <a:chOff x="606462" y="2690721"/>
            <a:chExt cx="4638675" cy="3543465"/>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699" t="12014" r="6106" b="2861"/>
            <a:stretch/>
          </p:blipFill>
          <p:spPr>
            <a:xfrm>
              <a:off x="606462" y="2690886"/>
              <a:ext cx="4638675" cy="3543300"/>
            </a:xfrm>
            <a:prstGeom prst="rect">
              <a:avLst/>
            </a:prstGeom>
          </p:spPr>
        </p:pic>
        <p:sp>
          <p:nvSpPr>
            <p:cNvPr id="8" name="TextBox 7"/>
            <p:cNvSpPr txBox="1"/>
            <p:nvPr/>
          </p:nvSpPr>
          <p:spPr>
            <a:xfrm>
              <a:off x="1112573" y="2690721"/>
              <a:ext cx="3609975" cy="227902"/>
            </a:xfrm>
            <a:prstGeom prst="rect">
              <a:avLst/>
            </a:prstGeom>
            <a:solidFill>
              <a:schemeClr val="bg1"/>
            </a:solidFill>
          </p:spPr>
          <p:txBody>
            <a:bodyPr wrap="square" rtlCol="0">
              <a:spAutoFit/>
            </a:bodyPr>
            <a:lstStyle/>
            <a:p>
              <a:pPr algn="ctr"/>
              <a:r>
                <a:rPr lang="en-US" sz="1200" dirty="0" smtClean="0">
                  <a:solidFill>
                    <a:schemeClr val="tx1">
                      <a:lumMod val="65000"/>
                      <a:lumOff val="35000"/>
                    </a:schemeClr>
                  </a:solidFill>
                  <a:latin typeface="Trebuchet MS" panose="020B0603020202020204" pitchFamily="34" charset="0"/>
                </a:rPr>
                <a:t>Mean July surface temperature (°C), 1981-2010.</a:t>
              </a:r>
              <a:endParaRPr lang="en-US" sz="1200" dirty="0">
                <a:solidFill>
                  <a:schemeClr val="tx1">
                    <a:lumMod val="65000"/>
                    <a:lumOff val="35000"/>
                  </a:schemeClr>
                </a:solidFill>
                <a:latin typeface="Trebuchet MS" panose="020B0603020202020204" pitchFamily="34" charset="0"/>
              </a:endParaRPr>
            </a:p>
          </p:txBody>
        </p:sp>
      </p:grpSp>
    </p:spTree>
    <p:extLst>
      <p:ext uri="{BB962C8B-B14F-4D97-AF65-F5344CB8AC3E}">
        <p14:creationId xmlns:p14="http://schemas.microsoft.com/office/powerpoint/2010/main" val="4085927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1" y="373541"/>
            <a:ext cx="8764656" cy="3200876"/>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Coastal Impacts</a:t>
            </a:r>
          </a:p>
          <a:p>
            <a:endParaRPr lang="en-US" sz="1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The ocean moderates the temperature over land in coastal areas. </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When the temperature is warmer over land, the air rises and an onshore breeze results; when the temperature is warmer over water, an offshore breeze results. </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This wind pattern that often occurs daily in coastal locations is called the sea breeze.</a:t>
            </a:r>
            <a:endParaRPr lang="en-US" sz="2000" dirty="0" smtClean="0">
              <a:solidFill>
                <a:srgbClr val="458CCA"/>
              </a:solidFill>
              <a:latin typeface="Trebuchet MS"/>
              <a:cs typeface="Trebuchet M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659" y="3650348"/>
            <a:ext cx="6304459" cy="317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570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2"/>
          <a:stretch>
            <a:fillRect/>
          </a:stretch>
        </p:blipFill>
        <p:spPr>
          <a:xfrm>
            <a:off x="5832" y="268"/>
            <a:ext cx="9132335" cy="6857463"/>
          </a:xfrm>
          <a:prstGeom prst="rect">
            <a:avLst/>
          </a:prstGeom>
        </p:spPr>
      </p:pic>
      <p:sp>
        <p:nvSpPr>
          <p:cNvPr id="10" name="TextBox 9"/>
          <p:cNvSpPr txBox="1"/>
          <p:nvPr/>
        </p:nvSpPr>
        <p:spPr>
          <a:xfrm>
            <a:off x="2215952" y="2056787"/>
            <a:ext cx="4898792" cy="523220"/>
          </a:xfrm>
          <a:prstGeom prst="rect">
            <a:avLst/>
          </a:prstGeom>
          <a:noFill/>
        </p:spPr>
        <p:txBody>
          <a:bodyPr wrap="square" rtlCol="0">
            <a:spAutoFit/>
          </a:bodyPr>
          <a:lstStyle/>
          <a:p>
            <a:pPr algn="ctr"/>
            <a:r>
              <a:rPr lang="en-US" sz="2800" dirty="0" smtClean="0">
                <a:solidFill>
                  <a:schemeClr val="tx2">
                    <a:lumMod val="75000"/>
                  </a:schemeClr>
                </a:solidFill>
                <a:latin typeface="Trebuchet MS"/>
                <a:cs typeface="Trebuchet MS"/>
              </a:rPr>
              <a:t>Global Weather Patterns</a:t>
            </a:r>
            <a:endParaRPr lang="en-US" sz="2800" dirty="0">
              <a:solidFill>
                <a:schemeClr val="tx2">
                  <a:lumMod val="75000"/>
                </a:schemeClr>
              </a:solidFill>
              <a:latin typeface="Trebuchet MS"/>
              <a:cs typeface="Trebuchet MS"/>
            </a:endParaRPr>
          </a:p>
        </p:txBody>
      </p:sp>
    </p:spTree>
    <p:extLst>
      <p:ext uri="{BB962C8B-B14F-4D97-AF65-F5344CB8AC3E}">
        <p14:creationId xmlns:p14="http://schemas.microsoft.com/office/powerpoint/2010/main" val="385147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1" y="373541"/>
            <a:ext cx="8764656" cy="3508653"/>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The Jet Stream</a:t>
            </a:r>
          </a:p>
          <a:p>
            <a:endParaRPr lang="en-US" sz="1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Jet streams are relatively narrow bands of strong wind in the upper atmosphere.</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wind blows west to east, but the flow can often shift north and south.</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Jet streams follow the boundaries between hot and cold air. </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Polar Jet and Subtropical Jet are found between the general atmospheric circulation cells.</a:t>
            </a:r>
            <a:endParaRPr lang="en-US" sz="2000" dirty="0" smtClean="0">
              <a:solidFill>
                <a:srgbClr val="458CCA"/>
              </a:solidFill>
              <a:latin typeface="Trebuchet MS"/>
              <a:cs typeface="Trebuchet MS"/>
            </a:endParaRPr>
          </a:p>
        </p:txBody>
      </p:sp>
      <p:pic>
        <p:nvPicPr>
          <p:cNvPr id="2" name="Picture 1" descr="jetstream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964" y="3828825"/>
            <a:ext cx="7054121" cy="2821649"/>
          </a:xfrm>
          <a:prstGeom prst="rect">
            <a:avLst/>
          </a:prstGeom>
        </p:spPr>
      </p:pic>
      <p:sp>
        <p:nvSpPr>
          <p:cNvPr id="6" name="TextBox 5"/>
          <p:cNvSpPr txBox="1"/>
          <p:nvPr/>
        </p:nvSpPr>
        <p:spPr>
          <a:xfrm>
            <a:off x="4888106" y="6585300"/>
            <a:ext cx="3407979"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spTree>
    <p:extLst>
      <p:ext uri="{BB962C8B-B14F-4D97-AF65-F5344CB8AC3E}">
        <p14:creationId xmlns:p14="http://schemas.microsoft.com/office/powerpoint/2010/main" val="2647175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20142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The Jet Stream</a:t>
            </a:r>
          </a:p>
          <a:p>
            <a:endParaRPr lang="en-US" sz="2400" dirty="0" smtClean="0">
              <a:solidFill>
                <a:srgbClr val="008000"/>
              </a:solidFill>
              <a:latin typeface="Trebuchet MS"/>
              <a:cs typeface="Trebuchet MS"/>
            </a:endParaRPr>
          </a:p>
          <a:p>
            <a:r>
              <a:rPr lang="en-US" sz="2000" b="1" dirty="0" smtClean="0">
                <a:solidFill>
                  <a:schemeClr val="tx1">
                    <a:lumMod val="65000"/>
                    <a:lumOff val="35000"/>
                  </a:schemeClr>
                </a:solidFill>
                <a:latin typeface="Trebuchet MS"/>
                <a:cs typeface="Trebuchet MS"/>
              </a:rPr>
              <a:t>Ridge</a:t>
            </a:r>
            <a:r>
              <a:rPr lang="en-US" sz="2000" dirty="0" smtClean="0">
                <a:solidFill>
                  <a:schemeClr val="tx1">
                    <a:lumMod val="65000"/>
                    <a:lumOff val="35000"/>
                  </a:schemeClr>
                </a:solidFill>
                <a:latin typeface="Trebuchet MS"/>
                <a:cs typeface="Trebuchet MS"/>
              </a:rPr>
              <a:t>: Warm air usually </a:t>
            </a:r>
          </a:p>
          <a:p>
            <a:r>
              <a:rPr lang="en-US" sz="2000" dirty="0" smtClean="0">
                <a:solidFill>
                  <a:schemeClr val="tx1">
                    <a:lumMod val="65000"/>
                    <a:lumOff val="35000"/>
                  </a:schemeClr>
                </a:solidFill>
                <a:latin typeface="Trebuchet MS"/>
                <a:cs typeface="Trebuchet MS"/>
              </a:rPr>
              <a:t>moves from the equator </a:t>
            </a:r>
          </a:p>
          <a:p>
            <a:r>
              <a:rPr lang="en-US" sz="2000" dirty="0" smtClean="0">
                <a:solidFill>
                  <a:schemeClr val="tx1">
                    <a:lumMod val="65000"/>
                    <a:lumOff val="35000"/>
                  </a:schemeClr>
                </a:solidFill>
                <a:latin typeface="Trebuchet MS"/>
                <a:cs typeface="Trebuchet MS"/>
              </a:rPr>
              <a:t>towards the pole and is </a:t>
            </a:r>
          </a:p>
          <a:p>
            <a:r>
              <a:rPr lang="en-US" sz="2000" dirty="0" smtClean="0">
                <a:solidFill>
                  <a:schemeClr val="tx1">
                    <a:lumMod val="65000"/>
                    <a:lumOff val="35000"/>
                  </a:schemeClr>
                </a:solidFill>
                <a:latin typeface="Trebuchet MS"/>
                <a:cs typeface="Trebuchet MS"/>
              </a:rPr>
              <a:t>associated with fair </a:t>
            </a:r>
          </a:p>
          <a:p>
            <a:r>
              <a:rPr lang="en-US" sz="2000" dirty="0" smtClean="0">
                <a:solidFill>
                  <a:schemeClr val="tx1">
                    <a:lumMod val="65000"/>
                    <a:lumOff val="35000"/>
                  </a:schemeClr>
                </a:solidFill>
                <a:latin typeface="Trebuchet MS"/>
                <a:cs typeface="Trebuchet MS"/>
              </a:rPr>
              <a:t>weather, lighter winds, </a:t>
            </a:r>
          </a:p>
          <a:p>
            <a:r>
              <a:rPr lang="en-US" sz="2000" dirty="0" smtClean="0">
                <a:solidFill>
                  <a:schemeClr val="tx1">
                    <a:lumMod val="65000"/>
                    <a:lumOff val="35000"/>
                  </a:schemeClr>
                </a:solidFill>
                <a:latin typeface="Trebuchet MS"/>
                <a:cs typeface="Trebuchet MS"/>
              </a:rPr>
              <a:t>and clearer skies. </a:t>
            </a: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r>
              <a:rPr lang="en-US" sz="2000" b="1" dirty="0" smtClean="0">
                <a:solidFill>
                  <a:schemeClr val="tx1">
                    <a:lumMod val="65000"/>
                    <a:lumOff val="35000"/>
                  </a:schemeClr>
                </a:solidFill>
                <a:latin typeface="Trebuchet MS"/>
                <a:cs typeface="Trebuchet MS"/>
              </a:rPr>
              <a:t>Trough</a:t>
            </a:r>
            <a:r>
              <a:rPr lang="en-US" sz="2000" dirty="0" smtClean="0">
                <a:solidFill>
                  <a:schemeClr val="tx1">
                    <a:lumMod val="65000"/>
                    <a:lumOff val="35000"/>
                  </a:schemeClr>
                </a:solidFill>
                <a:latin typeface="Trebuchet MS"/>
                <a:cs typeface="Trebuchet MS"/>
              </a:rPr>
              <a:t>: Cold air usually moves from the pole towards the equator and is associated with active weather, stronger winds, clouds, and precipitation.</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These ridges and troughs in the jet stream make a pattern around the world. Disruptions in one place can have distant impacts.</a:t>
            </a:r>
            <a:endParaRPr lang="en-US" sz="2000" dirty="0" smtClean="0">
              <a:solidFill>
                <a:srgbClr val="458CCA"/>
              </a:solidFill>
              <a:latin typeface="Trebuchet MS"/>
              <a:cs typeface="Trebuchet MS"/>
            </a:endParaRPr>
          </a:p>
        </p:txBody>
      </p:sp>
      <p:pic>
        <p:nvPicPr>
          <p:cNvPr id="6" name="Picture 5" descr="jetstream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933" y="329237"/>
            <a:ext cx="5429767" cy="3118884"/>
          </a:xfrm>
          <a:prstGeom prst="rect">
            <a:avLst/>
          </a:prstGeom>
        </p:spPr>
      </p:pic>
      <p:sp>
        <p:nvSpPr>
          <p:cNvPr id="7" name="TextBox 6"/>
          <p:cNvSpPr txBox="1"/>
          <p:nvPr/>
        </p:nvSpPr>
        <p:spPr>
          <a:xfrm>
            <a:off x="5594721" y="3422884"/>
            <a:ext cx="3407979"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sp>
        <p:nvSpPr>
          <p:cNvPr id="2" name="TextBox 1"/>
          <p:cNvSpPr txBox="1"/>
          <p:nvPr/>
        </p:nvSpPr>
        <p:spPr>
          <a:xfrm>
            <a:off x="6161310" y="878147"/>
            <a:ext cx="391837" cy="400110"/>
          </a:xfrm>
          <a:prstGeom prst="rect">
            <a:avLst/>
          </a:prstGeom>
          <a:noFill/>
        </p:spPr>
        <p:txBody>
          <a:bodyPr wrap="square" rtlCol="0">
            <a:spAutoFit/>
          </a:bodyPr>
          <a:lstStyle/>
          <a:p>
            <a:r>
              <a:rPr lang="en-US" sz="2000" b="1" dirty="0" smtClean="0">
                <a:latin typeface="Trebuchet MS"/>
                <a:cs typeface="Trebuchet MS"/>
              </a:rPr>
              <a:t>T</a:t>
            </a:r>
            <a:endParaRPr lang="en-US" sz="2000" b="1" dirty="0">
              <a:latin typeface="Trebuchet MS"/>
              <a:cs typeface="Trebuchet MS"/>
            </a:endParaRPr>
          </a:p>
        </p:txBody>
      </p:sp>
      <p:sp>
        <p:nvSpPr>
          <p:cNvPr id="8" name="TextBox 7"/>
          <p:cNvSpPr txBox="1"/>
          <p:nvPr/>
        </p:nvSpPr>
        <p:spPr>
          <a:xfrm>
            <a:off x="6610974" y="625247"/>
            <a:ext cx="391837" cy="400110"/>
          </a:xfrm>
          <a:prstGeom prst="rect">
            <a:avLst/>
          </a:prstGeom>
          <a:noFill/>
        </p:spPr>
        <p:txBody>
          <a:bodyPr wrap="square" rtlCol="0">
            <a:spAutoFit/>
          </a:bodyPr>
          <a:lstStyle/>
          <a:p>
            <a:r>
              <a:rPr lang="en-US" sz="2000" b="1" dirty="0">
                <a:latin typeface="Trebuchet MS"/>
                <a:cs typeface="Trebuchet MS"/>
              </a:rPr>
              <a:t>R</a:t>
            </a:r>
          </a:p>
        </p:txBody>
      </p:sp>
    </p:spTree>
    <p:extLst>
      <p:ext uri="{BB962C8B-B14F-4D97-AF65-F5344CB8AC3E}">
        <p14:creationId xmlns:p14="http://schemas.microsoft.com/office/powerpoint/2010/main" val="407790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Global Barometric Pressure</a:t>
            </a:r>
          </a:p>
          <a:p>
            <a:endParaRPr lang="en-US" sz="2400" dirty="0" smtClean="0">
              <a:solidFill>
                <a:srgbClr val="008000"/>
              </a:solidFill>
              <a:latin typeface="Trebuchet MS"/>
              <a:cs typeface="Trebuchet MS"/>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40" y="1022486"/>
            <a:ext cx="8625833" cy="56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835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Global Barometric Pressure</a:t>
            </a:r>
          </a:p>
          <a:p>
            <a:endParaRPr lang="en-US" sz="2400" dirty="0" smtClean="0">
              <a:solidFill>
                <a:srgbClr val="008000"/>
              </a:solidFill>
              <a:latin typeface="Trebuchet MS"/>
              <a:cs typeface="Trebuchet MS"/>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49" y="1113696"/>
            <a:ext cx="8733920" cy="564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687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2"/>
          <a:stretch>
            <a:fillRect/>
          </a:stretch>
        </p:blipFill>
        <p:spPr>
          <a:xfrm>
            <a:off x="5832" y="268"/>
            <a:ext cx="9132335" cy="6857463"/>
          </a:xfrm>
          <a:prstGeom prst="rect">
            <a:avLst/>
          </a:prstGeom>
        </p:spPr>
      </p:pic>
      <p:sp>
        <p:nvSpPr>
          <p:cNvPr id="8" name="TextBox 7"/>
          <p:cNvSpPr txBox="1"/>
          <p:nvPr/>
        </p:nvSpPr>
        <p:spPr>
          <a:xfrm>
            <a:off x="962525" y="1835022"/>
            <a:ext cx="7295949" cy="3077766"/>
          </a:xfrm>
          <a:prstGeom prst="rect">
            <a:avLst/>
          </a:prstGeom>
          <a:noFill/>
        </p:spPr>
        <p:txBody>
          <a:bodyPr wrap="square" rtlCol="0">
            <a:spAutoFit/>
          </a:bodyPr>
          <a:lstStyle/>
          <a:p>
            <a:pPr algn="ctr"/>
            <a:r>
              <a:rPr lang="en-US" sz="2000" dirty="0" smtClean="0">
                <a:solidFill>
                  <a:schemeClr val="tx1">
                    <a:lumMod val="65000"/>
                    <a:lumOff val="35000"/>
                  </a:schemeClr>
                </a:solidFill>
                <a:latin typeface="Trebuchet MS"/>
                <a:cs typeface="Trebuchet MS"/>
              </a:rPr>
              <a:t>Note: This slide set is one of several that were presented at climate training workshops in 2014. Please visit the </a:t>
            </a:r>
            <a:r>
              <a:rPr lang="en-US" sz="2000" i="1" dirty="0" smtClean="0">
                <a:solidFill>
                  <a:schemeClr val="tx1">
                    <a:lumMod val="65000"/>
                    <a:lumOff val="35000"/>
                  </a:schemeClr>
                </a:solidFill>
                <a:latin typeface="Trebuchet MS"/>
                <a:cs typeface="Trebuchet MS"/>
              </a:rPr>
              <a:t>SCIPP Documents</a:t>
            </a:r>
            <a:r>
              <a:rPr lang="en-US" sz="2000" dirty="0" smtClean="0">
                <a:solidFill>
                  <a:schemeClr val="tx1">
                    <a:lumMod val="65000"/>
                    <a:lumOff val="35000"/>
                  </a:schemeClr>
                </a:solidFill>
                <a:latin typeface="Trebuchet MS"/>
                <a:cs typeface="Trebuchet MS"/>
              </a:rPr>
              <a:t> page in the </a:t>
            </a:r>
            <a:r>
              <a:rPr lang="en-US" sz="2000" i="1" dirty="0" smtClean="0">
                <a:solidFill>
                  <a:schemeClr val="tx1">
                    <a:lumMod val="65000"/>
                    <a:lumOff val="35000"/>
                  </a:schemeClr>
                </a:solidFill>
                <a:latin typeface="Trebuchet MS"/>
                <a:cs typeface="Trebuchet MS"/>
              </a:rPr>
              <a:t>Resources</a:t>
            </a:r>
            <a:r>
              <a:rPr lang="en-US" sz="2000" dirty="0" smtClean="0">
                <a:solidFill>
                  <a:schemeClr val="tx1">
                    <a:lumMod val="65000"/>
                    <a:lumOff val="35000"/>
                  </a:schemeClr>
                </a:solidFill>
                <a:latin typeface="Trebuchet MS"/>
                <a:cs typeface="Trebuchet MS"/>
              </a:rPr>
              <a:t> tab on the SCIPP’s website, </a:t>
            </a:r>
            <a:r>
              <a:rPr lang="en-US" sz="2000" dirty="0" smtClean="0">
                <a:solidFill>
                  <a:schemeClr val="tx1">
                    <a:lumMod val="65000"/>
                    <a:lumOff val="35000"/>
                  </a:schemeClr>
                </a:solidFill>
                <a:latin typeface="Trebuchet MS"/>
                <a:cs typeface="Trebuchet MS"/>
                <a:hlinkClick r:id="rId3"/>
              </a:rPr>
              <a:t>www.southernclimate.org</a:t>
            </a:r>
            <a:r>
              <a:rPr lang="en-US" sz="2000" dirty="0" smtClean="0">
                <a:solidFill>
                  <a:schemeClr val="tx1">
                    <a:lumMod val="65000"/>
                    <a:lumOff val="35000"/>
                  </a:schemeClr>
                </a:solidFill>
                <a:latin typeface="Trebuchet MS"/>
                <a:cs typeface="Trebuchet MS"/>
              </a:rPr>
              <a:t>, for slide sets on additional topics.</a:t>
            </a:r>
          </a:p>
          <a:p>
            <a:pPr algn="ctr"/>
            <a:endParaRPr lang="en-US" sz="2000" dirty="0">
              <a:solidFill>
                <a:schemeClr val="tx1">
                  <a:lumMod val="65000"/>
                  <a:lumOff val="35000"/>
                </a:schemeClr>
              </a:solidFill>
              <a:latin typeface="Trebuchet MS"/>
            </a:endParaRPr>
          </a:p>
          <a:p>
            <a:pPr algn="ctr"/>
            <a:r>
              <a:rPr lang="en-US" sz="2000" dirty="0" smtClean="0">
                <a:solidFill>
                  <a:schemeClr val="tx1">
                    <a:lumMod val="65000"/>
                    <a:lumOff val="35000"/>
                  </a:schemeClr>
                </a:solidFill>
                <a:latin typeface="Trebuchet MS"/>
              </a:rPr>
              <a:t>Workshop funding was provided by the NOAA Regional Integrated Sciences and Assessments program.</a:t>
            </a:r>
            <a:endParaRPr lang="en-US" sz="2000" dirty="0" smtClean="0">
              <a:solidFill>
                <a:schemeClr val="tx1">
                  <a:lumMod val="65000"/>
                  <a:lumOff val="35000"/>
                </a:schemeClr>
              </a:solidFill>
            </a:endParaRPr>
          </a:p>
          <a:p>
            <a:pPr algn="ct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3884052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3123932"/>
          </a:xfrm>
          <a:prstGeom prst="rect">
            <a:avLst/>
          </a:prstGeom>
          <a:noFill/>
        </p:spPr>
        <p:txBody>
          <a:bodyPr wrap="square" rtlCol="0">
            <a:spAutoFit/>
          </a:bodyPr>
          <a:lstStyle/>
          <a:p>
            <a:r>
              <a:rPr lang="en-US" sz="2800" dirty="0" err="1" smtClean="0">
                <a:solidFill>
                  <a:schemeClr val="tx2">
                    <a:lumMod val="75000"/>
                  </a:schemeClr>
                </a:solidFill>
                <a:latin typeface="Trebuchet MS"/>
                <a:cs typeface="Trebuchet MS"/>
              </a:rPr>
              <a:t>Teleconnections</a:t>
            </a:r>
            <a:endParaRPr lang="en-US" sz="2800" dirty="0" smtClean="0">
              <a:solidFill>
                <a:schemeClr val="tx2">
                  <a:lumMod val="75000"/>
                </a:schemeClr>
              </a:solidFill>
              <a:latin typeface="Trebuchet MS"/>
              <a:cs typeface="Trebuchet MS"/>
            </a:endParaRP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A linkage between weather changes in widely separated regions of the globe.</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Like dropping a pebble in a pond, ripples are created that spread to the surroundings.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most well known teleconnection is the El Ni</a:t>
            </a:r>
            <a:r>
              <a:rPr lang="en-US" sz="2000" dirty="0">
                <a:solidFill>
                  <a:schemeClr val="tx1">
                    <a:lumMod val="65000"/>
                    <a:lumOff val="35000"/>
                  </a:schemeClr>
                </a:solidFill>
                <a:latin typeface="Trebuchet MS"/>
                <a:ea typeface="ＭＳ Ｐゴシック" pitchFamily="-84" charset="-128"/>
                <a:cs typeface="Trebuchet MS"/>
              </a:rPr>
              <a:t>ñ</a:t>
            </a:r>
            <a:r>
              <a:rPr lang="en-US" sz="2000" dirty="0" smtClean="0">
                <a:solidFill>
                  <a:schemeClr val="tx1">
                    <a:lumMod val="65000"/>
                    <a:lumOff val="35000"/>
                  </a:schemeClr>
                </a:solidFill>
                <a:latin typeface="Trebuchet MS"/>
                <a:cs typeface="Trebuchet MS"/>
              </a:rPr>
              <a:t>o Southern Oscillation.</a:t>
            </a:r>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4241137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201423"/>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El Ni</a:t>
            </a:r>
            <a:r>
              <a:rPr lang="en-US" sz="2800" dirty="0">
                <a:solidFill>
                  <a:schemeClr val="tx2">
                    <a:lumMod val="75000"/>
                  </a:schemeClr>
                </a:solidFill>
                <a:latin typeface="Trebuchet MS"/>
                <a:ea typeface="ＭＳ Ｐゴシック" pitchFamily="-84" charset="-128"/>
                <a:cs typeface="Trebuchet MS"/>
              </a:rPr>
              <a:t>ñ</a:t>
            </a:r>
            <a:r>
              <a:rPr lang="en-US" sz="2800" dirty="0" smtClean="0">
                <a:solidFill>
                  <a:schemeClr val="tx2">
                    <a:lumMod val="75000"/>
                  </a:schemeClr>
                </a:solidFill>
                <a:latin typeface="Trebuchet MS"/>
                <a:cs typeface="Trebuchet MS"/>
              </a:rPr>
              <a:t>o-Southern Oscillation</a:t>
            </a: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Under normal conditions trade winds and ocean currents result in warm water in the western Pacific and cool water in the eastern Pacific.</a:t>
            </a:r>
            <a:endParaRPr lang="en-US" sz="2000" dirty="0" smtClean="0">
              <a:solidFill>
                <a:srgbClr val="458CCA"/>
              </a:solidFill>
              <a:latin typeface="Trebuchet MS"/>
              <a:cs typeface="Trebuchet MS"/>
            </a:endParaRPr>
          </a:p>
        </p:txBody>
      </p:sp>
      <p:pic>
        <p:nvPicPr>
          <p:cNvPr id="3" name="Picture 2" descr="ENS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00" y="863332"/>
            <a:ext cx="8652933" cy="4023270"/>
          </a:xfrm>
          <a:prstGeom prst="rect">
            <a:avLst/>
          </a:prstGeom>
        </p:spPr>
      </p:pic>
    </p:spTree>
    <p:extLst>
      <p:ext uri="{BB962C8B-B14F-4D97-AF65-F5344CB8AC3E}">
        <p14:creationId xmlns:p14="http://schemas.microsoft.com/office/powerpoint/2010/main" val="4250907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32453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El Ni</a:t>
            </a:r>
            <a:r>
              <a:rPr lang="en-US" sz="2800" dirty="0">
                <a:solidFill>
                  <a:schemeClr val="tx2">
                    <a:lumMod val="75000"/>
                  </a:schemeClr>
                </a:solidFill>
                <a:latin typeface="Trebuchet MS"/>
                <a:ea typeface="ＭＳ Ｐゴシック" pitchFamily="-84" charset="-128"/>
                <a:cs typeface="Trebuchet MS"/>
              </a:rPr>
              <a:t>ñ</a:t>
            </a:r>
            <a:r>
              <a:rPr lang="en-US" sz="2800" dirty="0" smtClean="0">
                <a:solidFill>
                  <a:schemeClr val="tx2">
                    <a:lumMod val="75000"/>
                  </a:schemeClr>
                </a:solidFill>
                <a:latin typeface="Trebuchet MS"/>
                <a:cs typeface="Trebuchet MS"/>
              </a:rPr>
              <a:t>o and La Ni</a:t>
            </a:r>
            <a:r>
              <a:rPr lang="en-US" sz="2800" dirty="0">
                <a:solidFill>
                  <a:schemeClr val="tx2">
                    <a:lumMod val="75000"/>
                  </a:schemeClr>
                </a:solidFill>
                <a:latin typeface="Trebuchet MS"/>
                <a:ea typeface="ＭＳ Ｐゴシック" pitchFamily="-84" charset="-128"/>
                <a:cs typeface="Trebuchet MS"/>
              </a:rPr>
              <a:t>ñ</a:t>
            </a:r>
            <a:r>
              <a:rPr lang="en-US" sz="2800" dirty="0" smtClean="0">
                <a:solidFill>
                  <a:schemeClr val="tx2">
                    <a:lumMod val="75000"/>
                  </a:schemeClr>
                </a:solidFill>
                <a:latin typeface="Trebuchet MS"/>
                <a:cs typeface="Trebuchet MS"/>
              </a:rPr>
              <a:t>a</a:t>
            </a: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smtClean="0">
              <a:solidFill>
                <a:srgbClr val="008000"/>
              </a:solidFill>
              <a:latin typeface="Trebuchet MS"/>
              <a:cs typeface="Trebuchet MS"/>
            </a:endParaRPr>
          </a:p>
        </p:txBody>
      </p:sp>
      <p:pic>
        <p:nvPicPr>
          <p:cNvPr id="6" name="Picture 4" descr="sst_nino_n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131" y="934982"/>
            <a:ext cx="4973730" cy="453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46952" y="2013808"/>
            <a:ext cx="1952179" cy="16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2" tIns="65017" rIns="130032" bIns="65017">
            <a:spAutoFit/>
          </a:bodyPr>
          <a:lstStyle>
            <a:lvl1pPr eaLnBrk="0" hangingPunct="0">
              <a:defRPr sz="4300">
                <a:solidFill>
                  <a:srgbClr val="000000"/>
                </a:solidFill>
                <a:latin typeface="Helvetica Neue Light" charset="0"/>
                <a:ea typeface="ヒラギノ角ゴ ProN W3" charset="0"/>
                <a:cs typeface="ヒラギノ角ゴ ProN W3" charset="0"/>
                <a:sym typeface="Helvetica Neue Light" charset="0"/>
              </a:defRPr>
            </a:lvl1pPr>
            <a:lvl2pPr marL="37931725" indent="-37474525" eaLnBrk="0" hangingPunct="0">
              <a:defRPr sz="4300">
                <a:solidFill>
                  <a:srgbClr val="000000"/>
                </a:solidFill>
                <a:latin typeface="Helvetica Neue Light" charset="0"/>
                <a:ea typeface="ヒラギノ角ゴ ProN W3" charset="0"/>
                <a:cs typeface="ヒラギノ角ゴ ProN W3" charset="0"/>
                <a:sym typeface="Helvetica Neue Light" charset="0"/>
              </a:defRPr>
            </a:lvl2pPr>
            <a:lvl3pPr eaLnBrk="0" hangingPunct="0">
              <a:defRPr sz="4300">
                <a:solidFill>
                  <a:srgbClr val="000000"/>
                </a:solidFill>
                <a:latin typeface="Helvetica Neue Light" charset="0"/>
                <a:ea typeface="ヒラギノ角ゴ ProN W3" charset="0"/>
                <a:cs typeface="ヒラギノ角ゴ ProN W3" charset="0"/>
                <a:sym typeface="Helvetica Neue Light" charset="0"/>
              </a:defRPr>
            </a:lvl3pPr>
            <a:lvl4pPr eaLnBrk="0" hangingPunct="0">
              <a:defRPr sz="4300">
                <a:solidFill>
                  <a:srgbClr val="000000"/>
                </a:solidFill>
                <a:latin typeface="Helvetica Neue Light" charset="0"/>
                <a:ea typeface="ヒラギノ角ゴ ProN W3" charset="0"/>
                <a:cs typeface="ヒラギノ角ゴ ProN W3" charset="0"/>
                <a:sym typeface="Helvetica Neue Light" charset="0"/>
              </a:defRPr>
            </a:lvl4pPr>
            <a:lvl5pPr eaLnBrk="0" hangingPunct="0">
              <a:defRPr sz="4300">
                <a:solidFill>
                  <a:srgbClr val="000000"/>
                </a:solidFill>
                <a:latin typeface="Helvetica Neue Light" charset="0"/>
                <a:ea typeface="ヒラギノ角ゴ ProN W3" charset="0"/>
                <a:cs typeface="ヒラギノ角ゴ ProN W3" charset="0"/>
                <a:sym typeface="Helvetica Neue Light" charset="0"/>
              </a:defRPr>
            </a:lvl5pPr>
            <a:lvl6pPr marL="457200"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6pPr>
            <a:lvl7pPr marL="914400"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7pPr>
            <a:lvl8pPr marL="1371600"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8pPr>
            <a:lvl9pPr marL="1828800"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9pPr>
          </a:lstStyle>
          <a:p>
            <a:pPr algn="r" eaLnBrk="1" hangingPunct="1"/>
            <a:r>
              <a:rPr lang="en-US" sz="2000" dirty="0">
                <a:solidFill>
                  <a:schemeClr val="tx1">
                    <a:lumMod val="65000"/>
                    <a:lumOff val="35000"/>
                  </a:schemeClr>
                </a:solidFill>
                <a:latin typeface="Trebuchet MS"/>
                <a:cs typeface="Trebuchet MS"/>
              </a:rPr>
              <a:t>Equatorial Pacific temps significantly warmer than </a:t>
            </a:r>
            <a:r>
              <a:rPr lang="ja-JP" altLang="en-US" sz="2000" dirty="0">
                <a:solidFill>
                  <a:schemeClr val="tx1">
                    <a:lumMod val="65000"/>
                    <a:lumOff val="35000"/>
                  </a:schemeClr>
                </a:solidFill>
                <a:latin typeface="Trebuchet MS"/>
                <a:cs typeface="Trebuchet MS"/>
              </a:rPr>
              <a:t>“</a:t>
            </a:r>
            <a:r>
              <a:rPr lang="en-US" sz="2000" dirty="0">
                <a:solidFill>
                  <a:schemeClr val="tx1">
                    <a:lumMod val="65000"/>
                    <a:lumOff val="35000"/>
                  </a:schemeClr>
                </a:solidFill>
                <a:latin typeface="Trebuchet MS"/>
                <a:cs typeface="Trebuchet MS"/>
              </a:rPr>
              <a:t>normal</a:t>
            </a:r>
            <a:r>
              <a:rPr lang="ja-JP" altLang="en-US" sz="2000" dirty="0">
                <a:solidFill>
                  <a:schemeClr val="tx1">
                    <a:lumMod val="65000"/>
                    <a:lumOff val="35000"/>
                  </a:schemeClr>
                </a:solidFill>
                <a:latin typeface="Trebuchet MS"/>
                <a:cs typeface="Trebuchet MS"/>
              </a:rPr>
              <a:t>”</a:t>
            </a:r>
            <a:endParaRPr lang="en-US" sz="2000" dirty="0">
              <a:solidFill>
                <a:schemeClr val="tx1">
                  <a:lumMod val="65000"/>
                  <a:lumOff val="35000"/>
                </a:schemeClr>
              </a:solidFill>
              <a:latin typeface="Trebuchet MS"/>
              <a:cs typeface="Trebuchet MS"/>
            </a:endParaRPr>
          </a:p>
        </p:txBody>
      </p:sp>
      <p:sp>
        <p:nvSpPr>
          <p:cNvPr id="8" name="Text Box 5"/>
          <p:cNvSpPr txBox="1">
            <a:spLocks noChangeArrowheads="1"/>
          </p:cNvSpPr>
          <p:nvPr/>
        </p:nvSpPr>
        <p:spPr bwMode="auto">
          <a:xfrm>
            <a:off x="7153861" y="2013808"/>
            <a:ext cx="1908418" cy="16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2" tIns="65017" rIns="130032" bIns="65017">
            <a:spAutoFit/>
          </a:bodyPr>
          <a:lstStyle>
            <a:lvl1pPr eaLnBrk="0" hangingPunct="0">
              <a:defRPr sz="4300">
                <a:solidFill>
                  <a:srgbClr val="000000"/>
                </a:solidFill>
                <a:latin typeface="Helvetica Neue Light" charset="0"/>
                <a:ea typeface="ヒラギノ角ゴ ProN W3" charset="0"/>
                <a:cs typeface="ヒラギノ角ゴ ProN W3" charset="0"/>
                <a:sym typeface="Helvetica Neue Light" charset="0"/>
              </a:defRPr>
            </a:lvl1pPr>
            <a:lvl2pPr marL="37931725" indent="-37474525" eaLnBrk="0" hangingPunct="0">
              <a:defRPr sz="4300">
                <a:solidFill>
                  <a:srgbClr val="000000"/>
                </a:solidFill>
                <a:latin typeface="Helvetica Neue Light" charset="0"/>
                <a:ea typeface="ヒラギノ角ゴ ProN W3" charset="0"/>
                <a:cs typeface="ヒラギノ角ゴ ProN W3" charset="0"/>
                <a:sym typeface="Helvetica Neue Light" charset="0"/>
              </a:defRPr>
            </a:lvl2pPr>
            <a:lvl3pPr eaLnBrk="0" hangingPunct="0">
              <a:defRPr sz="4300">
                <a:solidFill>
                  <a:srgbClr val="000000"/>
                </a:solidFill>
                <a:latin typeface="Helvetica Neue Light" charset="0"/>
                <a:ea typeface="ヒラギノ角ゴ ProN W3" charset="0"/>
                <a:cs typeface="ヒラギノ角ゴ ProN W3" charset="0"/>
                <a:sym typeface="Helvetica Neue Light" charset="0"/>
              </a:defRPr>
            </a:lvl3pPr>
            <a:lvl4pPr eaLnBrk="0" hangingPunct="0">
              <a:defRPr sz="4300">
                <a:solidFill>
                  <a:srgbClr val="000000"/>
                </a:solidFill>
                <a:latin typeface="Helvetica Neue Light" charset="0"/>
                <a:ea typeface="ヒラギノ角ゴ ProN W3" charset="0"/>
                <a:cs typeface="ヒラギノ角ゴ ProN W3" charset="0"/>
                <a:sym typeface="Helvetica Neue Light" charset="0"/>
              </a:defRPr>
            </a:lvl4pPr>
            <a:lvl5pPr eaLnBrk="0" hangingPunct="0">
              <a:defRPr sz="4300">
                <a:solidFill>
                  <a:srgbClr val="000000"/>
                </a:solidFill>
                <a:latin typeface="Helvetica Neue Light" charset="0"/>
                <a:ea typeface="ヒラギノ角ゴ ProN W3" charset="0"/>
                <a:cs typeface="ヒラギノ角ゴ ProN W3" charset="0"/>
                <a:sym typeface="Helvetica Neue Light" charset="0"/>
              </a:defRPr>
            </a:lvl5pPr>
            <a:lvl6pPr marL="457200"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6pPr>
            <a:lvl7pPr marL="914400"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7pPr>
            <a:lvl8pPr marL="1371600"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8pPr>
            <a:lvl9pPr marL="1828800" eaLnBrk="0" fontAlgn="base" hangingPunct="0">
              <a:spcBef>
                <a:spcPct val="0"/>
              </a:spcBef>
              <a:spcAft>
                <a:spcPct val="0"/>
              </a:spcAft>
              <a:defRPr sz="43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000" dirty="0">
                <a:solidFill>
                  <a:schemeClr val="tx1">
                    <a:lumMod val="65000"/>
                    <a:lumOff val="35000"/>
                  </a:schemeClr>
                </a:solidFill>
                <a:latin typeface="Trebuchet MS"/>
                <a:cs typeface="Trebuchet MS"/>
              </a:rPr>
              <a:t>Equatorial Pacific temps significantly cooler than </a:t>
            </a:r>
            <a:r>
              <a:rPr lang="ja-JP" altLang="en-US" sz="2000" dirty="0">
                <a:solidFill>
                  <a:schemeClr val="tx1">
                    <a:lumMod val="65000"/>
                    <a:lumOff val="35000"/>
                  </a:schemeClr>
                </a:solidFill>
                <a:latin typeface="Trebuchet MS"/>
                <a:cs typeface="Trebuchet MS"/>
              </a:rPr>
              <a:t>“</a:t>
            </a:r>
            <a:r>
              <a:rPr lang="en-US" sz="2000" dirty="0">
                <a:solidFill>
                  <a:schemeClr val="tx1">
                    <a:lumMod val="65000"/>
                    <a:lumOff val="35000"/>
                  </a:schemeClr>
                </a:solidFill>
                <a:latin typeface="Trebuchet MS"/>
                <a:cs typeface="Trebuchet MS"/>
              </a:rPr>
              <a:t>normal</a:t>
            </a:r>
            <a:r>
              <a:rPr lang="ja-JP" altLang="en-US" sz="2000" dirty="0">
                <a:solidFill>
                  <a:schemeClr val="tx1">
                    <a:lumMod val="65000"/>
                    <a:lumOff val="35000"/>
                  </a:schemeClr>
                </a:solidFill>
                <a:latin typeface="Trebuchet MS"/>
                <a:cs typeface="Trebuchet MS"/>
              </a:rPr>
              <a:t>”</a:t>
            </a:r>
            <a:endParaRPr lang="en-US" sz="2000" dirty="0">
              <a:solidFill>
                <a:schemeClr val="tx1">
                  <a:lumMod val="65000"/>
                  <a:lumOff val="35000"/>
                </a:schemeClr>
              </a:solidFill>
              <a:latin typeface="Trebuchet MS"/>
              <a:cs typeface="Trebuchet MS"/>
            </a:endParaRPr>
          </a:p>
        </p:txBody>
      </p:sp>
    </p:spTree>
    <p:extLst>
      <p:ext uri="{BB962C8B-B14F-4D97-AF65-F5344CB8AC3E}">
        <p14:creationId xmlns:p14="http://schemas.microsoft.com/office/powerpoint/2010/main" val="1860697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632311"/>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Typical ENSO Winter Effects</a:t>
            </a:r>
          </a:p>
          <a:p>
            <a:endParaRPr lang="en-US" sz="2400" dirty="0" smtClean="0">
              <a:solidFill>
                <a:srgbClr val="008000"/>
              </a:solidFill>
              <a:latin typeface="Trebuchet MS"/>
              <a:cs typeface="Trebuchet MS"/>
            </a:endParaRPr>
          </a:p>
          <a:p>
            <a:r>
              <a:rPr lang="en-US" sz="2000" b="1" dirty="0" smtClean="0">
                <a:solidFill>
                  <a:schemeClr val="tx1">
                    <a:lumMod val="65000"/>
                    <a:lumOff val="35000"/>
                  </a:schemeClr>
                </a:solidFill>
                <a:latin typeface="Trebuchet MS"/>
                <a:cs typeface="Trebuchet MS"/>
              </a:rPr>
              <a:t>El Ni</a:t>
            </a:r>
            <a:r>
              <a:rPr lang="en-US" sz="2000" b="1" dirty="0">
                <a:solidFill>
                  <a:schemeClr val="tx1">
                    <a:lumMod val="65000"/>
                    <a:lumOff val="35000"/>
                  </a:schemeClr>
                </a:solidFill>
                <a:latin typeface="Trebuchet MS"/>
                <a:ea typeface="ＭＳ Ｐゴシック" pitchFamily="-84" charset="-128"/>
                <a:cs typeface="Trebuchet MS"/>
              </a:rPr>
              <a:t>ñ</a:t>
            </a:r>
            <a:r>
              <a:rPr lang="en-US" sz="2000" b="1" dirty="0" smtClean="0">
                <a:solidFill>
                  <a:schemeClr val="tx1">
                    <a:lumMod val="65000"/>
                    <a:lumOff val="35000"/>
                  </a:schemeClr>
                </a:solidFill>
                <a:latin typeface="Trebuchet MS"/>
                <a:cs typeface="Trebuchet MS"/>
              </a:rPr>
              <a:t>o</a:t>
            </a:r>
            <a:r>
              <a:rPr lang="en-US" sz="2000" dirty="0" smtClean="0">
                <a:solidFill>
                  <a:schemeClr val="tx1">
                    <a:lumMod val="65000"/>
                    <a:lumOff val="35000"/>
                  </a:schemeClr>
                </a:solidFill>
                <a:latin typeface="Trebuchet MS"/>
                <a:cs typeface="Trebuchet MS"/>
              </a:rPr>
              <a:t>:</a:t>
            </a:r>
          </a:p>
          <a:p>
            <a:r>
              <a:rPr lang="en-US" sz="2000" dirty="0" smtClean="0">
                <a:solidFill>
                  <a:schemeClr val="tx1">
                    <a:lumMod val="65000"/>
                    <a:lumOff val="35000"/>
                  </a:schemeClr>
                </a:solidFill>
                <a:latin typeface="Trebuchet MS"/>
                <a:cs typeface="Trebuchet MS"/>
              </a:rPr>
              <a:t>Lots of storms tracking west to east </a:t>
            </a:r>
          </a:p>
          <a:p>
            <a:r>
              <a:rPr lang="en-US" sz="2000" dirty="0" smtClean="0">
                <a:solidFill>
                  <a:schemeClr val="tx1">
                    <a:lumMod val="65000"/>
                    <a:lumOff val="35000"/>
                  </a:schemeClr>
                </a:solidFill>
                <a:latin typeface="Trebuchet MS"/>
                <a:cs typeface="Trebuchet MS"/>
              </a:rPr>
              <a:t>across the southern half of the US.</a:t>
            </a:r>
          </a:p>
          <a:p>
            <a:endParaRPr lang="en-US" sz="2000" dirty="0" smtClean="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Very wet across the southern states, </a:t>
            </a:r>
          </a:p>
          <a:p>
            <a:r>
              <a:rPr lang="en-US" sz="2000" dirty="0" smtClean="0">
                <a:solidFill>
                  <a:schemeClr val="tx1">
                    <a:lumMod val="65000"/>
                    <a:lumOff val="35000"/>
                  </a:schemeClr>
                </a:solidFill>
                <a:latin typeface="Trebuchet MS"/>
                <a:cs typeface="Trebuchet MS"/>
              </a:rPr>
              <a:t>warm across the northern states.</a:t>
            </a:r>
          </a:p>
          <a:p>
            <a:endParaRPr lang="en-US" sz="2000" dirty="0">
              <a:solidFill>
                <a:schemeClr val="tx1">
                  <a:lumMod val="65000"/>
                  <a:lumOff val="35000"/>
                </a:schemeClr>
              </a:solidFill>
              <a:latin typeface="Trebuchet MS"/>
              <a:cs typeface="Trebuchet MS"/>
            </a:endParaRPr>
          </a:p>
          <a:p>
            <a:r>
              <a:rPr lang="en-US" sz="2000" b="1" dirty="0" smtClean="0">
                <a:solidFill>
                  <a:schemeClr val="tx1">
                    <a:lumMod val="65000"/>
                    <a:lumOff val="35000"/>
                  </a:schemeClr>
                </a:solidFill>
                <a:latin typeface="Trebuchet MS"/>
                <a:cs typeface="Trebuchet MS"/>
              </a:rPr>
              <a:t>La Ni</a:t>
            </a:r>
            <a:r>
              <a:rPr lang="en-US" sz="2000" b="1" dirty="0">
                <a:solidFill>
                  <a:schemeClr val="tx1">
                    <a:lumMod val="65000"/>
                    <a:lumOff val="35000"/>
                  </a:schemeClr>
                </a:solidFill>
                <a:latin typeface="Trebuchet MS"/>
                <a:ea typeface="ＭＳ Ｐゴシック" pitchFamily="-84" charset="-128"/>
                <a:cs typeface="Trebuchet MS"/>
              </a:rPr>
              <a:t>ñ</a:t>
            </a:r>
            <a:r>
              <a:rPr lang="en-US" sz="2000" b="1" dirty="0" smtClean="0">
                <a:solidFill>
                  <a:schemeClr val="tx1">
                    <a:lumMod val="65000"/>
                    <a:lumOff val="35000"/>
                  </a:schemeClr>
                </a:solidFill>
                <a:latin typeface="Trebuchet MS"/>
                <a:cs typeface="Trebuchet MS"/>
              </a:rPr>
              <a:t>a</a:t>
            </a:r>
            <a:r>
              <a:rPr lang="en-US" sz="2000" dirty="0" smtClean="0">
                <a:solidFill>
                  <a:schemeClr val="tx1">
                    <a:lumMod val="65000"/>
                    <a:lumOff val="35000"/>
                  </a:schemeClr>
                </a:solidFill>
                <a:latin typeface="Trebuchet MS"/>
                <a:cs typeface="Trebuchet MS"/>
              </a:rPr>
              <a:t>:</a:t>
            </a:r>
          </a:p>
          <a:p>
            <a:r>
              <a:rPr lang="en-US" sz="2000" dirty="0" smtClean="0">
                <a:solidFill>
                  <a:schemeClr val="tx1">
                    <a:lumMod val="65000"/>
                    <a:lumOff val="35000"/>
                  </a:schemeClr>
                </a:solidFill>
                <a:latin typeface="Trebuchet MS"/>
                <a:cs typeface="Trebuchet MS"/>
              </a:rPr>
              <a:t>Storm track shifts to the north and the </a:t>
            </a:r>
          </a:p>
          <a:p>
            <a:r>
              <a:rPr lang="en-US" sz="2000" dirty="0" smtClean="0">
                <a:solidFill>
                  <a:schemeClr val="tx1">
                    <a:lumMod val="65000"/>
                    <a:lumOff val="35000"/>
                  </a:schemeClr>
                </a:solidFill>
                <a:latin typeface="Trebuchet MS"/>
                <a:cs typeface="Trebuchet MS"/>
              </a:rPr>
              <a:t>Southern Plains is mostly warm and dry.</a:t>
            </a:r>
          </a:p>
          <a:p>
            <a:endParaRPr lang="en-US" sz="2000" dirty="0" smtClean="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track can sometimes quickly jump </a:t>
            </a:r>
          </a:p>
          <a:p>
            <a:r>
              <a:rPr lang="en-US" sz="2000" dirty="0" smtClean="0">
                <a:solidFill>
                  <a:schemeClr val="tx1">
                    <a:lumMod val="65000"/>
                    <a:lumOff val="35000"/>
                  </a:schemeClr>
                </a:solidFill>
                <a:latin typeface="Trebuchet MS"/>
                <a:cs typeface="Trebuchet MS"/>
              </a:rPr>
              <a:t>south, bringing cold air but still often </a:t>
            </a:r>
          </a:p>
          <a:p>
            <a:r>
              <a:rPr lang="en-US" sz="2000" dirty="0" smtClean="0">
                <a:solidFill>
                  <a:schemeClr val="tx1">
                    <a:lumMod val="65000"/>
                    <a:lumOff val="35000"/>
                  </a:schemeClr>
                </a:solidFill>
                <a:latin typeface="Trebuchet MS"/>
                <a:cs typeface="Trebuchet MS"/>
              </a:rPr>
              <a:t>with sparse moisture in the Southern </a:t>
            </a:r>
          </a:p>
          <a:p>
            <a:r>
              <a:rPr lang="en-US" sz="2000" dirty="0" smtClean="0">
                <a:solidFill>
                  <a:schemeClr val="tx1">
                    <a:lumMod val="65000"/>
                    <a:lumOff val="35000"/>
                  </a:schemeClr>
                </a:solidFill>
                <a:latin typeface="Trebuchet MS"/>
                <a:cs typeface="Trebuchet MS"/>
              </a:rPr>
              <a:t>Plains.</a:t>
            </a:r>
            <a:endParaRPr lang="en-US" sz="2000" dirty="0" smtClean="0">
              <a:solidFill>
                <a:srgbClr val="458CCA"/>
              </a:solidFill>
              <a:latin typeface="Trebuchet MS"/>
              <a:cs typeface="Trebuchet MS"/>
            </a:endParaRPr>
          </a:p>
        </p:txBody>
      </p:sp>
      <p:pic>
        <p:nvPicPr>
          <p:cNvPr id="6" name="Picture 6"/>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014551" y="186267"/>
            <a:ext cx="3959561" cy="5257799"/>
          </a:xfrm>
        </p:spPr>
      </p:pic>
    </p:spTree>
    <p:extLst>
      <p:ext uri="{BB962C8B-B14F-4D97-AF65-F5344CB8AC3E}">
        <p14:creationId xmlns:p14="http://schemas.microsoft.com/office/powerpoint/2010/main" val="3322917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4647426"/>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Other Teleconnections</a:t>
            </a:r>
          </a:p>
          <a:p>
            <a:endParaRPr lang="en-US" sz="1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Pacific Decadal Oscillation (PDO)</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Subtle sea surface temperature changes in the northern and central 	Pacific, typically over a 20-30 year period.</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Might be a contributor to extended drought patterns in central 	North America.</a:t>
            </a:r>
          </a:p>
          <a:p>
            <a:endParaRPr lang="en-US" sz="14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North Atlantic Oscillation (NAO)</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Manifests in a pressure differential between Iceland and the Azores.</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Has a strong impact on the North American east coast and Europe</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tied to winter cold air outbreaks. </a:t>
            </a:r>
          </a:p>
          <a:p>
            <a:endParaRPr lang="en-US" sz="14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Pacific-North American Oscillation (PNA) and the Arctic Oscillation (AO) are others.</a:t>
            </a:r>
            <a:endParaRPr lang="en-US" sz="2000" dirty="0" smtClean="0">
              <a:solidFill>
                <a:srgbClr val="458CCA"/>
              </a:solidFill>
              <a:latin typeface="Trebuchet MS"/>
              <a:cs typeface="Trebuchet MS"/>
            </a:endParaRPr>
          </a:p>
        </p:txBody>
      </p:sp>
      <p:pic>
        <p:nvPicPr>
          <p:cNvPr id="2" name="Picture 1" descr="pdoindex_bi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6066" y="4533250"/>
            <a:ext cx="6615533" cy="2324750"/>
          </a:xfrm>
          <a:prstGeom prst="rect">
            <a:avLst/>
          </a:prstGeom>
        </p:spPr>
      </p:pic>
      <p:sp>
        <p:nvSpPr>
          <p:cNvPr id="3" name="TextBox 2"/>
          <p:cNvSpPr txBox="1"/>
          <p:nvPr/>
        </p:nvSpPr>
        <p:spPr>
          <a:xfrm rot="16200000">
            <a:off x="1494290" y="5491226"/>
            <a:ext cx="2009773" cy="246221"/>
          </a:xfrm>
          <a:prstGeom prst="rect">
            <a:avLst/>
          </a:prstGeom>
          <a:noFill/>
        </p:spPr>
        <p:txBody>
          <a:bodyPr wrap="square" rtlCol="0">
            <a:spAutoFit/>
          </a:bodyPr>
          <a:lstStyle/>
          <a:p>
            <a:pPr algn="ctr"/>
            <a:r>
              <a:rPr lang="en-US" sz="1000" b="1" dirty="0" smtClean="0"/>
              <a:t>Sea Surface Temperature Anomaly</a:t>
            </a:r>
            <a:endParaRPr lang="en-US" sz="1000" b="1" dirty="0"/>
          </a:p>
        </p:txBody>
      </p:sp>
    </p:spTree>
    <p:extLst>
      <p:ext uri="{BB962C8B-B14F-4D97-AF65-F5344CB8AC3E}">
        <p14:creationId xmlns:p14="http://schemas.microsoft.com/office/powerpoint/2010/main" val="3951820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2"/>
          <a:stretch>
            <a:fillRect/>
          </a:stretch>
        </p:blipFill>
        <p:spPr>
          <a:xfrm>
            <a:off x="5832" y="268"/>
            <a:ext cx="9132335" cy="6857463"/>
          </a:xfrm>
          <a:prstGeom prst="rect">
            <a:avLst/>
          </a:prstGeom>
        </p:spPr>
      </p:pic>
      <p:sp>
        <p:nvSpPr>
          <p:cNvPr id="10" name="TextBox 9"/>
          <p:cNvSpPr txBox="1"/>
          <p:nvPr/>
        </p:nvSpPr>
        <p:spPr>
          <a:xfrm>
            <a:off x="2215952" y="2056787"/>
            <a:ext cx="4898792" cy="523220"/>
          </a:xfrm>
          <a:prstGeom prst="rect">
            <a:avLst/>
          </a:prstGeom>
          <a:noFill/>
        </p:spPr>
        <p:txBody>
          <a:bodyPr wrap="square" rtlCol="0">
            <a:spAutoFit/>
          </a:bodyPr>
          <a:lstStyle/>
          <a:p>
            <a:pPr algn="ctr"/>
            <a:r>
              <a:rPr lang="en-US" sz="2800" dirty="0" smtClean="0">
                <a:solidFill>
                  <a:schemeClr val="tx2">
                    <a:lumMod val="75000"/>
                  </a:schemeClr>
                </a:solidFill>
                <a:latin typeface="Trebuchet MS"/>
                <a:cs typeface="Trebuchet MS"/>
              </a:rPr>
              <a:t>Measures of Climate</a:t>
            </a:r>
            <a:endParaRPr lang="en-US" sz="2800" dirty="0">
              <a:solidFill>
                <a:schemeClr val="tx2">
                  <a:lumMod val="75000"/>
                </a:schemeClr>
              </a:solidFill>
              <a:latin typeface="Trebuchet MS"/>
              <a:cs typeface="Trebuchet MS"/>
            </a:endParaRPr>
          </a:p>
        </p:txBody>
      </p:sp>
    </p:spTree>
    <p:extLst>
      <p:ext uri="{BB962C8B-B14F-4D97-AF65-F5344CB8AC3E}">
        <p14:creationId xmlns:p14="http://schemas.microsoft.com/office/powerpoint/2010/main" val="3233171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397031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Climate </a:t>
            </a:r>
            <a:r>
              <a:rPr lang="en-US" sz="2800" dirty="0" err="1" smtClean="0">
                <a:solidFill>
                  <a:schemeClr val="tx2">
                    <a:lumMod val="75000"/>
                  </a:schemeClr>
                </a:solidFill>
                <a:latin typeface="Trebuchet MS"/>
                <a:cs typeface="Trebuchet MS"/>
              </a:rPr>
              <a:t>Normals</a:t>
            </a:r>
            <a:endParaRPr lang="en-US" sz="2800" dirty="0" smtClean="0">
              <a:solidFill>
                <a:schemeClr val="tx2">
                  <a:lumMod val="75000"/>
                </a:schemeClr>
              </a:solidFill>
              <a:latin typeface="Trebuchet MS"/>
              <a:cs typeface="Trebuchet MS"/>
            </a:endParaRP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Calculating climate </a:t>
            </a:r>
            <a:r>
              <a:rPr lang="en-US" sz="2000" dirty="0" err="1" smtClean="0">
                <a:solidFill>
                  <a:schemeClr val="tx1">
                    <a:lumMod val="65000"/>
                    <a:lumOff val="35000"/>
                  </a:schemeClr>
                </a:solidFill>
                <a:latin typeface="Trebuchet MS"/>
                <a:cs typeface="Trebuchet MS"/>
              </a:rPr>
              <a:t>normals</a:t>
            </a:r>
            <a:r>
              <a:rPr lang="en-US" sz="2000" dirty="0" smtClean="0">
                <a:solidFill>
                  <a:schemeClr val="tx1">
                    <a:lumMod val="65000"/>
                    <a:lumOff val="35000"/>
                  </a:schemeClr>
                </a:solidFill>
                <a:latin typeface="Trebuchet MS"/>
                <a:cs typeface="Trebuchet MS"/>
              </a:rPr>
              <a:t> are helpful when comparing specific conditions to the long term.</a:t>
            </a:r>
            <a:endParaRPr lang="en-US" sz="2000" dirty="0" smtClean="0">
              <a:solidFill>
                <a:srgbClr val="458CCA"/>
              </a:solidFill>
              <a:latin typeface="Trebuchet MS"/>
              <a:cs typeface="Trebuchet MS"/>
            </a:endParaRPr>
          </a:p>
          <a:p>
            <a:endParaRPr lang="en-US" sz="2000" dirty="0">
              <a:solidFill>
                <a:srgbClr val="458CCA"/>
              </a:solidFill>
              <a:latin typeface="Trebuchet MS"/>
              <a:cs typeface="Trebuchet MS"/>
            </a:endParaRPr>
          </a:p>
          <a:p>
            <a:r>
              <a:rPr lang="en-US" sz="2000" dirty="0" smtClean="0">
                <a:solidFill>
                  <a:schemeClr val="tx1">
                    <a:lumMod val="65000"/>
                    <a:lumOff val="35000"/>
                  </a:schemeClr>
                </a:solidFill>
                <a:latin typeface="Trebuchet MS"/>
                <a:cs typeface="Trebuchet MS"/>
              </a:rPr>
              <a:t>Involve measures of temperature and precipitation for periods of days, months and years.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A 30 year average constitutes the normal values and they are updated every 10 years.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current time period used for the </a:t>
            </a:r>
            <a:r>
              <a:rPr lang="en-US" sz="2000" dirty="0" err="1" smtClean="0">
                <a:solidFill>
                  <a:schemeClr val="tx1">
                    <a:lumMod val="65000"/>
                    <a:lumOff val="35000"/>
                  </a:schemeClr>
                </a:solidFill>
                <a:latin typeface="Trebuchet MS"/>
                <a:cs typeface="Trebuchet MS"/>
              </a:rPr>
              <a:t>normals</a:t>
            </a:r>
            <a:r>
              <a:rPr lang="en-US" sz="2000" dirty="0" smtClean="0">
                <a:solidFill>
                  <a:schemeClr val="tx1">
                    <a:lumMod val="65000"/>
                    <a:lumOff val="35000"/>
                  </a:schemeClr>
                </a:solidFill>
                <a:latin typeface="Trebuchet MS"/>
                <a:cs typeface="Trebuchet MS"/>
              </a:rPr>
              <a:t> is 1981-2010.</a:t>
            </a:r>
          </a:p>
        </p:txBody>
      </p:sp>
    </p:spTree>
    <p:extLst>
      <p:ext uri="{BB962C8B-B14F-4D97-AF65-F5344CB8AC3E}">
        <p14:creationId xmlns:p14="http://schemas.microsoft.com/office/powerpoint/2010/main" val="3312817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6494085"/>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September Rainfall in Oklahoma City</a:t>
            </a: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2400" dirty="0" smtClean="0">
              <a:solidFill>
                <a:srgbClr val="008000"/>
              </a:solidFill>
              <a:latin typeface="Trebuchet MS"/>
              <a:cs typeface="Trebuchet MS"/>
            </a:endParaRPr>
          </a:p>
          <a:p>
            <a:endParaRPr lang="en-US" sz="2400" dirty="0">
              <a:solidFill>
                <a:srgbClr val="008000"/>
              </a:solidFill>
              <a:latin typeface="Trebuchet MS"/>
              <a:cs typeface="Trebuchet MS"/>
            </a:endParaRPr>
          </a:p>
          <a:p>
            <a:endParaRPr lang="en-US" sz="1000" dirty="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The average of all this is 4.07” which is the normal September rainfall at Oklahoma City.</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a:t>
            </a:r>
            <a:r>
              <a:rPr lang="en-US" sz="2000" dirty="0">
                <a:solidFill>
                  <a:schemeClr val="tx1">
                    <a:lumMod val="65000"/>
                    <a:lumOff val="35000"/>
                  </a:schemeClr>
                </a:solidFill>
                <a:latin typeface="Trebuchet MS"/>
                <a:cs typeface="Trebuchet MS"/>
              </a:rPr>
              <a:t>r</a:t>
            </a:r>
            <a:r>
              <a:rPr lang="en-US" sz="2000" dirty="0" smtClean="0">
                <a:solidFill>
                  <a:schemeClr val="tx1">
                    <a:lumMod val="65000"/>
                    <a:lumOff val="35000"/>
                  </a:schemeClr>
                </a:solidFill>
                <a:latin typeface="Trebuchet MS"/>
                <a:cs typeface="Trebuchet MS"/>
              </a:rPr>
              <a:t>ange is .59” to 11.85” = 11.29”.</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Even though the average is about 4 inches, only a few years are very close to 4 inches.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natural variability has a much wider range, especially over the entire period of record.</a:t>
            </a:r>
          </a:p>
          <a:p>
            <a:endParaRPr lang="en-US" sz="2000" dirty="0">
              <a:solidFill>
                <a:schemeClr val="tx1">
                  <a:lumMod val="65000"/>
                  <a:lumOff val="35000"/>
                </a:schemeClr>
              </a:solidFill>
              <a:latin typeface="Trebuchet MS"/>
              <a:cs typeface="Trebuchet MS"/>
            </a:endParaRPr>
          </a:p>
        </p:txBody>
      </p:sp>
      <p:graphicFrame>
        <p:nvGraphicFramePr>
          <p:cNvPr id="6" name="Group 803"/>
          <p:cNvGraphicFramePr>
            <a:graphicFrameLocks/>
          </p:cNvGraphicFramePr>
          <p:nvPr>
            <p:extLst>
              <p:ext uri="{D42A27DB-BD31-4B8C-83A1-F6EECF244321}">
                <p14:modId xmlns:p14="http://schemas.microsoft.com/office/powerpoint/2010/main" val="123374361"/>
              </p:ext>
            </p:extLst>
          </p:nvPr>
        </p:nvGraphicFramePr>
        <p:xfrm>
          <a:off x="5831" y="1099856"/>
          <a:ext cx="9132335" cy="2976564"/>
        </p:xfrm>
        <a:graphic>
          <a:graphicData uri="http://schemas.openxmlformats.org/drawingml/2006/table">
            <a:tbl>
              <a:tblPr/>
              <a:tblGrid>
                <a:gridCol w="748744"/>
                <a:gridCol w="637454"/>
                <a:gridCol w="207447"/>
                <a:gridCol w="559265"/>
                <a:gridCol w="720682"/>
                <a:gridCol w="129035"/>
                <a:gridCol w="678407"/>
                <a:gridCol w="786194"/>
                <a:gridCol w="148738"/>
                <a:gridCol w="722448"/>
                <a:gridCol w="722448"/>
                <a:gridCol w="169988"/>
                <a:gridCol w="743696"/>
                <a:gridCol w="679952"/>
                <a:gridCol w="129035"/>
                <a:gridCol w="635910"/>
                <a:gridCol w="712892"/>
              </a:tblGrid>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1981</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ＭＳ Ｐゴシック" charset="0"/>
                          <a:cs typeface="ＭＳ Ｐゴシック" charset="0"/>
                        </a:rPr>
                        <a:t>1.48</a:t>
                      </a:r>
                      <a:r>
                        <a:rPr kumimoji="0" lang="ja-JP" altLang="en-US" sz="1800" b="1" i="0" u="none" strike="noStrike" cap="none" normalizeH="0" baseline="0">
                          <a:ln>
                            <a:noFill/>
                          </a:ln>
                          <a:solidFill>
                            <a:srgbClr val="FF00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FF00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1986</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6600"/>
                          </a:solidFill>
                          <a:effectLst/>
                          <a:latin typeface="Arial" charset="0"/>
                          <a:ea typeface="ＭＳ Ｐゴシック" charset="0"/>
                          <a:cs typeface="ＭＳ Ｐゴシック" charset="0"/>
                        </a:rPr>
                        <a:t>9.54</a:t>
                      </a:r>
                      <a:r>
                        <a:rPr kumimoji="0" lang="ja-JP" altLang="en-US" sz="1800" b="1" i="0" u="none" strike="noStrike" cap="none" normalizeH="0" baseline="0">
                          <a:ln>
                            <a:noFill/>
                          </a:ln>
                          <a:solidFill>
                            <a:srgbClr val="0066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0066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1991</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6600"/>
                          </a:solidFill>
                          <a:effectLst/>
                          <a:latin typeface="Arial" charset="0"/>
                          <a:ea typeface="ＭＳ Ｐゴシック" charset="0"/>
                          <a:cs typeface="ＭＳ Ｐゴシック" charset="0"/>
                        </a:rPr>
                        <a:t>11.85</a:t>
                      </a:r>
                      <a:r>
                        <a:rPr kumimoji="0" lang="ja-JP" altLang="en-US" sz="1800" b="1" i="0" u="none" strike="noStrike" cap="none" normalizeH="0" baseline="0">
                          <a:ln>
                            <a:noFill/>
                          </a:ln>
                          <a:solidFill>
                            <a:srgbClr val="0066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0066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1996</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5.88</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2001</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5.55</a:t>
                      </a: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2006</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3.76</a:t>
                      </a: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1982</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2.86</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1987</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4.58</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1992</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2.92</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1997</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ＭＳ Ｐゴシック" charset="0"/>
                          <a:cs typeface="ＭＳ Ｐゴシック" charset="0"/>
                        </a:rPr>
                        <a:t>1.66</a:t>
                      </a:r>
                      <a:r>
                        <a:rPr kumimoji="0" lang="ja-JP" altLang="en-US" sz="1800" b="1" i="0" u="none" strike="noStrike" cap="none" normalizeH="0" baseline="0">
                          <a:ln>
                            <a:noFill/>
                          </a:ln>
                          <a:solidFill>
                            <a:srgbClr val="FF00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FF00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2002</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2.94</a:t>
                      </a: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2007</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5.73</a:t>
                      </a: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1983</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ＭＳ Ｐゴシック" charset="0"/>
                          <a:cs typeface="ＭＳ Ｐゴシック" charset="0"/>
                        </a:rPr>
                        <a:t>0.90</a:t>
                      </a:r>
                      <a:r>
                        <a:rPr kumimoji="0" lang="ja-JP" altLang="en-US" sz="1800" b="1" i="0" u="none" strike="noStrike" cap="none" normalizeH="0" baseline="0">
                          <a:ln>
                            <a:noFill/>
                          </a:ln>
                          <a:solidFill>
                            <a:srgbClr val="FF00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FF00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1988</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5.19</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1993</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6600"/>
                          </a:solidFill>
                          <a:effectLst/>
                          <a:latin typeface="Arial" charset="0"/>
                          <a:ea typeface="ＭＳ Ｐゴシック" charset="0"/>
                          <a:cs typeface="ＭＳ Ｐゴシック" charset="0"/>
                        </a:rPr>
                        <a:t>7.17</a:t>
                      </a:r>
                      <a:r>
                        <a:rPr kumimoji="0" lang="ja-JP" altLang="en-US" sz="1800" b="1" i="0" u="none" strike="noStrike" cap="none" normalizeH="0" baseline="0">
                          <a:ln>
                            <a:noFill/>
                          </a:ln>
                          <a:solidFill>
                            <a:srgbClr val="0066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0066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1998</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4.39</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2003</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ＭＳ Ｐゴシック" charset="0"/>
                          <a:cs typeface="Arial" charset="0"/>
                        </a:rPr>
                        <a:t>1.98</a:t>
                      </a:r>
                      <a:r>
                        <a:rPr kumimoji="0" lang="ja-JP" altLang="en-US" sz="1800" b="1" i="0" u="none" strike="noStrike" cap="none" normalizeH="0" baseline="0">
                          <a:ln>
                            <a:noFill/>
                          </a:ln>
                          <a:solidFill>
                            <a:srgbClr val="FF0000"/>
                          </a:solidFill>
                          <a:effectLst/>
                          <a:latin typeface="Arial" charset="0"/>
                          <a:ea typeface="ＭＳ Ｐゴシック" charset="0"/>
                          <a:cs typeface="Arial" charset="0"/>
                        </a:rPr>
                        <a:t>”</a:t>
                      </a:r>
                      <a:endParaRPr kumimoji="0" lang="en-US" sz="1800" b="1" i="0" u="none" strike="noStrike" cap="none" normalizeH="0" baseline="0">
                        <a:ln>
                          <a:noFill/>
                        </a:ln>
                        <a:solidFill>
                          <a:srgbClr val="FF0000"/>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2008</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ＭＳ Ｐゴシック" charset="0"/>
                          <a:cs typeface="Arial" charset="0"/>
                        </a:rPr>
                        <a:t>0.59</a:t>
                      </a:r>
                      <a:r>
                        <a:rPr kumimoji="0" lang="ja-JP" altLang="en-US" sz="1800" b="1" i="0" u="none" strike="noStrike" cap="none" normalizeH="0" baseline="0">
                          <a:ln>
                            <a:noFill/>
                          </a:ln>
                          <a:solidFill>
                            <a:srgbClr val="FF0000"/>
                          </a:solidFill>
                          <a:effectLst/>
                          <a:latin typeface="Arial" charset="0"/>
                          <a:ea typeface="ＭＳ Ｐゴシック" charset="0"/>
                          <a:cs typeface="Arial" charset="0"/>
                        </a:rPr>
                        <a:t>”</a:t>
                      </a:r>
                      <a:endParaRPr kumimoji="0" lang="en-US" sz="1800" b="1" i="0" u="none" strike="noStrike" cap="none" normalizeH="0" baseline="0">
                        <a:ln>
                          <a:noFill/>
                        </a:ln>
                        <a:solidFill>
                          <a:srgbClr val="FF0000"/>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1984</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CC0000"/>
                          </a:solidFill>
                          <a:effectLst/>
                          <a:latin typeface="Arial" charset="0"/>
                          <a:ea typeface="ＭＳ Ｐゴシック" charset="0"/>
                          <a:cs typeface="ＭＳ Ｐゴシック" charset="0"/>
                        </a:rPr>
                        <a:t>1.01</a:t>
                      </a:r>
                      <a:r>
                        <a:rPr kumimoji="0" lang="ja-JP" altLang="en-US" sz="1800" b="1" i="0" u="none" strike="noStrike" cap="none" normalizeH="0" baseline="0">
                          <a:ln>
                            <a:noFill/>
                          </a:ln>
                          <a:solidFill>
                            <a:srgbClr val="CC00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CC00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1989</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4.51</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1994</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2.15</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1999</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4.88</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2004</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ＭＳ Ｐゴシック" charset="0"/>
                          <a:cs typeface="Arial" charset="0"/>
                        </a:rPr>
                        <a:t>0.64</a:t>
                      </a:r>
                      <a:r>
                        <a:rPr kumimoji="0" lang="ja-JP" altLang="en-US" sz="1800" b="1" i="0" u="none" strike="noStrike" cap="none" normalizeH="0" baseline="0">
                          <a:ln>
                            <a:noFill/>
                          </a:ln>
                          <a:solidFill>
                            <a:srgbClr val="FF0000"/>
                          </a:solidFill>
                          <a:effectLst/>
                          <a:latin typeface="Arial" charset="0"/>
                          <a:ea typeface="ＭＳ Ｐゴシック" charset="0"/>
                          <a:cs typeface="Arial" charset="0"/>
                        </a:rPr>
                        <a:t>”</a:t>
                      </a:r>
                      <a:endParaRPr kumimoji="0" lang="en-US" sz="1800" b="1" i="0" u="none" strike="noStrike" cap="none" normalizeH="0" baseline="0">
                        <a:ln>
                          <a:noFill/>
                        </a:ln>
                        <a:solidFill>
                          <a:srgbClr val="FF0000"/>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2009</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4.62</a:t>
                      </a: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1985</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ＭＳ Ｐゴシック" charset="0"/>
                        </a:rPr>
                        <a:t>4.59</a:t>
                      </a:r>
                      <a:r>
                        <a:rPr kumimoji="0" lang="ja-JP" altLang="en-US" sz="1800" b="1"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800" b="1"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1990</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6600"/>
                          </a:solidFill>
                          <a:effectLst/>
                          <a:latin typeface="Arial" charset="0"/>
                          <a:ea typeface="ＭＳ Ｐゴシック" charset="0"/>
                          <a:cs typeface="ＭＳ Ｐゴシック" charset="0"/>
                        </a:rPr>
                        <a:t>7.35</a:t>
                      </a:r>
                      <a:r>
                        <a:rPr kumimoji="0" lang="ja-JP" altLang="en-US" sz="1800" b="1" i="0" u="none" strike="noStrike" cap="none" normalizeH="0" baseline="0">
                          <a:ln>
                            <a:noFill/>
                          </a:ln>
                          <a:solidFill>
                            <a:srgbClr val="0066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0066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1995</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6600"/>
                          </a:solidFill>
                          <a:effectLst/>
                          <a:latin typeface="Arial" charset="0"/>
                          <a:ea typeface="ＭＳ Ｐゴシック" charset="0"/>
                          <a:cs typeface="ＭＳ Ｐゴシック" charset="0"/>
                        </a:rPr>
                        <a:t>6.05</a:t>
                      </a:r>
                      <a:r>
                        <a:rPr kumimoji="0" lang="ja-JP" altLang="en-US" sz="1800" b="1" i="0" u="none" strike="noStrike" cap="none" normalizeH="0" baseline="0">
                          <a:ln>
                            <a:noFill/>
                          </a:ln>
                          <a:solidFill>
                            <a:srgbClr val="0066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0066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2000</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ＭＳ Ｐゴシック" charset="0"/>
                          <a:cs typeface="ＭＳ Ｐゴシック" charset="0"/>
                        </a:rPr>
                        <a:t>1.73</a:t>
                      </a:r>
                      <a:r>
                        <a:rPr kumimoji="0" lang="ja-JP" altLang="en-US" sz="1800" b="1" i="0" u="none" strike="noStrike" cap="none" normalizeH="0" baseline="0">
                          <a:ln>
                            <a:noFill/>
                          </a:ln>
                          <a:solidFill>
                            <a:srgbClr val="FF0000"/>
                          </a:solidFill>
                          <a:effectLst/>
                          <a:latin typeface="Arial" charset="0"/>
                          <a:ea typeface="ＭＳ Ｐゴシック" charset="0"/>
                          <a:cs typeface="ＭＳ Ｐゴシック" charset="0"/>
                        </a:rPr>
                        <a:t>”</a:t>
                      </a:r>
                      <a:endParaRPr kumimoji="0" lang="en-US" sz="1800" b="1" i="0" u="none" strike="noStrike" cap="none" normalizeH="0" baseline="0">
                        <a:ln>
                          <a:noFill/>
                        </a:ln>
                        <a:solidFill>
                          <a:srgbClr val="FF0000"/>
                        </a:solidFill>
                        <a:effectLst/>
                        <a:latin typeface="Arial" charset="0"/>
                        <a:ea typeface="ＭＳ Ｐゴシック" charset="0"/>
                        <a:cs typeface="ＭＳ Ｐゴシック"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2005</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0000"/>
                          </a:solidFill>
                          <a:effectLst/>
                          <a:latin typeface="Arial" charset="0"/>
                          <a:ea typeface="ＭＳ Ｐゴシック" charset="0"/>
                          <a:cs typeface="Arial" charset="0"/>
                        </a:rPr>
                        <a:t>1.89</a:t>
                      </a:r>
                      <a:r>
                        <a:rPr kumimoji="0" lang="ja-JP" altLang="en-US" sz="1800" b="1" i="0" u="none" strike="noStrike" cap="none" normalizeH="0" baseline="0">
                          <a:ln>
                            <a:noFill/>
                          </a:ln>
                          <a:solidFill>
                            <a:srgbClr val="FF0000"/>
                          </a:solidFill>
                          <a:effectLst/>
                          <a:latin typeface="Arial" charset="0"/>
                          <a:ea typeface="ＭＳ Ｐゴシック" charset="0"/>
                          <a:cs typeface="Arial" charset="0"/>
                        </a:rPr>
                        <a:t>”</a:t>
                      </a:r>
                      <a:endParaRPr kumimoji="0" lang="en-US" sz="1800" b="1" i="0" u="none" strike="noStrike" cap="none" normalizeH="0" baseline="0">
                        <a:ln>
                          <a:noFill/>
                        </a:ln>
                        <a:solidFill>
                          <a:srgbClr val="FF0000"/>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2010</a:t>
                      </a:r>
                    </a:p>
                  </a:txBody>
                  <a:tcPr marL="0" marR="0" horzOverflow="overflow">
                    <a:lnL>
                      <a:noFill/>
                    </a:lnL>
                    <a:lnR>
                      <a:noFill/>
                    </a:lnR>
                    <a:lnT>
                      <a:noFill/>
                    </a:lnT>
                    <a:lnB>
                      <a:noFill/>
                    </a:lnB>
                    <a:lnTlToBr>
                      <a:noFill/>
                    </a:lnTlToBr>
                    <a:lnBlToTr>
                      <a:noFill/>
                    </a:lnBlToTr>
                    <a:no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3.59</a:t>
                      </a: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L="0" marR="0" horzOverflow="overflow">
                    <a:lnL>
                      <a:noFill/>
                    </a:lnL>
                    <a:lnR>
                      <a:noFill/>
                    </a:lnR>
                    <a:lnT>
                      <a:noFill/>
                    </a:lnT>
                    <a:lnB>
                      <a:noFill/>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r>
              <a:tr h="457200">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45720" marR="45720"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147343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489364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Climate </a:t>
            </a:r>
            <a:r>
              <a:rPr lang="en-US" sz="2800" dirty="0" err="1" smtClean="0">
                <a:solidFill>
                  <a:schemeClr val="tx2">
                    <a:lumMod val="75000"/>
                  </a:schemeClr>
                </a:solidFill>
                <a:latin typeface="Trebuchet MS"/>
                <a:cs typeface="Trebuchet MS"/>
              </a:rPr>
              <a:t>Normals</a:t>
            </a:r>
            <a:r>
              <a:rPr lang="en-US" sz="2800" dirty="0" smtClean="0">
                <a:solidFill>
                  <a:schemeClr val="tx2">
                    <a:lumMod val="75000"/>
                  </a:schemeClr>
                </a:solidFill>
                <a:latin typeface="Trebuchet MS"/>
                <a:cs typeface="Trebuchet MS"/>
              </a:rPr>
              <a:t> </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All </a:t>
            </a:r>
            <a:r>
              <a:rPr lang="en-US" sz="2000" dirty="0" err="1" smtClean="0">
                <a:solidFill>
                  <a:schemeClr val="tx1">
                    <a:lumMod val="65000"/>
                    <a:lumOff val="35000"/>
                  </a:schemeClr>
                </a:solidFill>
                <a:latin typeface="Trebuchet MS"/>
                <a:cs typeface="Trebuchet MS"/>
              </a:rPr>
              <a:t>normals</a:t>
            </a:r>
            <a:r>
              <a:rPr lang="en-US" sz="2000" dirty="0" smtClean="0">
                <a:solidFill>
                  <a:schemeClr val="tx1">
                    <a:lumMod val="65000"/>
                    <a:lumOff val="35000"/>
                  </a:schemeClr>
                </a:solidFill>
                <a:latin typeface="Trebuchet MS"/>
                <a:cs typeface="Trebuchet MS"/>
              </a:rPr>
              <a:t> work the same way.</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For Oklahoma City:</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Normal September rainfall: 4.07”</a:t>
            </a: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Normal September temperature: </a:t>
            </a:r>
            <a:r>
              <a:rPr lang="en-US" sz="2000" dirty="0">
                <a:solidFill>
                  <a:schemeClr val="tx1">
                    <a:lumMod val="65000"/>
                    <a:lumOff val="35000"/>
                  </a:schemeClr>
                </a:solidFill>
                <a:latin typeface="Trebuchet MS"/>
                <a:cs typeface="Trebuchet MS"/>
              </a:rPr>
              <a:t>73°F</a:t>
            </a:r>
            <a:endParaRPr lang="en-US" sz="2000" dirty="0" smtClean="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Normal September 26 high: </a:t>
            </a:r>
            <a:r>
              <a:rPr lang="en-US" sz="2000" dirty="0">
                <a:solidFill>
                  <a:schemeClr val="tx1">
                    <a:lumMod val="65000"/>
                    <a:lumOff val="35000"/>
                  </a:schemeClr>
                </a:solidFill>
                <a:latin typeface="Trebuchet MS"/>
                <a:cs typeface="Trebuchet MS"/>
              </a:rPr>
              <a:t>80°F</a:t>
            </a:r>
            <a:endParaRPr lang="en-US" sz="2000" dirty="0" smtClean="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	</a:t>
            </a:r>
            <a:r>
              <a:rPr lang="en-US" sz="2000" dirty="0" smtClean="0">
                <a:solidFill>
                  <a:schemeClr val="tx1">
                    <a:lumMod val="65000"/>
                    <a:lumOff val="35000"/>
                  </a:schemeClr>
                </a:solidFill>
                <a:latin typeface="Trebuchet MS"/>
                <a:cs typeface="Trebuchet MS"/>
              </a:rPr>
              <a:t>Normal first freeze of fall: November 4</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All of these </a:t>
            </a:r>
            <a:r>
              <a:rPr lang="en-US" sz="2000" dirty="0" err="1" smtClean="0">
                <a:solidFill>
                  <a:schemeClr val="tx1">
                    <a:lumMod val="65000"/>
                    <a:lumOff val="35000"/>
                  </a:schemeClr>
                </a:solidFill>
                <a:latin typeface="Trebuchet MS"/>
                <a:cs typeface="Trebuchet MS"/>
              </a:rPr>
              <a:t>normals</a:t>
            </a:r>
            <a:r>
              <a:rPr lang="en-US" sz="2000" dirty="0" smtClean="0">
                <a:solidFill>
                  <a:schemeClr val="tx1">
                    <a:lumMod val="65000"/>
                    <a:lumOff val="35000"/>
                  </a:schemeClr>
                </a:solidFill>
                <a:latin typeface="Trebuchet MS"/>
                <a:cs typeface="Trebuchet MS"/>
              </a:rPr>
              <a:t> are based on 30 numbers recorded between 1981-2010.</a:t>
            </a:r>
          </a:p>
          <a:p>
            <a:endParaRPr lang="en-US" sz="2000" dirty="0">
              <a:solidFill>
                <a:schemeClr val="tx1">
                  <a:lumMod val="65000"/>
                  <a:lumOff val="35000"/>
                </a:schemeClr>
              </a:solidFill>
              <a:latin typeface="Trebuchet MS"/>
              <a:cs typeface="Trebuchet MS"/>
            </a:endParaRPr>
          </a:p>
          <a:p>
            <a:r>
              <a:rPr lang="en-US" sz="2000" dirty="0" err="1" smtClean="0">
                <a:solidFill>
                  <a:schemeClr val="tx1">
                    <a:lumMod val="65000"/>
                    <a:lumOff val="35000"/>
                  </a:schemeClr>
                </a:solidFill>
                <a:latin typeface="Trebuchet MS"/>
                <a:cs typeface="Trebuchet MS"/>
              </a:rPr>
              <a:t>Normals</a:t>
            </a:r>
            <a:r>
              <a:rPr lang="en-US" sz="2000" dirty="0" smtClean="0">
                <a:solidFill>
                  <a:schemeClr val="tx1">
                    <a:lumMod val="65000"/>
                    <a:lumOff val="35000"/>
                  </a:schemeClr>
                </a:solidFill>
                <a:latin typeface="Trebuchet MS"/>
                <a:cs typeface="Trebuchet MS"/>
              </a:rPr>
              <a:t> can also be calculated by averaging together observations over a spatial area such as a climate division, state or globally.</a:t>
            </a:r>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3983969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4278094"/>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Climate </a:t>
            </a:r>
            <a:r>
              <a:rPr lang="en-US" sz="2800" dirty="0" err="1" smtClean="0">
                <a:solidFill>
                  <a:schemeClr val="tx2">
                    <a:lumMod val="75000"/>
                  </a:schemeClr>
                </a:solidFill>
                <a:latin typeface="Trebuchet MS"/>
                <a:cs typeface="Trebuchet MS"/>
              </a:rPr>
              <a:t>Normals</a:t>
            </a:r>
            <a:r>
              <a:rPr lang="en-US" sz="2800" dirty="0" smtClean="0">
                <a:solidFill>
                  <a:schemeClr val="tx2">
                    <a:lumMod val="75000"/>
                  </a:schemeClr>
                </a:solidFill>
                <a:latin typeface="Trebuchet MS"/>
                <a:cs typeface="Trebuchet MS"/>
              </a:rPr>
              <a:t> </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Keep in mind that a normal value is just an average; </a:t>
            </a:r>
            <a:r>
              <a:rPr lang="en-US" sz="2000" dirty="0">
                <a:solidFill>
                  <a:schemeClr val="tx1">
                    <a:lumMod val="65000"/>
                    <a:lumOff val="35000"/>
                  </a:schemeClr>
                </a:solidFill>
                <a:latin typeface="Trebuchet MS"/>
                <a:cs typeface="Trebuchet MS"/>
              </a:rPr>
              <a:t>i</a:t>
            </a:r>
            <a:r>
              <a:rPr lang="en-US" sz="2000" dirty="0" smtClean="0">
                <a:solidFill>
                  <a:schemeClr val="tx1">
                    <a:lumMod val="65000"/>
                    <a:lumOff val="35000"/>
                  </a:schemeClr>
                </a:solidFill>
                <a:latin typeface="Trebuchet MS"/>
                <a:cs typeface="Trebuchet MS"/>
              </a:rPr>
              <a:t>t doesn’t mean “supposed to”.</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It’s not “supposed to” rain 4.07” at Oklahoma City in September and it doesn’t “usually” rain 4.07” in September.</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None of the Oklahoma City observations since 1896 have recorded exactly 4.07” in September. </a:t>
            </a:r>
          </a:p>
          <a:p>
            <a:endParaRPr lang="en-US" sz="2000" dirty="0">
              <a:solidFill>
                <a:schemeClr val="tx1">
                  <a:lumMod val="65000"/>
                  <a:lumOff val="35000"/>
                </a:schemeClr>
              </a:solidFill>
              <a:latin typeface="Trebuchet MS"/>
              <a:cs typeface="Trebuchet MS"/>
            </a:endParaRPr>
          </a:p>
          <a:p>
            <a:endParaRPr lang="en-US" sz="2000" dirty="0" smtClean="0">
              <a:solidFill>
                <a:schemeClr val="tx1">
                  <a:lumMod val="65000"/>
                  <a:lumOff val="35000"/>
                </a:schemeClr>
              </a:solidFill>
              <a:latin typeface="Trebuchet MS"/>
              <a:cs typeface="Trebuchet MS"/>
            </a:endParaRPr>
          </a:p>
          <a:p>
            <a:r>
              <a:rPr lang="en-US" sz="2000" dirty="0">
                <a:solidFill>
                  <a:schemeClr val="tx1">
                    <a:lumMod val="65000"/>
                    <a:lumOff val="35000"/>
                  </a:schemeClr>
                </a:solidFill>
                <a:latin typeface="Trebuchet MS"/>
                <a:cs typeface="Trebuchet MS"/>
              </a:rPr>
              <a:t>	</a:t>
            </a:r>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3413024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3"/>
          <a:stretch>
            <a:fillRect/>
          </a:stretch>
        </p:blipFill>
        <p:spPr>
          <a:xfrm>
            <a:off x="5832" y="268"/>
            <a:ext cx="9132335" cy="6857463"/>
          </a:xfrm>
          <a:prstGeom prst="rect">
            <a:avLst/>
          </a:prstGeom>
        </p:spPr>
      </p:pic>
      <p:sp>
        <p:nvSpPr>
          <p:cNvPr id="10" name="TextBox 9"/>
          <p:cNvSpPr txBox="1"/>
          <p:nvPr/>
        </p:nvSpPr>
        <p:spPr>
          <a:xfrm>
            <a:off x="2215952" y="2056787"/>
            <a:ext cx="4898792" cy="523220"/>
          </a:xfrm>
          <a:prstGeom prst="rect">
            <a:avLst/>
          </a:prstGeom>
          <a:noFill/>
        </p:spPr>
        <p:txBody>
          <a:bodyPr wrap="square" rtlCol="0">
            <a:spAutoFit/>
          </a:bodyPr>
          <a:lstStyle/>
          <a:p>
            <a:pPr algn="ctr"/>
            <a:r>
              <a:rPr lang="en-US" sz="2800" dirty="0" smtClean="0">
                <a:solidFill>
                  <a:schemeClr val="tx2">
                    <a:lumMod val="75000"/>
                  </a:schemeClr>
                </a:solidFill>
                <a:latin typeface="Trebuchet MS"/>
                <a:cs typeface="Trebuchet MS"/>
              </a:rPr>
              <a:t>What determines climate?</a:t>
            </a:r>
            <a:endParaRPr lang="en-US" sz="2800" dirty="0">
              <a:solidFill>
                <a:schemeClr val="tx2">
                  <a:lumMod val="75000"/>
                </a:schemeClr>
              </a:solidFill>
              <a:latin typeface="Trebuchet MS"/>
              <a:cs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3662541"/>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Normal vs. “Supposed To”</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From 1981-2010, the average OU-OSU score was OU 29, OSU 16.</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This doesn’t mean OU is “supposed to” win 29-16 each following year OU has never won 29-16.</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In 2011, OSU won 44-10.</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Each year’s score (individual event) was decided by factors other than the 30 year normal.</a:t>
            </a:r>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3171264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3354765"/>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Climate </a:t>
            </a:r>
            <a:r>
              <a:rPr lang="en-US" sz="2800" dirty="0" err="1" smtClean="0">
                <a:solidFill>
                  <a:schemeClr val="tx2">
                    <a:lumMod val="75000"/>
                  </a:schemeClr>
                </a:solidFill>
                <a:latin typeface="Trebuchet MS"/>
                <a:cs typeface="Trebuchet MS"/>
              </a:rPr>
              <a:t>Normals</a:t>
            </a:r>
            <a:r>
              <a:rPr lang="en-US" sz="2800" dirty="0" smtClean="0">
                <a:solidFill>
                  <a:schemeClr val="tx2">
                    <a:lumMod val="75000"/>
                  </a:schemeClr>
                </a:solidFill>
                <a:latin typeface="Trebuchet MS"/>
                <a:cs typeface="Trebuchet MS"/>
              </a:rPr>
              <a:t> </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In the Southern Plains and many other places in the US, climate values are highly variable. </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Large variability can make “supposed to,” “usually” and even “about” not very meaningful on a month-to-month basis.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However, for longer term rainfall (seasonal, annual, and beyond) departures from normal mean more. </a:t>
            </a:r>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3602025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2"/>
          <a:stretch>
            <a:fillRect/>
          </a:stretch>
        </p:blipFill>
        <p:spPr>
          <a:xfrm>
            <a:off x="5832" y="268"/>
            <a:ext cx="9132335" cy="6857463"/>
          </a:xfrm>
          <a:prstGeom prst="rect">
            <a:avLst/>
          </a:prstGeom>
        </p:spPr>
      </p:pic>
      <p:sp>
        <p:nvSpPr>
          <p:cNvPr id="5" name="TextBox 4"/>
          <p:cNvSpPr txBox="1"/>
          <p:nvPr/>
        </p:nvSpPr>
        <p:spPr>
          <a:xfrm>
            <a:off x="373510" y="373541"/>
            <a:ext cx="8488023" cy="397031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So, why have </a:t>
            </a:r>
            <a:r>
              <a:rPr lang="en-US" sz="2800" dirty="0" err="1" smtClean="0">
                <a:solidFill>
                  <a:schemeClr val="tx2">
                    <a:lumMod val="75000"/>
                  </a:schemeClr>
                </a:solidFill>
                <a:latin typeface="Trebuchet MS"/>
                <a:cs typeface="Trebuchet MS"/>
              </a:rPr>
              <a:t>normals</a:t>
            </a:r>
            <a:r>
              <a:rPr lang="en-US" sz="2800" dirty="0" smtClean="0">
                <a:solidFill>
                  <a:schemeClr val="tx2">
                    <a:lumMod val="75000"/>
                  </a:schemeClr>
                </a:solidFill>
                <a:latin typeface="Trebuchet MS"/>
                <a:cs typeface="Trebuchet MS"/>
              </a:rPr>
              <a:t>?</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People adjust their practices (agriculture, water resources, construction practices, etc.) based on recent history.</a:t>
            </a:r>
          </a:p>
          <a:p>
            <a:endParaRPr lang="en-US" sz="2000" dirty="0">
              <a:solidFill>
                <a:schemeClr val="tx1">
                  <a:lumMod val="65000"/>
                  <a:lumOff val="35000"/>
                </a:schemeClr>
              </a:solidFill>
              <a:latin typeface="Trebuchet MS"/>
              <a:cs typeface="Trebuchet MS"/>
            </a:endParaRPr>
          </a:p>
          <a:p>
            <a:r>
              <a:rPr lang="en-US" sz="2000" dirty="0" err="1" smtClean="0">
                <a:solidFill>
                  <a:schemeClr val="tx1">
                    <a:lumMod val="65000"/>
                    <a:lumOff val="35000"/>
                  </a:schemeClr>
                </a:solidFill>
                <a:latin typeface="Trebuchet MS"/>
                <a:cs typeface="Trebuchet MS"/>
              </a:rPr>
              <a:t>Normals</a:t>
            </a:r>
            <a:r>
              <a:rPr lang="en-US" sz="2000" dirty="0" smtClean="0">
                <a:solidFill>
                  <a:schemeClr val="tx1">
                    <a:lumMod val="65000"/>
                    <a:lumOff val="35000"/>
                  </a:schemeClr>
                </a:solidFill>
                <a:latin typeface="Trebuchet MS"/>
                <a:cs typeface="Trebuchet MS"/>
              </a:rPr>
              <a:t> indeed are recent history, about a generation of history.</a:t>
            </a:r>
          </a:p>
          <a:p>
            <a:endParaRPr lang="en-US" sz="2000" dirty="0">
              <a:solidFill>
                <a:schemeClr val="tx1">
                  <a:lumMod val="65000"/>
                  <a:lumOff val="35000"/>
                </a:schemeClr>
              </a:solidFill>
              <a:latin typeface="Trebuchet MS"/>
              <a:cs typeface="Trebuchet MS"/>
            </a:endParaRPr>
          </a:p>
          <a:p>
            <a:r>
              <a:rPr lang="en-US" sz="2000" dirty="0" err="1" smtClean="0">
                <a:solidFill>
                  <a:schemeClr val="tx1">
                    <a:lumMod val="65000"/>
                    <a:lumOff val="35000"/>
                  </a:schemeClr>
                </a:solidFill>
                <a:latin typeface="Trebuchet MS"/>
                <a:cs typeface="Trebuchet MS"/>
              </a:rPr>
              <a:t>Normals</a:t>
            </a:r>
            <a:r>
              <a:rPr lang="en-US" sz="2000" dirty="0" smtClean="0">
                <a:solidFill>
                  <a:schemeClr val="tx1">
                    <a:lumMod val="65000"/>
                    <a:lumOff val="35000"/>
                  </a:schemeClr>
                </a:solidFill>
                <a:latin typeface="Trebuchet MS"/>
                <a:cs typeface="Trebuchet MS"/>
              </a:rPr>
              <a:t> are a good diagnostic tool to put events into perspective.</a:t>
            </a:r>
          </a:p>
          <a:p>
            <a:endParaRPr lang="en-US" sz="2000" dirty="0">
              <a:solidFill>
                <a:schemeClr val="tx1">
                  <a:lumMod val="65000"/>
                  <a:lumOff val="35000"/>
                </a:schemeClr>
              </a:solidFill>
              <a:latin typeface="Trebuchet MS"/>
              <a:cs typeface="Trebuchet MS"/>
            </a:endParaRPr>
          </a:p>
          <a:p>
            <a:r>
              <a:rPr lang="en-US" sz="2000" dirty="0" err="1" smtClean="0">
                <a:solidFill>
                  <a:schemeClr val="tx1">
                    <a:lumMod val="65000"/>
                    <a:lumOff val="35000"/>
                  </a:schemeClr>
                </a:solidFill>
                <a:latin typeface="Trebuchet MS"/>
                <a:cs typeface="Trebuchet MS"/>
              </a:rPr>
              <a:t>Normals</a:t>
            </a:r>
            <a:r>
              <a:rPr lang="en-US" sz="2000" dirty="0" smtClean="0">
                <a:solidFill>
                  <a:schemeClr val="tx1">
                    <a:lumMod val="65000"/>
                    <a:lumOff val="35000"/>
                  </a:schemeClr>
                </a:solidFill>
                <a:latin typeface="Trebuchet MS"/>
                <a:cs typeface="Trebuchet MS"/>
              </a:rPr>
              <a:t> are also a great planning tool.</a:t>
            </a:r>
          </a:p>
          <a:p>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spTree>
    <p:extLst>
      <p:ext uri="{BB962C8B-B14F-4D97-AF65-F5344CB8AC3E}">
        <p14:creationId xmlns:p14="http://schemas.microsoft.com/office/powerpoint/2010/main" val="2416425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Contiguous US Normal Annual Precipitation</a:t>
            </a:r>
          </a:p>
          <a:p>
            <a:endParaRPr lang="en-US" sz="2400" dirty="0" smtClean="0">
              <a:solidFill>
                <a:srgbClr val="008000"/>
              </a:solidFill>
              <a:latin typeface="Trebuchet MS"/>
              <a:cs typeface="Trebuchet MS"/>
            </a:endParaRPr>
          </a:p>
        </p:txBody>
      </p:sp>
      <p:pic>
        <p:nvPicPr>
          <p:cNvPr id="2" name="Picture 1" descr="PRISM_ppt_30yr_normal_4kmM2_annu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54" y="1266093"/>
            <a:ext cx="7684979" cy="5458797"/>
          </a:xfrm>
          <a:prstGeom prst="rect">
            <a:avLst/>
          </a:prstGeom>
        </p:spPr>
      </p:pic>
    </p:spTree>
    <p:extLst>
      <p:ext uri="{BB962C8B-B14F-4D97-AF65-F5344CB8AC3E}">
        <p14:creationId xmlns:p14="http://schemas.microsoft.com/office/powerpoint/2010/main" val="2906638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Contiguous US Normal Mean Annual Temperature</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54" y="1266093"/>
            <a:ext cx="7684979" cy="5458796"/>
          </a:xfrm>
          <a:prstGeom prst="rect">
            <a:avLst/>
          </a:prstGeom>
        </p:spPr>
      </p:pic>
    </p:spTree>
    <p:extLst>
      <p:ext uri="{BB962C8B-B14F-4D97-AF65-F5344CB8AC3E}">
        <p14:creationId xmlns:p14="http://schemas.microsoft.com/office/powerpoint/2010/main" val="2867065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20032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PRISM Climate Data</a:t>
            </a:r>
          </a:p>
          <a:p>
            <a:endParaRPr lang="en-US" sz="2400" dirty="0" smtClean="0">
              <a:solidFill>
                <a:srgbClr val="008000"/>
              </a:solidFill>
              <a:latin typeface="Trebuchet MS"/>
              <a:cs typeface="Trebuchet MS"/>
            </a:endParaRPr>
          </a:p>
          <a:p>
            <a:r>
              <a:rPr lang="en-US" sz="2000" dirty="0">
                <a:solidFill>
                  <a:schemeClr val="tx1">
                    <a:lumMod val="65000"/>
                    <a:lumOff val="35000"/>
                  </a:schemeClr>
                </a:solidFill>
                <a:latin typeface="Trebuchet MS"/>
                <a:cs typeface="Trebuchet MS"/>
              </a:rPr>
              <a:t>http://</a:t>
            </a:r>
            <a:r>
              <a:rPr lang="en-US" sz="2000" dirty="0" err="1">
                <a:solidFill>
                  <a:schemeClr val="tx1">
                    <a:lumMod val="65000"/>
                    <a:lumOff val="35000"/>
                  </a:schemeClr>
                </a:solidFill>
                <a:latin typeface="Trebuchet MS"/>
                <a:cs typeface="Trebuchet MS"/>
              </a:rPr>
              <a:t>www.prism.oregonstate.edu</a:t>
            </a:r>
            <a:endParaRPr lang="en-US" sz="2400" dirty="0" smtClean="0">
              <a:solidFill>
                <a:srgbClr val="008000"/>
              </a:solidFill>
              <a:latin typeface="Trebuchet MS"/>
              <a:cs typeface="Trebuchet MS"/>
            </a:endParaRPr>
          </a:p>
        </p:txBody>
      </p:sp>
      <p:pic>
        <p:nvPicPr>
          <p:cNvPr id="3" name="Picture 2" descr="Screen Shot 2014-07-16 at 7.16.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49" y="2236743"/>
            <a:ext cx="8861533" cy="2438954"/>
          </a:xfrm>
          <a:prstGeom prst="rect">
            <a:avLst/>
          </a:prstGeom>
        </p:spPr>
      </p:pic>
    </p:spTree>
    <p:extLst>
      <p:ext uri="{BB962C8B-B14F-4D97-AF65-F5344CB8AC3E}">
        <p14:creationId xmlns:p14="http://schemas.microsoft.com/office/powerpoint/2010/main" val="2430012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ddle_slide.png"/>
          <p:cNvPicPr>
            <a:picLocks noChangeAspect="1"/>
          </p:cNvPicPr>
          <p:nvPr/>
        </p:nvPicPr>
        <p:blipFill>
          <a:blip r:embed="rId2"/>
          <a:stretch>
            <a:fillRect/>
          </a:stretch>
        </p:blipFill>
        <p:spPr>
          <a:xfrm>
            <a:off x="5832" y="268"/>
            <a:ext cx="9132335" cy="6857463"/>
          </a:xfrm>
          <a:prstGeom prst="rect">
            <a:avLst/>
          </a:prstGeom>
        </p:spPr>
      </p:pic>
      <p:sp>
        <p:nvSpPr>
          <p:cNvPr id="10" name="TextBox 9"/>
          <p:cNvSpPr txBox="1"/>
          <p:nvPr/>
        </p:nvSpPr>
        <p:spPr>
          <a:xfrm>
            <a:off x="1466849" y="2056787"/>
            <a:ext cx="6172201" cy="523220"/>
          </a:xfrm>
          <a:prstGeom prst="rect">
            <a:avLst/>
          </a:prstGeom>
          <a:noFill/>
        </p:spPr>
        <p:txBody>
          <a:bodyPr wrap="square" rtlCol="0">
            <a:spAutoFit/>
          </a:bodyPr>
          <a:lstStyle/>
          <a:p>
            <a:pPr algn="ctr"/>
            <a:r>
              <a:rPr lang="en-US" sz="2800" dirty="0" smtClean="0">
                <a:solidFill>
                  <a:schemeClr val="tx2">
                    <a:lumMod val="75000"/>
                  </a:schemeClr>
                </a:solidFill>
                <a:latin typeface="Trebuchet MS"/>
                <a:cs typeface="Trebuchet MS"/>
              </a:rPr>
              <a:t>Southern Plains Climate Trends</a:t>
            </a:r>
            <a:endParaRPr lang="en-US" sz="2800" dirty="0">
              <a:solidFill>
                <a:schemeClr val="tx2">
                  <a:lumMod val="75000"/>
                </a:schemeClr>
              </a:solidFill>
              <a:latin typeface="Trebuchet MS"/>
              <a:cs typeface="Trebuchet MS"/>
            </a:endParaRPr>
          </a:p>
        </p:txBody>
      </p:sp>
    </p:spTree>
    <p:extLst>
      <p:ext uri="{BB962C8B-B14F-4D97-AF65-F5344CB8AC3E}">
        <p14:creationId xmlns:p14="http://schemas.microsoft.com/office/powerpoint/2010/main" val="303976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 Oklahoma Annual Temperature</a:t>
            </a:r>
          </a:p>
          <a:p>
            <a:endParaRPr lang="en-US" sz="2400" dirty="0" smtClean="0">
              <a:solidFill>
                <a:srgbClr val="008000"/>
              </a:solidFill>
              <a:latin typeface="Trebuchet MS"/>
              <a:cs typeface="Trebuchet MS"/>
            </a:endParaRPr>
          </a:p>
        </p:txBody>
      </p:sp>
      <p:pic>
        <p:nvPicPr>
          <p:cNvPr id="2" name="Picture 1" descr="chart-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23" y="1047798"/>
            <a:ext cx="7162799" cy="5569076"/>
          </a:xfrm>
          <a:prstGeom prst="rect">
            <a:avLst/>
          </a:prstGeom>
        </p:spPr>
      </p:pic>
    </p:spTree>
    <p:extLst>
      <p:ext uri="{BB962C8B-B14F-4D97-AF65-F5344CB8AC3E}">
        <p14:creationId xmlns:p14="http://schemas.microsoft.com/office/powerpoint/2010/main" val="809008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 Oklahoma Winter Temperature</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23" y="1047798"/>
            <a:ext cx="7162798" cy="5569076"/>
          </a:xfrm>
          <a:prstGeom prst="rect">
            <a:avLst/>
          </a:prstGeom>
        </p:spPr>
      </p:pic>
    </p:spTree>
    <p:extLst>
      <p:ext uri="{BB962C8B-B14F-4D97-AF65-F5344CB8AC3E}">
        <p14:creationId xmlns:p14="http://schemas.microsoft.com/office/powerpoint/2010/main" val="1838653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 Oklahoma Summer Temperature</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23" y="1047798"/>
            <a:ext cx="7162798" cy="5569076"/>
          </a:xfrm>
          <a:prstGeom prst="rect">
            <a:avLst/>
          </a:prstGeom>
        </p:spPr>
      </p:pic>
    </p:spTree>
    <p:extLst>
      <p:ext uri="{BB962C8B-B14F-4D97-AF65-F5344CB8AC3E}">
        <p14:creationId xmlns:p14="http://schemas.microsoft.com/office/powerpoint/2010/main" val="2534235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7909"/>
            <a:ext cx="9132335" cy="6857463"/>
          </a:xfrm>
          <a:prstGeom prst="rect">
            <a:avLst/>
          </a:prstGeom>
        </p:spPr>
      </p:pic>
      <p:sp>
        <p:nvSpPr>
          <p:cNvPr id="5" name="TextBox 4"/>
          <p:cNvSpPr txBox="1"/>
          <p:nvPr/>
        </p:nvSpPr>
        <p:spPr>
          <a:xfrm>
            <a:off x="373510" y="373541"/>
            <a:ext cx="8488023" cy="212365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Factor 1: The Sun and Uneven Heating of Earth</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Heat from the Sun is the main driver of weather and climate of Earth.</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Different places on Earth receive direct (more intense) vs. oblique (less intense) energy.</a:t>
            </a:r>
            <a:endParaRPr lang="en-US" sz="2000" dirty="0" smtClean="0">
              <a:solidFill>
                <a:srgbClr val="7D6B41"/>
              </a:solidFill>
              <a:latin typeface="Trebuchet MS"/>
              <a:cs typeface="Trebuchet MS"/>
            </a:endParaRPr>
          </a:p>
        </p:txBody>
      </p:sp>
      <p:grpSp>
        <p:nvGrpSpPr>
          <p:cNvPr id="2" name="Group 1"/>
          <p:cNvGrpSpPr/>
          <p:nvPr/>
        </p:nvGrpSpPr>
        <p:grpSpPr>
          <a:xfrm>
            <a:off x="521595" y="2920066"/>
            <a:ext cx="4880139" cy="3220901"/>
            <a:chOff x="521595" y="2920066"/>
            <a:chExt cx="4880139" cy="3220901"/>
          </a:xfrm>
        </p:grpSpPr>
        <p:sp>
          <p:nvSpPr>
            <p:cNvPr id="6" name="Oval 5"/>
            <p:cNvSpPr>
              <a:spLocks noChangeArrowheads="1"/>
            </p:cNvSpPr>
            <p:nvPr/>
          </p:nvSpPr>
          <p:spPr bwMode="auto">
            <a:xfrm>
              <a:off x="2048934" y="2920066"/>
              <a:ext cx="3352800" cy="3220901"/>
            </a:xfrm>
            <a:prstGeom prst="ellipse">
              <a:avLst/>
            </a:prstGeom>
            <a:gradFill rotWithShape="1">
              <a:gsLst>
                <a:gs pos="0">
                  <a:srgbClr val="2C5457"/>
                </a:gs>
                <a:gs pos="50000">
                  <a:srgbClr val="5FB6BD"/>
                </a:gs>
                <a:gs pos="100000">
                  <a:srgbClr val="2C5457"/>
                </a:gs>
              </a:gsLst>
              <a:lin ang="5400000" scaled="1"/>
            </a:gradFill>
            <a:ln w="9525">
              <a:solidFill>
                <a:schemeClr val="tx1"/>
              </a:solidFill>
              <a:round/>
              <a:headEnd/>
              <a:tailEnd/>
            </a:ln>
          </p:spPr>
          <p:txBody>
            <a:bodyPr wrap="none" lIns="130019" tIns="65010" rIns="130019" bIns="65010" anchor="ctr"/>
            <a:lstStyle/>
            <a:p>
              <a:endParaRPr lang="en-US"/>
            </a:p>
          </p:txBody>
        </p:sp>
        <p:pic>
          <p:nvPicPr>
            <p:cNvPr id="7" name="Picture 10" descr="MCj042422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17696">
              <a:off x="519966" y="3211279"/>
              <a:ext cx="95640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MCj042422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17696">
              <a:off x="519962" y="4038799"/>
              <a:ext cx="95640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MCj0424220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17696">
              <a:off x="519964" y="4989279"/>
              <a:ext cx="95640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23"/>
            <p:cNvSpPr>
              <a:spLocks noChangeArrowheads="1"/>
            </p:cNvSpPr>
            <p:nvPr/>
          </p:nvSpPr>
          <p:spPr bwMode="auto">
            <a:xfrm rot="7156238">
              <a:off x="2264408" y="3561299"/>
              <a:ext cx="789467" cy="449055"/>
            </a:xfrm>
            <a:prstGeom prst="ellipse">
              <a:avLst/>
            </a:prstGeom>
            <a:solidFill>
              <a:srgbClr val="FFFF00">
                <a:alpha val="50196"/>
              </a:srgbClr>
            </a:solidFill>
            <a:ln w="9525">
              <a:solidFill>
                <a:schemeClr val="accent3"/>
              </a:solidFill>
              <a:round/>
              <a:headEnd/>
              <a:tailEnd/>
            </a:ln>
            <a:effectLst/>
          </p:spPr>
          <p:txBody>
            <a:bodyPr wrap="none" lIns="130019" tIns="65010" rIns="130019" bIns="65010" anchor="ctr"/>
            <a:lstStyle/>
            <a:p>
              <a:pPr>
                <a:defRPr/>
              </a:pPr>
              <a:endParaRPr lang="en-US">
                <a:ea typeface="ヒラギノ角ゴ ProN W3" charset="-128"/>
                <a:cs typeface="ヒラギノ角ゴ ProN W3" charset="-128"/>
              </a:endParaRPr>
            </a:p>
          </p:txBody>
        </p:sp>
        <p:sp>
          <p:nvSpPr>
            <p:cNvPr id="11" name="Oval 23"/>
            <p:cNvSpPr>
              <a:spLocks noChangeArrowheads="1"/>
            </p:cNvSpPr>
            <p:nvPr/>
          </p:nvSpPr>
          <p:spPr bwMode="auto">
            <a:xfrm rot="3697575">
              <a:off x="2399874" y="5182938"/>
              <a:ext cx="789467" cy="449055"/>
            </a:xfrm>
            <a:prstGeom prst="ellipse">
              <a:avLst/>
            </a:prstGeom>
            <a:solidFill>
              <a:srgbClr val="FFFF00">
                <a:alpha val="50196"/>
              </a:srgbClr>
            </a:solidFill>
            <a:ln w="9525">
              <a:solidFill>
                <a:schemeClr val="accent3"/>
              </a:solidFill>
              <a:round/>
              <a:headEnd/>
              <a:tailEnd/>
            </a:ln>
            <a:effectLst/>
          </p:spPr>
          <p:txBody>
            <a:bodyPr wrap="none" lIns="130019" tIns="65010" rIns="130019" bIns="65010" anchor="ctr"/>
            <a:lstStyle/>
            <a:p>
              <a:pPr>
                <a:defRPr/>
              </a:pPr>
              <a:endParaRPr lang="en-US">
                <a:ea typeface="ヒラギノ角ゴ ProN W3" charset="-128"/>
                <a:cs typeface="ヒラギノ角ゴ ProN W3" charset="-128"/>
              </a:endParaRPr>
            </a:p>
          </p:txBody>
        </p:sp>
        <p:sp>
          <p:nvSpPr>
            <p:cNvPr id="13" name="Text Box 22"/>
            <p:cNvSpPr txBox="1">
              <a:spLocks noChangeArrowheads="1"/>
            </p:cNvSpPr>
            <p:nvPr/>
          </p:nvSpPr>
          <p:spPr bwMode="auto">
            <a:xfrm>
              <a:off x="2992964" y="4396833"/>
              <a:ext cx="1646767" cy="562177"/>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130019" tIns="65010" rIns="130019" bIns="65010">
              <a:spAutoFit/>
            </a:bodyPr>
            <a:lstStyle/>
            <a:p>
              <a:pPr>
                <a:spcBef>
                  <a:spcPct val="50000"/>
                </a:spcBef>
                <a:defRPr/>
              </a:pPr>
              <a:r>
                <a:rPr lang="en-US" sz="2800" dirty="0">
                  <a:solidFill>
                    <a:srgbClr val="003366"/>
                  </a:solidFill>
                  <a:ea typeface="ＭＳ Ｐゴシック" pitchFamily="27" charset="-128"/>
                  <a:cs typeface="ＭＳ Ｐゴシック" pitchFamily="27" charset="-128"/>
                </a:rPr>
                <a:t>Equator</a:t>
              </a:r>
            </a:p>
          </p:txBody>
        </p:sp>
        <p:sp>
          <p:nvSpPr>
            <p:cNvPr id="14" name="Freeform 8"/>
            <p:cNvSpPr>
              <a:spLocks/>
            </p:cNvSpPr>
            <p:nvPr/>
          </p:nvSpPr>
          <p:spPr bwMode="auto">
            <a:xfrm>
              <a:off x="2048934" y="4362967"/>
              <a:ext cx="3352800" cy="590486"/>
            </a:xfrm>
            <a:custGeom>
              <a:avLst/>
              <a:gdLst>
                <a:gd name="T0" fmla="*/ 0 w 2232"/>
                <a:gd name="T1" fmla="*/ 11759 h 324"/>
                <a:gd name="T2" fmla="*/ 863054 w 2232"/>
                <a:gd name="T3" fmla="*/ 421373 h 324"/>
                <a:gd name="T4" fmla="*/ 2052029 w 2232"/>
                <a:gd name="T5" fmla="*/ 635000 h 324"/>
                <a:gd name="T6" fmla="*/ 3412158 w 2232"/>
                <a:gd name="T7" fmla="*/ 415494 h 324"/>
                <a:gd name="T8" fmla="*/ 4064000 w 2232"/>
                <a:gd name="T9" fmla="*/ 0 h 324"/>
                <a:gd name="T10" fmla="*/ 0 60000 65536"/>
                <a:gd name="T11" fmla="*/ 0 60000 65536"/>
                <a:gd name="T12" fmla="*/ 0 60000 65536"/>
                <a:gd name="T13" fmla="*/ 0 60000 65536"/>
                <a:gd name="T14" fmla="*/ 0 60000 65536"/>
                <a:gd name="T15" fmla="*/ 0 w 2232"/>
                <a:gd name="T16" fmla="*/ 0 h 324"/>
                <a:gd name="T17" fmla="*/ 2232 w 2232"/>
                <a:gd name="T18" fmla="*/ 324 h 324"/>
              </a:gdLst>
              <a:ahLst/>
              <a:cxnLst>
                <a:cxn ang="T10">
                  <a:pos x="T0" y="T1"/>
                </a:cxn>
                <a:cxn ang="T11">
                  <a:pos x="T2" y="T3"/>
                </a:cxn>
                <a:cxn ang="T12">
                  <a:pos x="T4" y="T5"/>
                </a:cxn>
                <a:cxn ang="T13">
                  <a:pos x="T6" y="T7"/>
                </a:cxn>
                <a:cxn ang="T14">
                  <a:pos x="T8" y="T9"/>
                </a:cxn>
              </a:cxnLst>
              <a:rect l="T15" t="T16" r="T17" b="T18"/>
              <a:pathLst>
                <a:path w="2232" h="324">
                  <a:moveTo>
                    <a:pt x="0" y="6"/>
                  </a:moveTo>
                  <a:cubicBezTo>
                    <a:pt x="143" y="84"/>
                    <a:pt x="286" y="163"/>
                    <a:pt x="474" y="215"/>
                  </a:cubicBezTo>
                  <a:cubicBezTo>
                    <a:pt x="662" y="268"/>
                    <a:pt x="894" y="324"/>
                    <a:pt x="1127" y="324"/>
                  </a:cubicBezTo>
                  <a:cubicBezTo>
                    <a:pt x="1360" y="324"/>
                    <a:pt x="1690" y="266"/>
                    <a:pt x="1874" y="212"/>
                  </a:cubicBezTo>
                  <a:cubicBezTo>
                    <a:pt x="2058" y="158"/>
                    <a:pt x="2158" y="44"/>
                    <a:pt x="2232" y="0"/>
                  </a:cubicBezTo>
                </a:path>
              </a:pathLst>
            </a:custGeom>
            <a:noFill/>
            <a:ln w="28575">
              <a:solidFill>
                <a:srgbClr val="003366"/>
              </a:solidFill>
              <a:round/>
              <a:headEnd/>
              <a:tailEnd/>
            </a:ln>
            <a:effectLst>
              <a:outerShdw dist="38099" dir="2700000" algn="ctr" rotWithShape="0">
                <a:schemeClr val="bg2">
                  <a:alpha val="50000"/>
                </a:schemeClr>
              </a:outerShdw>
            </a:effectLst>
          </p:spPr>
          <p:txBody>
            <a:bodyPr lIns="130019" tIns="65010" rIns="130019" bIns="65010"/>
            <a:lstStyle/>
            <a:p>
              <a:pPr>
                <a:defRPr/>
              </a:pPr>
              <a:endParaRPr lang="en-US">
                <a:ea typeface="ヒラギノ角ゴ ProN W3" charset="-128"/>
                <a:cs typeface="ヒラギノ角ゴ ProN W3" charset="-128"/>
              </a:endParaRPr>
            </a:p>
          </p:txBody>
        </p:sp>
        <p:sp>
          <p:nvSpPr>
            <p:cNvPr id="16" name="Oval 25"/>
            <p:cNvSpPr>
              <a:spLocks noChangeArrowheads="1"/>
            </p:cNvSpPr>
            <p:nvPr/>
          </p:nvSpPr>
          <p:spPr bwMode="auto">
            <a:xfrm rot="5243261">
              <a:off x="2310330" y="4416242"/>
              <a:ext cx="352231" cy="416708"/>
            </a:xfrm>
            <a:prstGeom prst="ellipse">
              <a:avLst/>
            </a:prstGeom>
            <a:solidFill>
              <a:srgbClr val="FFFF00"/>
            </a:solidFill>
            <a:ln w="9525">
              <a:solidFill>
                <a:schemeClr val="accent3"/>
              </a:solidFill>
              <a:round/>
              <a:headEnd/>
              <a:tailEnd/>
            </a:ln>
            <a:effectLst/>
          </p:spPr>
          <p:txBody>
            <a:bodyPr wrap="none" lIns="130019" tIns="65010" rIns="130019" bIns="65010" anchor="ctr"/>
            <a:lstStyle/>
            <a:p>
              <a:pPr>
                <a:defRPr/>
              </a:pPr>
              <a:endParaRPr lang="en-US">
                <a:ea typeface="ヒラギノ角ゴ ProN W3" charset="-128"/>
                <a:cs typeface="ヒラギノ角ゴ ProN W3" charset="-128"/>
              </a:endParaRPr>
            </a:p>
          </p:txBody>
        </p:sp>
      </p:grpSp>
      <p:sp>
        <p:nvSpPr>
          <p:cNvPr id="17" name="TextBox 16"/>
          <p:cNvSpPr txBox="1"/>
          <p:nvPr/>
        </p:nvSpPr>
        <p:spPr>
          <a:xfrm>
            <a:off x="5326063" y="2835181"/>
            <a:ext cx="2992792" cy="99306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130019" tIns="65010" rIns="130019" bIns="65010" anchor="ctr">
            <a:spAutoFit/>
          </a:bodyPr>
          <a:lstStyle/>
          <a:p>
            <a:pPr>
              <a:defRPr/>
            </a:pPr>
            <a:r>
              <a:rPr lang="en-US" sz="2800" b="1" dirty="0">
                <a:solidFill>
                  <a:srgbClr val="39639D"/>
                </a:solidFill>
                <a:ea typeface="ＭＳ Ｐゴシック" pitchFamily="27" charset="-128"/>
                <a:cs typeface="ＭＳ Ｐゴシック" pitchFamily="27" charset="-128"/>
              </a:rPr>
              <a:t>Less </a:t>
            </a:r>
            <a:r>
              <a:rPr lang="en-US" sz="2800" dirty="0">
                <a:solidFill>
                  <a:srgbClr val="39639D"/>
                </a:solidFill>
                <a:ea typeface="ＭＳ Ｐゴシック" pitchFamily="27" charset="-128"/>
                <a:cs typeface="ＭＳ Ｐゴシック" pitchFamily="27" charset="-128"/>
              </a:rPr>
              <a:t>direct energy</a:t>
            </a:r>
            <a:r>
              <a:rPr lang="en-US" sz="2800" b="1" dirty="0">
                <a:solidFill>
                  <a:srgbClr val="39639D"/>
                </a:solidFill>
                <a:ea typeface="ＭＳ Ｐゴシック" pitchFamily="27" charset="-128"/>
                <a:cs typeface="ＭＳ Ｐゴシック" pitchFamily="27" charset="-128"/>
              </a:rPr>
              <a:t>:</a:t>
            </a:r>
          </a:p>
          <a:p>
            <a:pPr>
              <a:defRPr/>
            </a:pPr>
            <a:r>
              <a:rPr lang="en-US" sz="2800" b="1" dirty="0">
                <a:solidFill>
                  <a:srgbClr val="39639D"/>
                </a:solidFill>
                <a:ea typeface="ＭＳ Ｐゴシック" pitchFamily="27" charset="-128"/>
                <a:cs typeface="ＭＳ Ｐゴシック" pitchFamily="27" charset="-128"/>
              </a:rPr>
              <a:t>Colder temps!</a:t>
            </a:r>
          </a:p>
        </p:txBody>
      </p:sp>
      <p:sp>
        <p:nvSpPr>
          <p:cNvPr id="18" name="TextBox 17"/>
          <p:cNvSpPr txBox="1"/>
          <p:nvPr/>
        </p:nvSpPr>
        <p:spPr>
          <a:xfrm>
            <a:off x="5463651" y="3884151"/>
            <a:ext cx="3188984" cy="99306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130019" tIns="65010" rIns="130019" bIns="65010" anchor="ctr">
            <a:spAutoFit/>
          </a:bodyPr>
          <a:lstStyle/>
          <a:p>
            <a:pPr>
              <a:defRPr/>
            </a:pPr>
            <a:r>
              <a:rPr lang="en-US" sz="2800" b="1" dirty="0">
                <a:solidFill>
                  <a:srgbClr val="C00000"/>
                </a:solidFill>
                <a:ea typeface="ＭＳ Ｐゴシック" pitchFamily="27" charset="-128"/>
                <a:cs typeface="ＭＳ Ｐゴシック" pitchFamily="27" charset="-128"/>
              </a:rPr>
              <a:t>More </a:t>
            </a:r>
            <a:r>
              <a:rPr lang="en-US" sz="2800" dirty="0">
                <a:solidFill>
                  <a:srgbClr val="C00000"/>
                </a:solidFill>
                <a:ea typeface="ＭＳ Ｐゴシック" pitchFamily="27" charset="-128"/>
                <a:cs typeface="ＭＳ Ｐゴシック" pitchFamily="27" charset="-128"/>
              </a:rPr>
              <a:t>direct energy</a:t>
            </a:r>
            <a:r>
              <a:rPr lang="en-US" sz="2800" b="1" dirty="0">
                <a:solidFill>
                  <a:srgbClr val="C00000"/>
                </a:solidFill>
                <a:ea typeface="ＭＳ Ｐゴシック" pitchFamily="27" charset="-128"/>
                <a:cs typeface="ＭＳ Ｐゴシック" pitchFamily="27" charset="-128"/>
              </a:rPr>
              <a:t>:</a:t>
            </a:r>
          </a:p>
          <a:p>
            <a:pPr>
              <a:defRPr/>
            </a:pPr>
            <a:r>
              <a:rPr lang="en-US" sz="2800" b="1" dirty="0">
                <a:solidFill>
                  <a:srgbClr val="C00000"/>
                </a:solidFill>
                <a:ea typeface="ＭＳ Ｐゴシック" pitchFamily="27" charset="-128"/>
                <a:cs typeface="ＭＳ Ｐゴシック" pitchFamily="27" charset="-128"/>
              </a:rPr>
              <a:t>Warmer temps!</a:t>
            </a:r>
          </a:p>
        </p:txBody>
      </p:sp>
      <p:sp>
        <p:nvSpPr>
          <p:cNvPr id="19" name="TextBox 18"/>
          <p:cNvSpPr txBox="1"/>
          <p:nvPr/>
        </p:nvSpPr>
        <p:spPr>
          <a:xfrm>
            <a:off x="5401734" y="4959010"/>
            <a:ext cx="2992792" cy="99306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130019" tIns="65010" rIns="130019" bIns="65010" anchor="ctr">
            <a:spAutoFit/>
          </a:bodyPr>
          <a:lstStyle/>
          <a:p>
            <a:pPr>
              <a:defRPr/>
            </a:pPr>
            <a:r>
              <a:rPr lang="en-US" sz="2800" b="1" dirty="0">
                <a:solidFill>
                  <a:srgbClr val="39639D"/>
                </a:solidFill>
                <a:ea typeface="ＭＳ Ｐゴシック" pitchFamily="27" charset="-128"/>
                <a:cs typeface="ＭＳ Ｐゴシック" pitchFamily="27" charset="-128"/>
              </a:rPr>
              <a:t>Less </a:t>
            </a:r>
            <a:r>
              <a:rPr lang="en-US" sz="2800" dirty="0">
                <a:solidFill>
                  <a:srgbClr val="39639D"/>
                </a:solidFill>
                <a:ea typeface="ＭＳ Ｐゴシック" pitchFamily="27" charset="-128"/>
                <a:cs typeface="ＭＳ Ｐゴシック" pitchFamily="27" charset="-128"/>
              </a:rPr>
              <a:t>direct energy</a:t>
            </a:r>
            <a:r>
              <a:rPr lang="en-US" sz="2800" b="1" dirty="0">
                <a:solidFill>
                  <a:srgbClr val="39639D"/>
                </a:solidFill>
                <a:ea typeface="ＭＳ Ｐゴシック" pitchFamily="27" charset="-128"/>
                <a:cs typeface="ＭＳ Ｐゴシック" pitchFamily="27" charset="-128"/>
              </a:rPr>
              <a:t>:</a:t>
            </a:r>
          </a:p>
          <a:p>
            <a:pPr>
              <a:defRPr/>
            </a:pPr>
            <a:r>
              <a:rPr lang="en-US" sz="2800" b="1" dirty="0">
                <a:solidFill>
                  <a:srgbClr val="39639D"/>
                </a:solidFill>
                <a:ea typeface="ＭＳ Ｐゴシック" pitchFamily="27" charset="-128"/>
                <a:cs typeface="ＭＳ Ｐゴシック" pitchFamily="27" charset="-128"/>
              </a:rPr>
              <a:t>Colder temps!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 Oklahoma Annual Precipitation </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23" y="1047798"/>
            <a:ext cx="7162798" cy="5569076"/>
          </a:xfrm>
          <a:prstGeom prst="rect">
            <a:avLst/>
          </a:prstGeom>
        </p:spPr>
      </p:pic>
    </p:spTree>
    <p:extLst>
      <p:ext uri="{BB962C8B-B14F-4D97-AF65-F5344CB8AC3E}">
        <p14:creationId xmlns:p14="http://schemas.microsoft.com/office/powerpoint/2010/main" val="370991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 Oklahoma Winter Precipitation </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23" y="1047798"/>
            <a:ext cx="7162798" cy="5569075"/>
          </a:xfrm>
          <a:prstGeom prst="rect">
            <a:avLst/>
          </a:prstGeom>
        </p:spPr>
      </p:pic>
    </p:spTree>
    <p:extLst>
      <p:ext uri="{BB962C8B-B14F-4D97-AF65-F5344CB8AC3E}">
        <p14:creationId xmlns:p14="http://schemas.microsoft.com/office/powerpoint/2010/main" val="3841062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892552"/>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 Oklahoma Summer Precipitation </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23" y="1047798"/>
            <a:ext cx="7162798" cy="5569075"/>
          </a:xfrm>
          <a:prstGeom prst="rect">
            <a:avLst/>
          </a:prstGeom>
        </p:spPr>
      </p:pic>
    </p:spTree>
    <p:extLst>
      <p:ext uri="{BB962C8B-B14F-4D97-AF65-F5344CB8AC3E}">
        <p14:creationId xmlns:p14="http://schemas.microsoft.com/office/powerpoint/2010/main" val="3976993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323439"/>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Southern Texas Climate Division (9) </a:t>
            </a:r>
          </a:p>
          <a:p>
            <a:r>
              <a:rPr lang="en-US" sz="2800" dirty="0" smtClean="0">
                <a:solidFill>
                  <a:schemeClr val="tx2">
                    <a:lumMod val="75000"/>
                  </a:schemeClr>
                </a:solidFill>
                <a:latin typeface="Trebuchet MS"/>
                <a:cs typeface="Trebuchet MS"/>
              </a:rPr>
              <a:t>Annual Precipitation </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72" y="1334157"/>
            <a:ext cx="8297855" cy="5100967"/>
          </a:xfrm>
          <a:prstGeom prst="rect">
            <a:avLst/>
          </a:prstGeom>
        </p:spPr>
      </p:pic>
    </p:spTree>
    <p:extLst>
      <p:ext uri="{BB962C8B-B14F-4D97-AF65-F5344CB8AC3E}">
        <p14:creationId xmlns:p14="http://schemas.microsoft.com/office/powerpoint/2010/main" val="241690459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323439"/>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Southern Texas Climate Division (9) </a:t>
            </a:r>
          </a:p>
          <a:p>
            <a:r>
              <a:rPr lang="en-US" sz="2800" dirty="0" smtClean="0">
                <a:solidFill>
                  <a:schemeClr val="tx2">
                    <a:lumMod val="75000"/>
                  </a:schemeClr>
                </a:solidFill>
                <a:latin typeface="Trebuchet MS"/>
                <a:cs typeface="Trebuchet MS"/>
              </a:rPr>
              <a:t>Winter Precipitation </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213" y="1334157"/>
            <a:ext cx="6933793" cy="5391024"/>
          </a:xfrm>
          <a:prstGeom prst="rect">
            <a:avLst/>
          </a:prstGeom>
        </p:spPr>
      </p:pic>
    </p:spTree>
    <p:extLst>
      <p:ext uri="{BB962C8B-B14F-4D97-AF65-F5344CB8AC3E}">
        <p14:creationId xmlns:p14="http://schemas.microsoft.com/office/powerpoint/2010/main" val="296150686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323439"/>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Southern Texas Climate Division (9) </a:t>
            </a:r>
          </a:p>
          <a:p>
            <a:r>
              <a:rPr lang="en-US" sz="2800" dirty="0" smtClean="0">
                <a:solidFill>
                  <a:schemeClr val="tx2">
                    <a:lumMod val="75000"/>
                  </a:schemeClr>
                </a:solidFill>
                <a:latin typeface="Trebuchet MS"/>
                <a:cs typeface="Trebuchet MS"/>
              </a:rPr>
              <a:t>Summer Precipitation </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213" y="1334157"/>
            <a:ext cx="6933792" cy="5391024"/>
          </a:xfrm>
          <a:prstGeom prst="rect">
            <a:avLst/>
          </a:prstGeom>
        </p:spPr>
      </p:pic>
    </p:spTree>
    <p:extLst>
      <p:ext uri="{BB962C8B-B14F-4D97-AF65-F5344CB8AC3E}">
        <p14:creationId xmlns:p14="http://schemas.microsoft.com/office/powerpoint/2010/main" val="330070772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323439"/>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Southern Texas Climate Division (9) </a:t>
            </a:r>
          </a:p>
          <a:p>
            <a:r>
              <a:rPr lang="en-US" sz="2800" dirty="0" smtClean="0">
                <a:solidFill>
                  <a:schemeClr val="tx2">
                    <a:lumMod val="75000"/>
                  </a:schemeClr>
                </a:solidFill>
                <a:latin typeface="Trebuchet MS"/>
                <a:cs typeface="Trebuchet MS"/>
              </a:rPr>
              <a:t>Annual Temperature </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213" y="1334157"/>
            <a:ext cx="6933792" cy="5391024"/>
          </a:xfrm>
          <a:prstGeom prst="rect">
            <a:avLst/>
          </a:prstGeom>
        </p:spPr>
      </p:pic>
    </p:spTree>
    <p:extLst>
      <p:ext uri="{BB962C8B-B14F-4D97-AF65-F5344CB8AC3E}">
        <p14:creationId xmlns:p14="http://schemas.microsoft.com/office/powerpoint/2010/main" val="32242162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323439"/>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Southern Texas Climate Division (9) </a:t>
            </a:r>
          </a:p>
          <a:p>
            <a:r>
              <a:rPr lang="en-US" sz="2800" dirty="0" smtClean="0">
                <a:solidFill>
                  <a:schemeClr val="tx2">
                    <a:lumMod val="75000"/>
                  </a:schemeClr>
                </a:solidFill>
                <a:latin typeface="Trebuchet MS"/>
                <a:cs typeface="Trebuchet MS"/>
              </a:rPr>
              <a:t>Winter Temperature </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213" y="1334157"/>
            <a:ext cx="6933792" cy="5391023"/>
          </a:xfrm>
          <a:prstGeom prst="rect">
            <a:avLst/>
          </a:prstGeom>
        </p:spPr>
      </p:pic>
    </p:spTree>
    <p:extLst>
      <p:ext uri="{BB962C8B-B14F-4D97-AF65-F5344CB8AC3E}">
        <p14:creationId xmlns:p14="http://schemas.microsoft.com/office/powerpoint/2010/main" val="337299492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323439"/>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Southern Texas Climate Division (9) </a:t>
            </a:r>
          </a:p>
          <a:p>
            <a:r>
              <a:rPr lang="en-US" sz="2800" dirty="0" smtClean="0">
                <a:solidFill>
                  <a:schemeClr val="tx2">
                    <a:lumMod val="75000"/>
                  </a:schemeClr>
                </a:solidFill>
                <a:latin typeface="Trebuchet MS"/>
                <a:cs typeface="Trebuchet MS"/>
              </a:rPr>
              <a:t>Summer Temperature </a:t>
            </a:r>
          </a:p>
          <a:p>
            <a:endParaRPr lang="en-US" sz="2400" dirty="0" smtClean="0">
              <a:solidFill>
                <a:srgbClr val="008000"/>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213" y="1334157"/>
            <a:ext cx="6933792" cy="5391023"/>
          </a:xfrm>
          <a:prstGeom prst="rect">
            <a:avLst/>
          </a:prstGeom>
        </p:spPr>
      </p:pic>
    </p:spTree>
    <p:extLst>
      <p:ext uri="{BB962C8B-B14F-4D97-AF65-F5344CB8AC3E}">
        <p14:creationId xmlns:p14="http://schemas.microsoft.com/office/powerpoint/2010/main" val="125961822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200329"/>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SCIPP Climate Trends Tool</a:t>
            </a:r>
          </a:p>
          <a:p>
            <a:endParaRPr lang="en-US" sz="2400" dirty="0" smtClean="0">
              <a:solidFill>
                <a:srgbClr val="008000"/>
              </a:solidFill>
              <a:latin typeface="Trebuchet MS"/>
              <a:cs typeface="Trebuchet MS"/>
            </a:endParaRPr>
          </a:p>
          <a:p>
            <a:r>
              <a:rPr lang="en-US" sz="2000" dirty="0">
                <a:solidFill>
                  <a:schemeClr val="tx1">
                    <a:lumMod val="65000"/>
                    <a:lumOff val="35000"/>
                  </a:schemeClr>
                </a:solidFill>
                <a:latin typeface="Trebuchet MS"/>
                <a:cs typeface="Trebuchet MS"/>
              </a:rPr>
              <a:t>http://charts.srcc.lsu.edu/trends/</a:t>
            </a:r>
            <a:endParaRPr lang="en-US" sz="2000" dirty="0" smtClean="0">
              <a:solidFill>
                <a:srgbClr val="458CCA"/>
              </a:solidFill>
              <a:latin typeface="Trebuchet MS"/>
              <a:cs typeface="Trebuchet M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936" y="1621097"/>
            <a:ext cx="6211969" cy="5059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501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304698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Uneven </a:t>
            </a:r>
            <a:r>
              <a:rPr lang="en-US" sz="2800" dirty="0">
                <a:solidFill>
                  <a:schemeClr val="tx2">
                    <a:lumMod val="75000"/>
                  </a:schemeClr>
                </a:solidFill>
                <a:latin typeface="Trebuchet MS"/>
                <a:cs typeface="Trebuchet MS"/>
              </a:rPr>
              <a:t>Heating of Earth</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The consequence of the uneven </a:t>
            </a:r>
          </a:p>
          <a:p>
            <a:r>
              <a:rPr lang="en-US" sz="2000" dirty="0" smtClean="0">
                <a:solidFill>
                  <a:schemeClr val="tx1">
                    <a:lumMod val="65000"/>
                    <a:lumOff val="35000"/>
                  </a:schemeClr>
                </a:solidFill>
                <a:latin typeface="Trebuchet MS"/>
                <a:cs typeface="Trebuchet MS"/>
              </a:rPr>
              <a:t>heating by the sun should be a global </a:t>
            </a:r>
          </a:p>
          <a:p>
            <a:r>
              <a:rPr lang="en-US" sz="2000" dirty="0">
                <a:solidFill>
                  <a:schemeClr val="tx1">
                    <a:lumMod val="65000"/>
                    <a:lumOff val="35000"/>
                  </a:schemeClr>
                </a:solidFill>
                <a:latin typeface="Trebuchet MS"/>
                <a:cs typeface="Trebuchet MS"/>
              </a:rPr>
              <a:t>t</a:t>
            </a:r>
            <a:r>
              <a:rPr lang="en-US" sz="2000" dirty="0" smtClean="0">
                <a:solidFill>
                  <a:schemeClr val="tx1">
                    <a:lumMod val="65000"/>
                    <a:lumOff val="35000"/>
                  </a:schemeClr>
                </a:solidFill>
                <a:latin typeface="Trebuchet MS"/>
                <a:cs typeface="Trebuchet MS"/>
              </a:rPr>
              <a:t>emperature pattern like this: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Which is pretty close to reality, </a:t>
            </a:r>
          </a:p>
          <a:p>
            <a:r>
              <a:rPr lang="en-US" sz="2000" dirty="0">
                <a:solidFill>
                  <a:schemeClr val="tx1">
                    <a:lumMod val="65000"/>
                    <a:lumOff val="35000"/>
                  </a:schemeClr>
                </a:solidFill>
                <a:latin typeface="Trebuchet MS"/>
                <a:cs typeface="Trebuchet MS"/>
              </a:rPr>
              <a:t>b</a:t>
            </a:r>
            <a:r>
              <a:rPr lang="en-US" sz="2000" dirty="0" smtClean="0">
                <a:solidFill>
                  <a:schemeClr val="tx1">
                    <a:lumMod val="65000"/>
                    <a:lumOff val="35000"/>
                  </a:schemeClr>
                </a:solidFill>
                <a:latin typeface="Trebuchet MS"/>
                <a:cs typeface="Trebuchet MS"/>
              </a:rPr>
              <a:t>ut there’s more!</a:t>
            </a:r>
          </a:p>
          <a:p>
            <a:endParaRPr lang="en-US" sz="2000" dirty="0" smtClean="0">
              <a:solidFill>
                <a:srgbClr val="7D6B41"/>
              </a:solidFill>
              <a:latin typeface="Trebuchet MS"/>
              <a:cs typeface="Trebuchet MS"/>
            </a:endParaRPr>
          </a:p>
        </p:txBody>
      </p:sp>
      <p:pic>
        <p:nvPicPr>
          <p:cNvPr id="6" name="Picture 11"/>
          <p:cNvPicPr>
            <a:picLocks noGrp="1" noChangeAspect="1" noChangeArrowheads="1"/>
          </p:cNvPicPr>
          <p:nvPr>
            <p:ph sz="half" idx="1"/>
          </p:nvPr>
        </p:nvPicPr>
        <p:blipFill>
          <a:blip r:embed="rId4" cstate="print"/>
          <a:srcRect/>
          <a:stretch>
            <a:fillRect/>
          </a:stretch>
        </p:blipFill>
        <p:spPr>
          <a:xfrm>
            <a:off x="4929295" y="1778000"/>
            <a:ext cx="3932238" cy="3714750"/>
          </a:xfrm>
          <a:noFill/>
          <a:ln/>
        </p:spPr>
      </p:pic>
    </p:spTree>
    <p:extLst>
      <p:ext uri="{BB962C8B-B14F-4D97-AF65-F5344CB8AC3E}">
        <p14:creationId xmlns:p14="http://schemas.microsoft.com/office/powerpoint/2010/main" val="4203498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17201"/>
            <a:ext cx="9132335" cy="6857463"/>
          </a:xfrm>
          <a:prstGeom prst="rect">
            <a:avLst/>
          </a:prstGeom>
        </p:spPr>
      </p:pic>
      <p:sp>
        <p:nvSpPr>
          <p:cNvPr id="5" name="TextBox 4"/>
          <p:cNvSpPr txBox="1"/>
          <p:nvPr/>
        </p:nvSpPr>
        <p:spPr>
          <a:xfrm>
            <a:off x="373510" y="373541"/>
            <a:ext cx="8488023" cy="3970318"/>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Basic Circulation Pattern</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Earth’s oceans and atmosphere move </a:t>
            </a:r>
          </a:p>
          <a:p>
            <a:r>
              <a:rPr lang="en-US" sz="2000" dirty="0">
                <a:solidFill>
                  <a:schemeClr val="tx1">
                    <a:lumMod val="65000"/>
                    <a:lumOff val="35000"/>
                  </a:schemeClr>
                </a:solidFill>
                <a:latin typeface="Trebuchet MS"/>
                <a:cs typeface="Trebuchet MS"/>
              </a:rPr>
              <a:t>h</a:t>
            </a:r>
            <a:r>
              <a:rPr lang="en-US" sz="2000" dirty="0" smtClean="0">
                <a:solidFill>
                  <a:schemeClr val="tx1">
                    <a:lumMod val="65000"/>
                    <a:lumOff val="35000"/>
                  </a:schemeClr>
                </a:solidFill>
                <a:latin typeface="Trebuchet MS"/>
                <a:cs typeface="Trebuchet MS"/>
              </a:rPr>
              <a:t>eat from the equator and cold air </a:t>
            </a:r>
          </a:p>
          <a:p>
            <a:r>
              <a:rPr lang="en-US" sz="2000" dirty="0">
                <a:solidFill>
                  <a:schemeClr val="tx1">
                    <a:lumMod val="65000"/>
                    <a:lumOff val="35000"/>
                  </a:schemeClr>
                </a:solidFill>
                <a:latin typeface="Trebuchet MS"/>
                <a:cs typeface="Trebuchet MS"/>
              </a:rPr>
              <a:t>f</a:t>
            </a:r>
            <a:r>
              <a:rPr lang="en-US" sz="2000" dirty="0" smtClean="0">
                <a:solidFill>
                  <a:schemeClr val="tx1">
                    <a:lumMod val="65000"/>
                    <a:lumOff val="35000"/>
                  </a:schemeClr>
                </a:solidFill>
                <a:latin typeface="Trebuchet MS"/>
                <a:cs typeface="Trebuchet MS"/>
              </a:rPr>
              <a:t>rom the poles.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Warm air (less dense) rises at the </a:t>
            </a:r>
          </a:p>
          <a:p>
            <a:r>
              <a:rPr lang="en-US" sz="2000" dirty="0">
                <a:solidFill>
                  <a:schemeClr val="tx1">
                    <a:lumMod val="65000"/>
                    <a:lumOff val="35000"/>
                  </a:schemeClr>
                </a:solidFill>
                <a:latin typeface="Trebuchet MS"/>
                <a:cs typeface="Trebuchet MS"/>
              </a:rPr>
              <a:t>e</a:t>
            </a:r>
            <a:r>
              <a:rPr lang="en-US" sz="2000" dirty="0" smtClean="0">
                <a:solidFill>
                  <a:schemeClr val="tx1">
                    <a:lumMod val="65000"/>
                    <a:lumOff val="35000"/>
                  </a:schemeClr>
                </a:solidFill>
                <a:latin typeface="Trebuchet MS"/>
                <a:cs typeface="Trebuchet MS"/>
              </a:rPr>
              <a:t>quator and sinks as it cools (toward) </a:t>
            </a:r>
          </a:p>
          <a:p>
            <a:r>
              <a:rPr lang="en-US" sz="2000" dirty="0">
                <a:solidFill>
                  <a:schemeClr val="tx1">
                    <a:lumMod val="65000"/>
                    <a:lumOff val="35000"/>
                  </a:schemeClr>
                </a:solidFill>
                <a:latin typeface="Trebuchet MS"/>
                <a:cs typeface="Trebuchet MS"/>
              </a:rPr>
              <a:t>t</a:t>
            </a:r>
            <a:r>
              <a:rPr lang="en-US" sz="2000" dirty="0" smtClean="0">
                <a:solidFill>
                  <a:schemeClr val="tx1">
                    <a:lumMod val="65000"/>
                    <a:lumOff val="35000"/>
                  </a:schemeClr>
                </a:solidFill>
                <a:latin typeface="Trebuchet MS"/>
                <a:cs typeface="Trebuchet MS"/>
              </a:rPr>
              <a:t>he poles.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This is what Earth’s circulation would </a:t>
            </a:r>
          </a:p>
          <a:p>
            <a:r>
              <a:rPr lang="en-US" sz="2000" dirty="0">
                <a:solidFill>
                  <a:schemeClr val="tx1">
                    <a:lumMod val="65000"/>
                    <a:lumOff val="35000"/>
                  </a:schemeClr>
                </a:solidFill>
                <a:latin typeface="Trebuchet MS"/>
                <a:cs typeface="Trebuchet MS"/>
              </a:rPr>
              <a:t>l</a:t>
            </a:r>
            <a:r>
              <a:rPr lang="en-US" sz="2000" dirty="0" smtClean="0">
                <a:solidFill>
                  <a:schemeClr val="tx1">
                    <a:lumMod val="65000"/>
                    <a:lumOff val="35000"/>
                  </a:schemeClr>
                </a:solidFill>
                <a:latin typeface="Trebuchet MS"/>
                <a:cs typeface="Trebuchet MS"/>
              </a:rPr>
              <a:t>ook like if it did not rotate.</a:t>
            </a:r>
            <a:endParaRPr lang="en-US" sz="2000" dirty="0" smtClean="0">
              <a:solidFill>
                <a:srgbClr val="458CCA"/>
              </a:solidFill>
              <a:latin typeface="Trebuchet MS"/>
              <a:cs typeface="Trebuchet MS"/>
            </a:endParaRPr>
          </a:p>
        </p:txBody>
      </p:sp>
      <p:pic>
        <p:nvPicPr>
          <p:cNvPr id="6" name="Picture 4" descr="simpatmcell_lg"/>
          <p:cNvPicPr>
            <a:picLocks noChangeAspect="1" noChangeArrowheads="1"/>
          </p:cNvPicPr>
          <p:nvPr/>
        </p:nvPicPr>
        <p:blipFill>
          <a:blip r:embed="rId4" cstate="print"/>
          <a:srcRect/>
          <a:stretch>
            <a:fillRect/>
          </a:stretch>
        </p:blipFill>
        <p:spPr bwMode="auto">
          <a:xfrm>
            <a:off x="4754563" y="957792"/>
            <a:ext cx="4214812" cy="4981575"/>
          </a:xfrm>
          <a:prstGeom prst="rect">
            <a:avLst/>
          </a:prstGeom>
          <a:noFill/>
          <a:ln w="9525">
            <a:noFill/>
            <a:miter lim="800000"/>
            <a:headEnd/>
            <a:tailEnd/>
          </a:ln>
        </p:spPr>
      </p:pic>
      <p:sp>
        <p:nvSpPr>
          <p:cNvPr id="7" name="Text Box 5"/>
          <p:cNvSpPr txBox="1">
            <a:spLocks noChangeArrowheads="1"/>
          </p:cNvSpPr>
          <p:nvPr/>
        </p:nvSpPr>
        <p:spPr bwMode="auto">
          <a:xfrm>
            <a:off x="4754563" y="3100919"/>
            <a:ext cx="2147887" cy="641350"/>
          </a:xfrm>
          <a:prstGeom prst="rect">
            <a:avLst/>
          </a:prstGeom>
          <a:noFill/>
          <a:ln w="28575" algn="ctr">
            <a:noFill/>
            <a:miter lim="800000"/>
            <a:headEnd/>
            <a:tailEnd/>
          </a:ln>
          <a:effectLst/>
        </p:spPr>
        <p:txBody>
          <a:bodyPr>
            <a:spAutoFit/>
          </a:bodyPr>
          <a:lstStyle/>
          <a:p>
            <a:pPr algn="ctr"/>
            <a:r>
              <a:rPr lang="en-US" b="1" dirty="0">
                <a:solidFill>
                  <a:srgbClr val="990033"/>
                </a:solidFill>
                <a:latin typeface="Arial Narrow" pitchFamily="34" charset="0"/>
              </a:rPr>
              <a:t>Extra heat here needs to move toward poles</a:t>
            </a:r>
          </a:p>
        </p:txBody>
      </p:sp>
      <p:sp>
        <p:nvSpPr>
          <p:cNvPr id="8" name="Freeform 8"/>
          <p:cNvSpPr>
            <a:spLocks/>
          </p:cNvSpPr>
          <p:nvPr/>
        </p:nvSpPr>
        <p:spPr bwMode="auto">
          <a:xfrm flipV="1">
            <a:off x="5436659" y="1948922"/>
            <a:ext cx="619125" cy="1235075"/>
          </a:xfrm>
          <a:custGeom>
            <a:avLst/>
            <a:gdLst/>
            <a:ahLst/>
            <a:cxnLst>
              <a:cxn ang="0">
                <a:pos x="15" y="0"/>
              </a:cxn>
              <a:cxn ang="0">
                <a:pos x="43" y="403"/>
              </a:cxn>
              <a:cxn ang="0">
                <a:pos x="274" y="835"/>
              </a:cxn>
            </a:cxnLst>
            <a:rect l="0" t="0" r="r" b="b"/>
            <a:pathLst>
              <a:path w="274" h="835">
                <a:moveTo>
                  <a:pt x="15" y="0"/>
                </a:moveTo>
                <a:cubicBezTo>
                  <a:pt x="7" y="132"/>
                  <a:pt x="0" y="264"/>
                  <a:pt x="43" y="403"/>
                </a:cubicBezTo>
                <a:cubicBezTo>
                  <a:pt x="86" y="542"/>
                  <a:pt x="180" y="688"/>
                  <a:pt x="274" y="835"/>
                </a:cubicBezTo>
              </a:path>
            </a:pathLst>
          </a:custGeom>
          <a:noFill/>
          <a:ln w="57150" cap="flat" cmpd="sng">
            <a:solidFill>
              <a:srgbClr val="990033"/>
            </a:solidFill>
            <a:prstDash val="sysDot"/>
            <a:round/>
            <a:headEnd type="none" w="med" len="med"/>
            <a:tailEnd type="triangle" w="med" len="med"/>
          </a:ln>
          <a:effectLst/>
        </p:spPr>
        <p:txBody>
          <a:bodyPr/>
          <a:lstStyle/>
          <a:p>
            <a:endParaRPr lang="en-US"/>
          </a:p>
        </p:txBody>
      </p:sp>
      <p:sp>
        <p:nvSpPr>
          <p:cNvPr id="9" name="Freeform 7"/>
          <p:cNvSpPr>
            <a:spLocks/>
          </p:cNvSpPr>
          <p:nvPr/>
        </p:nvSpPr>
        <p:spPr bwMode="auto">
          <a:xfrm>
            <a:off x="5538257" y="3727718"/>
            <a:ext cx="549275" cy="1325562"/>
          </a:xfrm>
          <a:custGeom>
            <a:avLst/>
            <a:gdLst/>
            <a:ahLst/>
            <a:cxnLst>
              <a:cxn ang="0">
                <a:pos x="15" y="0"/>
              </a:cxn>
              <a:cxn ang="0">
                <a:pos x="43" y="403"/>
              </a:cxn>
              <a:cxn ang="0">
                <a:pos x="274" y="835"/>
              </a:cxn>
            </a:cxnLst>
            <a:rect l="0" t="0" r="r" b="b"/>
            <a:pathLst>
              <a:path w="274" h="835">
                <a:moveTo>
                  <a:pt x="15" y="0"/>
                </a:moveTo>
                <a:cubicBezTo>
                  <a:pt x="7" y="132"/>
                  <a:pt x="0" y="264"/>
                  <a:pt x="43" y="403"/>
                </a:cubicBezTo>
                <a:cubicBezTo>
                  <a:pt x="86" y="542"/>
                  <a:pt x="180" y="688"/>
                  <a:pt x="274" y="835"/>
                </a:cubicBezTo>
              </a:path>
            </a:pathLst>
          </a:custGeom>
          <a:noFill/>
          <a:ln w="57150" cap="flat" cmpd="sng">
            <a:solidFill>
              <a:srgbClr val="990033"/>
            </a:solidFill>
            <a:prstDash val="sysDot"/>
            <a:round/>
            <a:headEnd type="none" w="med" len="med"/>
            <a:tailEnd type="triangle" w="med" len="med"/>
          </a:ln>
          <a:effectLst/>
        </p:spPr>
        <p:txBody>
          <a:bodyPr/>
          <a:lstStyle/>
          <a:p>
            <a:endParaRPr lang="en-US"/>
          </a:p>
        </p:txBody>
      </p:sp>
    </p:spTree>
    <p:extLst>
      <p:ext uri="{BB962C8B-B14F-4D97-AF65-F5344CB8AC3E}">
        <p14:creationId xmlns:p14="http://schemas.microsoft.com/office/powerpoint/2010/main" val="1146972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1508105"/>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Factor 2: Revolution and Tilt</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The seasons result from Earth’s tilt of 23.5 degrees relative to the sun and from Earth’s annual revolution around the sun. </a:t>
            </a:r>
            <a:endParaRPr lang="en-US" sz="2000" dirty="0" smtClean="0">
              <a:solidFill>
                <a:srgbClr val="458CCA"/>
              </a:solidFill>
              <a:latin typeface="Trebuchet MS"/>
              <a:cs typeface="Trebuchet MS"/>
            </a:endParaRPr>
          </a:p>
        </p:txBody>
      </p:sp>
      <p:pic>
        <p:nvPicPr>
          <p:cNvPr id="2" name="Picture 1" descr="seas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099" y="1881646"/>
            <a:ext cx="6599767" cy="4118557"/>
          </a:xfrm>
          <a:prstGeom prst="rect">
            <a:avLst/>
          </a:prstGeom>
        </p:spPr>
      </p:pic>
      <p:sp>
        <p:nvSpPr>
          <p:cNvPr id="6" name="TextBox 5"/>
          <p:cNvSpPr txBox="1"/>
          <p:nvPr/>
        </p:nvSpPr>
        <p:spPr>
          <a:xfrm>
            <a:off x="4499887" y="6000203"/>
            <a:ext cx="3407979"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spTree>
    <p:extLst>
      <p:ext uri="{BB962C8B-B14F-4D97-AF65-F5344CB8AC3E}">
        <p14:creationId xmlns:p14="http://schemas.microsoft.com/office/powerpoint/2010/main" val="1391106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81697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Factor 3: Rotation</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Since Earth spins, air does not </a:t>
            </a:r>
          </a:p>
          <a:p>
            <a:r>
              <a:rPr lang="en-US" sz="2000" dirty="0" smtClean="0">
                <a:solidFill>
                  <a:schemeClr val="tx1">
                    <a:lumMod val="65000"/>
                    <a:lumOff val="35000"/>
                  </a:schemeClr>
                </a:solidFill>
                <a:latin typeface="Trebuchet MS"/>
                <a:cs typeface="Trebuchet MS"/>
              </a:rPr>
              <a:t>flow in straight lines across the </a:t>
            </a:r>
          </a:p>
          <a:p>
            <a:r>
              <a:rPr lang="en-US" sz="2000" dirty="0">
                <a:solidFill>
                  <a:schemeClr val="tx1">
                    <a:lumMod val="65000"/>
                    <a:lumOff val="35000"/>
                  </a:schemeClr>
                </a:solidFill>
                <a:latin typeface="Trebuchet MS"/>
                <a:cs typeface="Trebuchet MS"/>
              </a:rPr>
              <a:t>p</a:t>
            </a:r>
            <a:r>
              <a:rPr lang="en-US" sz="2000" dirty="0" smtClean="0">
                <a:solidFill>
                  <a:schemeClr val="tx1">
                    <a:lumMod val="65000"/>
                    <a:lumOff val="35000"/>
                  </a:schemeClr>
                </a:solidFill>
                <a:latin typeface="Trebuchet MS"/>
                <a:cs typeface="Trebuchet MS"/>
              </a:rPr>
              <a:t>lanet.</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The basic equator-to-pole </a:t>
            </a:r>
          </a:p>
          <a:p>
            <a:r>
              <a:rPr lang="en-US" sz="2000" dirty="0" smtClean="0">
                <a:solidFill>
                  <a:schemeClr val="tx1">
                    <a:lumMod val="65000"/>
                    <a:lumOff val="35000"/>
                  </a:schemeClr>
                </a:solidFill>
                <a:latin typeface="Trebuchet MS"/>
                <a:cs typeface="Trebuchet MS"/>
              </a:rPr>
              <a:t>circulation is therefore broken </a:t>
            </a:r>
          </a:p>
          <a:p>
            <a:r>
              <a:rPr lang="en-US" sz="2000" dirty="0" smtClean="0">
                <a:solidFill>
                  <a:schemeClr val="tx1">
                    <a:lumMod val="65000"/>
                    <a:lumOff val="35000"/>
                  </a:schemeClr>
                </a:solidFill>
                <a:latin typeface="Trebuchet MS"/>
                <a:cs typeface="Trebuchet MS"/>
              </a:rPr>
              <a:t>into three major circulation belts </a:t>
            </a:r>
          </a:p>
          <a:p>
            <a:r>
              <a:rPr lang="en-US" sz="2000" dirty="0" smtClean="0">
                <a:solidFill>
                  <a:schemeClr val="tx1">
                    <a:lumMod val="65000"/>
                    <a:lumOff val="35000"/>
                  </a:schemeClr>
                </a:solidFill>
                <a:latin typeface="Trebuchet MS"/>
                <a:cs typeface="Trebuchet MS"/>
              </a:rPr>
              <a:t>in each hemisphere.</a:t>
            </a:r>
          </a:p>
          <a:p>
            <a:endParaRPr lang="en-US" sz="2000" dirty="0" smtClean="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Between cells at the equator and </a:t>
            </a:r>
          </a:p>
          <a:p>
            <a:r>
              <a:rPr lang="en-US" sz="2000" dirty="0" smtClean="0">
                <a:solidFill>
                  <a:schemeClr val="tx1">
                    <a:lumMod val="65000"/>
                    <a:lumOff val="35000"/>
                  </a:schemeClr>
                </a:solidFill>
                <a:latin typeface="Trebuchet MS"/>
                <a:cs typeface="Trebuchet MS"/>
              </a:rPr>
              <a:t>50-60</a:t>
            </a:r>
            <a:r>
              <a:rPr lang="en-US" sz="2000" dirty="0">
                <a:solidFill>
                  <a:schemeClr val="tx1">
                    <a:lumMod val="65000"/>
                    <a:lumOff val="35000"/>
                  </a:schemeClr>
                </a:solidFill>
                <a:latin typeface="Trebuchet MS"/>
                <a:cs typeface="Trebuchet MS"/>
              </a:rPr>
              <a:t>°</a:t>
            </a:r>
            <a:r>
              <a:rPr lang="en-US" sz="2000" dirty="0" smtClean="0">
                <a:solidFill>
                  <a:schemeClr val="tx1">
                    <a:lumMod val="65000"/>
                    <a:lumOff val="35000"/>
                  </a:schemeClr>
                </a:solidFill>
                <a:latin typeface="Trebuchet MS"/>
                <a:cs typeface="Trebuchet MS"/>
              </a:rPr>
              <a:t> N/S latitude are bands of </a:t>
            </a:r>
          </a:p>
          <a:p>
            <a:r>
              <a:rPr lang="en-US" sz="2000" dirty="0" smtClean="0">
                <a:solidFill>
                  <a:schemeClr val="tx1">
                    <a:lumMod val="65000"/>
                    <a:lumOff val="35000"/>
                  </a:schemeClr>
                </a:solidFill>
                <a:latin typeface="Trebuchet MS"/>
                <a:cs typeface="Trebuchet MS"/>
              </a:rPr>
              <a:t>low pressure.</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Between cells at 30</a:t>
            </a:r>
            <a:r>
              <a:rPr lang="en-US" sz="2000" dirty="0">
                <a:solidFill>
                  <a:schemeClr val="tx1">
                    <a:lumMod val="65000"/>
                    <a:lumOff val="35000"/>
                  </a:schemeClr>
                </a:solidFill>
                <a:latin typeface="Trebuchet MS"/>
                <a:cs typeface="Trebuchet MS"/>
              </a:rPr>
              <a:t>°</a:t>
            </a:r>
            <a:r>
              <a:rPr lang="en-US" sz="2000" dirty="0" smtClean="0">
                <a:solidFill>
                  <a:schemeClr val="tx1">
                    <a:lumMod val="65000"/>
                    <a:lumOff val="35000"/>
                  </a:schemeClr>
                </a:solidFill>
                <a:latin typeface="Trebuchet MS"/>
                <a:cs typeface="Trebuchet MS"/>
              </a:rPr>
              <a:t> N/S latitude and at the poles are areas of high pressure.</a:t>
            </a:r>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pic>
        <p:nvPicPr>
          <p:cNvPr id="2" name="Picture 1" descr="cir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467" y="822155"/>
            <a:ext cx="4684699" cy="4088512"/>
          </a:xfrm>
          <a:prstGeom prst="rect">
            <a:avLst/>
          </a:prstGeom>
        </p:spPr>
      </p:pic>
      <p:sp>
        <p:nvSpPr>
          <p:cNvPr id="6" name="TextBox 5"/>
          <p:cNvSpPr txBox="1"/>
          <p:nvPr/>
        </p:nvSpPr>
        <p:spPr>
          <a:xfrm>
            <a:off x="5730187" y="4949339"/>
            <a:ext cx="3407979" cy="276999"/>
          </a:xfrm>
          <a:prstGeom prst="rect">
            <a:avLst/>
          </a:prstGeom>
          <a:noFill/>
        </p:spPr>
        <p:txBody>
          <a:bodyPr wrap="none" rtlCol="0">
            <a:spAutoFit/>
          </a:bodyPr>
          <a:lstStyle/>
          <a:p>
            <a:r>
              <a:rPr lang="en-US" sz="1200" b="1" i="1" dirty="0" smtClean="0"/>
              <a:t>Source: NOAA National Weather Service </a:t>
            </a:r>
            <a:r>
              <a:rPr lang="en-US" sz="1200" b="1" i="1" dirty="0" err="1" smtClean="0"/>
              <a:t>JetStream</a:t>
            </a:r>
            <a:endParaRPr lang="en-US" sz="1200" b="1" i="1" dirty="0"/>
          </a:p>
        </p:txBody>
      </p:sp>
    </p:spTree>
    <p:extLst>
      <p:ext uri="{BB962C8B-B14F-4D97-AF65-F5344CB8AC3E}">
        <p14:creationId xmlns:p14="http://schemas.microsoft.com/office/powerpoint/2010/main" val="724604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ing_slide.png"/>
          <p:cNvPicPr>
            <a:picLocks noChangeAspect="1"/>
          </p:cNvPicPr>
          <p:nvPr/>
        </p:nvPicPr>
        <p:blipFill>
          <a:blip r:embed="rId3"/>
          <a:stretch>
            <a:fillRect/>
          </a:stretch>
        </p:blipFill>
        <p:spPr>
          <a:xfrm>
            <a:off x="5832" y="268"/>
            <a:ext cx="9132335" cy="6857463"/>
          </a:xfrm>
          <a:prstGeom prst="rect">
            <a:avLst/>
          </a:prstGeom>
        </p:spPr>
      </p:pic>
      <p:sp>
        <p:nvSpPr>
          <p:cNvPr id="5" name="TextBox 4"/>
          <p:cNvSpPr txBox="1"/>
          <p:nvPr/>
        </p:nvSpPr>
        <p:spPr>
          <a:xfrm>
            <a:off x="373510" y="373541"/>
            <a:ext cx="8488023" cy="5816977"/>
          </a:xfrm>
          <a:prstGeom prst="rect">
            <a:avLst/>
          </a:prstGeom>
          <a:noFill/>
        </p:spPr>
        <p:txBody>
          <a:bodyPr wrap="square" rtlCol="0">
            <a:spAutoFit/>
          </a:bodyPr>
          <a:lstStyle/>
          <a:p>
            <a:r>
              <a:rPr lang="en-US" sz="2800" dirty="0" smtClean="0">
                <a:solidFill>
                  <a:schemeClr val="tx2">
                    <a:lumMod val="75000"/>
                  </a:schemeClr>
                </a:solidFill>
                <a:latin typeface="Trebuchet MS"/>
                <a:cs typeface="Trebuchet MS"/>
              </a:rPr>
              <a:t>Major Circulation Patterns </a:t>
            </a:r>
          </a:p>
          <a:p>
            <a:endParaRPr lang="en-US" sz="2400" dirty="0" smtClean="0">
              <a:solidFill>
                <a:srgbClr val="008000"/>
              </a:solidFill>
              <a:latin typeface="Trebuchet MS"/>
              <a:cs typeface="Trebuchet MS"/>
            </a:endParaRPr>
          </a:p>
          <a:p>
            <a:r>
              <a:rPr lang="en-US" sz="2000" dirty="0" smtClean="0">
                <a:solidFill>
                  <a:schemeClr val="tx1">
                    <a:lumMod val="65000"/>
                    <a:lumOff val="35000"/>
                  </a:schemeClr>
                </a:solidFill>
                <a:latin typeface="Trebuchet MS"/>
                <a:cs typeface="Trebuchet MS"/>
              </a:rPr>
              <a:t>1: </a:t>
            </a:r>
            <a:r>
              <a:rPr lang="en-US" sz="2000" b="1" dirty="0" smtClean="0">
                <a:solidFill>
                  <a:schemeClr val="tx1">
                    <a:lumMod val="65000"/>
                    <a:lumOff val="35000"/>
                  </a:schemeClr>
                </a:solidFill>
                <a:latin typeface="Trebuchet MS"/>
                <a:cs typeface="Trebuchet MS"/>
              </a:rPr>
              <a:t>Hadley Cell</a:t>
            </a:r>
            <a:r>
              <a:rPr lang="en-US" sz="2000" dirty="0" smtClean="0">
                <a:solidFill>
                  <a:schemeClr val="tx1">
                    <a:lumMod val="65000"/>
                    <a:lumOff val="35000"/>
                  </a:schemeClr>
                </a:solidFill>
                <a:latin typeface="Trebuchet MS"/>
                <a:cs typeface="Trebuchet MS"/>
              </a:rPr>
              <a:t>- Low latitude air </a:t>
            </a:r>
          </a:p>
          <a:p>
            <a:r>
              <a:rPr lang="en-US" sz="2000" dirty="0" smtClean="0">
                <a:solidFill>
                  <a:schemeClr val="tx1">
                    <a:lumMod val="65000"/>
                    <a:lumOff val="35000"/>
                  </a:schemeClr>
                </a:solidFill>
                <a:latin typeface="Trebuchet MS"/>
                <a:cs typeface="Trebuchet MS"/>
              </a:rPr>
              <a:t>movement that heats and moves </a:t>
            </a:r>
          </a:p>
          <a:p>
            <a:r>
              <a:rPr lang="en-US" sz="2000" dirty="0" smtClean="0">
                <a:solidFill>
                  <a:schemeClr val="tx1">
                    <a:lumMod val="65000"/>
                    <a:lumOff val="35000"/>
                  </a:schemeClr>
                </a:solidFill>
                <a:latin typeface="Trebuchet MS"/>
                <a:cs typeface="Trebuchet MS"/>
              </a:rPr>
              <a:t>poleward in the upper atmosphere.</a:t>
            </a:r>
          </a:p>
          <a:p>
            <a:r>
              <a:rPr lang="en-US" sz="2000" dirty="0" smtClean="0">
                <a:solidFill>
                  <a:schemeClr val="tx1">
                    <a:lumMod val="65000"/>
                    <a:lumOff val="35000"/>
                  </a:schemeClr>
                </a:solidFill>
                <a:latin typeface="Trebuchet MS"/>
                <a:cs typeface="Trebuchet MS"/>
              </a:rPr>
              <a:t>The winds in this cell, called Trade</a:t>
            </a:r>
          </a:p>
          <a:p>
            <a:r>
              <a:rPr lang="en-US" sz="2000" dirty="0" smtClean="0">
                <a:solidFill>
                  <a:schemeClr val="tx1">
                    <a:lumMod val="65000"/>
                    <a:lumOff val="35000"/>
                  </a:schemeClr>
                </a:solidFill>
                <a:latin typeface="Trebuchet MS"/>
                <a:cs typeface="Trebuchet MS"/>
              </a:rPr>
              <a:t>Winds, blow from the east.</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2: </a:t>
            </a:r>
            <a:r>
              <a:rPr lang="en-US" sz="2000" b="1" dirty="0" smtClean="0">
                <a:solidFill>
                  <a:schemeClr val="tx1">
                    <a:lumMod val="65000"/>
                    <a:lumOff val="35000"/>
                  </a:schemeClr>
                </a:solidFill>
                <a:latin typeface="Trebuchet MS"/>
                <a:cs typeface="Trebuchet MS"/>
              </a:rPr>
              <a:t>Ferrel Cell</a:t>
            </a:r>
            <a:r>
              <a:rPr lang="en-US" sz="2000" dirty="0" smtClean="0">
                <a:solidFill>
                  <a:schemeClr val="tx1">
                    <a:lumMod val="65000"/>
                    <a:lumOff val="35000"/>
                  </a:schemeClr>
                </a:solidFill>
                <a:latin typeface="Trebuchet MS"/>
                <a:cs typeface="Trebuchet MS"/>
              </a:rPr>
              <a:t>- Mid latitude </a:t>
            </a:r>
          </a:p>
          <a:p>
            <a:r>
              <a:rPr lang="en-US" sz="2000" dirty="0" smtClean="0">
                <a:solidFill>
                  <a:schemeClr val="tx1">
                    <a:lumMod val="65000"/>
                    <a:lumOff val="35000"/>
                  </a:schemeClr>
                </a:solidFill>
                <a:latin typeface="Trebuchet MS"/>
                <a:cs typeface="Trebuchet MS"/>
              </a:rPr>
              <a:t>movement poleward near the </a:t>
            </a:r>
          </a:p>
          <a:p>
            <a:r>
              <a:rPr lang="en-US" sz="2000" dirty="0" smtClean="0">
                <a:solidFill>
                  <a:schemeClr val="tx1">
                    <a:lumMod val="65000"/>
                    <a:lumOff val="35000"/>
                  </a:schemeClr>
                </a:solidFill>
                <a:latin typeface="Trebuchet MS"/>
                <a:cs typeface="Trebuchet MS"/>
              </a:rPr>
              <a:t>surface and equatorward in the </a:t>
            </a:r>
          </a:p>
          <a:p>
            <a:r>
              <a:rPr lang="en-US" sz="2000" dirty="0" smtClean="0">
                <a:solidFill>
                  <a:schemeClr val="tx1">
                    <a:lumMod val="65000"/>
                    <a:lumOff val="35000"/>
                  </a:schemeClr>
                </a:solidFill>
                <a:latin typeface="Trebuchet MS"/>
                <a:cs typeface="Trebuchet MS"/>
              </a:rPr>
              <a:t>upper atmosphere. The winds in </a:t>
            </a:r>
          </a:p>
          <a:p>
            <a:r>
              <a:rPr lang="en-US" sz="2000" dirty="0" smtClean="0">
                <a:solidFill>
                  <a:schemeClr val="tx1">
                    <a:lumMod val="65000"/>
                    <a:lumOff val="35000"/>
                  </a:schemeClr>
                </a:solidFill>
                <a:latin typeface="Trebuchet MS"/>
                <a:cs typeface="Trebuchet MS"/>
              </a:rPr>
              <a:t>this cell are called westerlies.</a:t>
            </a:r>
          </a:p>
          <a:p>
            <a:endParaRPr lang="en-US" sz="2000" dirty="0">
              <a:solidFill>
                <a:schemeClr val="tx1">
                  <a:lumMod val="65000"/>
                  <a:lumOff val="35000"/>
                </a:schemeClr>
              </a:solidFill>
              <a:latin typeface="Trebuchet MS"/>
              <a:cs typeface="Trebuchet MS"/>
            </a:endParaRPr>
          </a:p>
          <a:p>
            <a:r>
              <a:rPr lang="en-US" sz="2000" dirty="0" smtClean="0">
                <a:solidFill>
                  <a:schemeClr val="tx1">
                    <a:lumMod val="65000"/>
                    <a:lumOff val="35000"/>
                  </a:schemeClr>
                </a:solidFill>
                <a:latin typeface="Trebuchet MS"/>
                <a:cs typeface="Trebuchet MS"/>
              </a:rPr>
              <a:t>3: </a:t>
            </a:r>
            <a:r>
              <a:rPr lang="en-US" sz="2000" b="1" dirty="0" smtClean="0">
                <a:solidFill>
                  <a:schemeClr val="tx1">
                    <a:lumMod val="65000"/>
                    <a:lumOff val="35000"/>
                  </a:schemeClr>
                </a:solidFill>
                <a:latin typeface="Trebuchet MS"/>
                <a:cs typeface="Trebuchet MS"/>
              </a:rPr>
              <a:t>Polar Cell</a:t>
            </a:r>
            <a:r>
              <a:rPr lang="en-US" sz="2000" dirty="0" smtClean="0">
                <a:solidFill>
                  <a:schemeClr val="tx1">
                    <a:lumMod val="65000"/>
                    <a:lumOff val="35000"/>
                  </a:schemeClr>
                </a:solidFill>
                <a:latin typeface="Trebuchet MS"/>
                <a:cs typeface="Trebuchet MS"/>
              </a:rPr>
              <a:t>- High latitude air movement equatorward near the surface and poleward aloft. The surface winds in this cell are called polar easterlies. </a:t>
            </a:r>
            <a:endParaRPr lang="en-US" sz="2000" dirty="0">
              <a:solidFill>
                <a:schemeClr val="tx1">
                  <a:lumMod val="65000"/>
                  <a:lumOff val="35000"/>
                </a:schemeClr>
              </a:solidFill>
              <a:latin typeface="Trebuchet MS"/>
              <a:cs typeface="Trebuchet MS"/>
            </a:endParaRPr>
          </a:p>
          <a:p>
            <a:endParaRPr lang="en-US" sz="2000" dirty="0" smtClean="0">
              <a:solidFill>
                <a:srgbClr val="458CCA"/>
              </a:solidFill>
              <a:latin typeface="Trebuchet MS"/>
              <a:cs typeface="Trebuchet MS"/>
            </a:endParaRPr>
          </a:p>
        </p:txBody>
      </p:sp>
      <p:pic>
        <p:nvPicPr>
          <p:cNvPr id="2" name="Picture 1" descr="cir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467" y="822155"/>
            <a:ext cx="4684699" cy="4088512"/>
          </a:xfrm>
          <a:prstGeom prst="rect">
            <a:avLst/>
          </a:prstGeom>
        </p:spPr>
      </p:pic>
    </p:spTree>
    <p:extLst>
      <p:ext uri="{BB962C8B-B14F-4D97-AF65-F5344CB8AC3E}">
        <p14:creationId xmlns:p14="http://schemas.microsoft.com/office/powerpoint/2010/main" val="58543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8830</TotalTime>
  <Words>2941</Words>
  <Application>Microsoft Office PowerPoint</Application>
  <PresentationFormat>On-screen Show (4:3)</PresentationFormat>
  <Paragraphs>499</Paragraphs>
  <Slides>49</Slides>
  <Notes>36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Climatological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Richardson</dc:creator>
  <cp:lastModifiedBy>Rachel Riley</cp:lastModifiedBy>
  <cp:revision>96</cp:revision>
  <dcterms:created xsi:type="dcterms:W3CDTF">2015-02-26T00:37:15Z</dcterms:created>
  <dcterms:modified xsi:type="dcterms:W3CDTF">2015-03-30T15:37:40Z</dcterms:modified>
</cp:coreProperties>
</file>