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xml" ContentType="application/vnd.openxmlformats-officedocument.drawingml.chart+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56" r:id="rId2"/>
    <p:sldId id="339" r:id="rId3"/>
    <p:sldId id="258" r:id="rId4"/>
    <p:sldId id="300" r:id="rId5"/>
    <p:sldId id="259" r:id="rId6"/>
    <p:sldId id="261" r:id="rId7"/>
    <p:sldId id="260" r:id="rId8"/>
    <p:sldId id="262" r:id="rId9"/>
    <p:sldId id="269" r:id="rId10"/>
    <p:sldId id="263" r:id="rId11"/>
    <p:sldId id="301" r:id="rId12"/>
    <p:sldId id="302" r:id="rId13"/>
    <p:sldId id="265" r:id="rId14"/>
    <p:sldId id="266" r:id="rId15"/>
    <p:sldId id="303" r:id="rId16"/>
    <p:sldId id="304" r:id="rId17"/>
    <p:sldId id="305" r:id="rId18"/>
    <p:sldId id="306" r:id="rId19"/>
    <p:sldId id="267" r:id="rId20"/>
    <p:sldId id="268" r:id="rId21"/>
    <p:sldId id="307" r:id="rId22"/>
    <p:sldId id="308" r:id="rId23"/>
    <p:sldId id="309" r:id="rId24"/>
    <p:sldId id="310" r:id="rId25"/>
    <p:sldId id="264" r:id="rId26"/>
    <p:sldId id="270" r:id="rId27"/>
    <p:sldId id="313" r:id="rId28"/>
    <p:sldId id="336" r:id="rId29"/>
    <p:sldId id="311" r:id="rId30"/>
    <p:sldId id="312" r:id="rId31"/>
    <p:sldId id="280" r:id="rId32"/>
    <p:sldId id="281" r:id="rId33"/>
    <p:sldId id="271" r:id="rId34"/>
    <p:sldId id="330" r:id="rId35"/>
    <p:sldId id="272" r:id="rId36"/>
    <p:sldId id="316" r:id="rId37"/>
    <p:sldId id="273" r:id="rId38"/>
    <p:sldId id="314" r:id="rId39"/>
    <p:sldId id="274" r:id="rId40"/>
    <p:sldId id="332" r:id="rId41"/>
    <p:sldId id="333" r:id="rId42"/>
    <p:sldId id="337" r:id="rId43"/>
    <p:sldId id="257" r:id="rId44"/>
    <p:sldId id="276" r:id="rId45"/>
    <p:sldId id="338" r:id="rId46"/>
    <p:sldId id="334" r:id="rId47"/>
    <p:sldId id="317" r:id="rId48"/>
    <p:sldId id="277" r:id="rId49"/>
    <p:sldId id="278" r:id="rId50"/>
    <p:sldId id="331" r:id="rId51"/>
    <p:sldId id="282" r:id="rId52"/>
    <p:sldId id="283" r:id="rId53"/>
    <p:sldId id="284" r:id="rId54"/>
    <p:sldId id="285" r:id="rId55"/>
    <p:sldId id="286" r:id="rId56"/>
    <p:sldId id="288" r:id="rId57"/>
    <p:sldId id="292" r:id="rId58"/>
    <p:sldId id="293" r:id="rId59"/>
    <p:sldId id="287" r:id="rId60"/>
    <p:sldId id="294" r:id="rId61"/>
    <p:sldId id="295" r:id="rId62"/>
    <p:sldId id="321" r:id="rId63"/>
    <p:sldId id="320" r:id="rId64"/>
    <p:sldId id="319" r:id="rId65"/>
    <p:sldId id="318" r:id="rId66"/>
    <p:sldId id="322" r:id="rId67"/>
    <p:sldId id="326" r:id="rId68"/>
    <p:sldId id="325" r:id="rId69"/>
    <p:sldId id="324" r:id="rId70"/>
    <p:sldId id="323" r:id="rId71"/>
    <p:sldId id="329" r:id="rId72"/>
    <p:sldId id="328" r:id="rId73"/>
    <p:sldId id="335"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D00000"/>
    <a:srgbClr val="3B77AC"/>
    <a:srgbClr val="458CCA"/>
    <a:srgbClr val="1A73CA"/>
    <a:srgbClr val="7D6B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16" autoAdjust="0"/>
    <p:restoredTop sz="71658" autoAdjust="0"/>
  </p:normalViewPr>
  <p:slideViewPr>
    <p:cSldViewPr snapToGrid="0" snapToObjects="1">
      <p:cViewPr>
        <p:scale>
          <a:sx n="104" d="100"/>
          <a:sy n="104" d="100"/>
        </p:scale>
        <p:origin x="-9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3"/>
    </mc:Choice>
    <mc:Fallback>
      <c:style val="43"/>
    </mc:Fallback>
  </mc:AlternateContent>
  <c:chart>
    <c:title>
      <c:tx>
        <c:rich>
          <a:bodyPr/>
          <a:lstStyle/>
          <a:p>
            <a:pPr>
              <a:defRPr baseline="0">
                <a:solidFill>
                  <a:schemeClr val="tx1"/>
                </a:solidFill>
              </a:defRPr>
            </a:pPr>
            <a:r>
              <a:rPr lang="en-US" sz="1400" baseline="0">
                <a:solidFill>
                  <a:schemeClr val="tx1"/>
                </a:solidFill>
              </a:rPr>
              <a:t>Average Number of Oklahoma Tornadoes by Month</a:t>
            </a:r>
          </a:p>
          <a:p>
            <a:pPr>
              <a:defRPr baseline="0">
                <a:solidFill>
                  <a:schemeClr val="tx1"/>
                </a:solidFill>
              </a:defRPr>
            </a:pPr>
            <a:r>
              <a:rPr lang="en-US" sz="1100" baseline="0">
                <a:solidFill>
                  <a:schemeClr val="tx1"/>
                </a:solidFill>
              </a:rPr>
              <a:t>based on 1950-2010 data compliled by NWS WFO Norman</a:t>
            </a:r>
          </a:p>
          <a:p>
            <a:pPr>
              <a:defRPr baseline="0">
                <a:solidFill>
                  <a:schemeClr val="tx1"/>
                </a:solidFill>
              </a:defRPr>
            </a:pPr>
            <a:r>
              <a:rPr lang="en-US" sz="800" baseline="0">
                <a:solidFill>
                  <a:schemeClr val="tx1"/>
                </a:solidFill>
              </a:rPr>
              <a:t>© 2010 Oklahoma Climatological Survey.  All Rights reserved.</a:t>
            </a:r>
          </a:p>
        </c:rich>
      </c:tx>
      <c:overlay val="0"/>
    </c:title>
    <c:autoTitleDeleted val="0"/>
    <c:plotArea>
      <c:layout/>
      <c:barChart>
        <c:barDir val="col"/>
        <c:grouping val="clustered"/>
        <c:varyColors val="0"/>
        <c:ser>
          <c:idx val="0"/>
          <c:order val="0"/>
          <c:tx>
            <c:strRef>
              <c:f>Sheet1!$A$1</c:f>
              <c:strCache>
                <c:ptCount val="1"/>
                <c:pt idx="0">
                  <c:v>Jan</c:v>
                </c:pt>
              </c:strCache>
            </c:strRef>
          </c:tx>
          <c:invertIfNegative val="0"/>
          <c:dLbls>
            <c:txPr>
              <a:bodyPr/>
              <a:lstStyle/>
              <a:p>
                <a:pPr>
                  <a:defRPr>
                    <a:solidFill>
                      <a:sysClr val="windowText" lastClr="000000"/>
                    </a:solidFill>
                  </a:defRPr>
                </a:pPr>
                <a:endParaRPr lang="en-US"/>
              </a:p>
            </c:txPr>
            <c:showLegendKey val="0"/>
            <c:showVal val="1"/>
            <c:showCatName val="0"/>
            <c:showSerName val="0"/>
            <c:showPercent val="0"/>
            <c:showBubbleSize val="0"/>
            <c:separator>, </c:separator>
            <c:showLeaderLines val="0"/>
          </c:dLbls>
          <c:val>
            <c:numRef>
              <c:f>Sheet1!$A$2</c:f>
              <c:numCache>
                <c:formatCode>General</c:formatCode>
                <c:ptCount val="1"/>
                <c:pt idx="0">
                  <c:v>0.3</c:v>
                </c:pt>
              </c:numCache>
            </c:numRef>
          </c:val>
        </c:ser>
        <c:ser>
          <c:idx val="1"/>
          <c:order val="1"/>
          <c:tx>
            <c:strRef>
              <c:f>Sheet1!$B$1</c:f>
              <c:strCache>
                <c:ptCount val="1"/>
                <c:pt idx="0">
                  <c:v>Feb</c:v>
                </c:pt>
              </c:strCache>
            </c:strRef>
          </c:tx>
          <c:invertIfNegative val="0"/>
          <c:dLbls>
            <c:txPr>
              <a:bodyPr/>
              <a:lstStyle/>
              <a:p>
                <a:pPr>
                  <a:defRPr>
                    <a:solidFill>
                      <a:sysClr val="windowText" lastClr="000000"/>
                    </a:solidFill>
                  </a:defRPr>
                </a:pPr>
                <a:endParaRPr lang="en-US"/>
              </a:p>
            </c:txPr>
            <c:showLegendKey val="0"/>
            <c:showVal val="1"/>
            <c:showCatName val="0"/>
            <c:showSerName val="0"/>
            <c:showPercent val="0"/>
            <c:showBubbleSize val="0"/>
            <c:showLeaderLines val="0"/>
          </c:dLbls>
          <c:val>
            <c:numRef>
              <c:f>Sheet1!$B$2</c:f>
              <c:numCache>
                <c:formatCode>General</c:formatCode>
                <c:ptCount val="1"/>
                <c:pt idx="0">
                  <c:v>0.8</c:v>
                </c:pt>
              </c:numCache>
            </c:numRef>
          </c:val>
        </c:ser>
        <c:ser>
          <c:idx val="2"/>
          <c:order val="2"/>
          <c:tx>
            <c:strRef>
              <c:f>Sheet1!$C$1</c:f>
              <c:strCache>
                <c:ptCount val="1"/>
                <c:pt idx="0">
                  <c:v>Mar</c:v>
                </c:pt>
              </c:strCache>
            </c:strRef>
          </c:tx>
          <c:invertIfNegative val="0"/>
          <c:dLbls>
            <c:txPr>
              <a:bodyPr/>
              <a:lstStyle/>
              <a:p>
                <a:pPr>
                  <a:defRPr>
                    <a:solidFill>
                      <a:sysClr val="windowText" lastClr="000000"/>
                    </a:solidFill>
                  </a:defRPr>
                </a:pPr>
                <a:endParaRPr lang="en-US"/>
              </a:p>
            </c:txPr>
            <c:showLegendKey val="0"/>
            <c:showVal val="1"/>
            <c:showCatName val="0"/>
            <c:showSerName val="0"/>
            <c:showPercent val="0"/>
            <c:showBubbleSize val="0"/>
            <c:showLeaderLines val="0"/>
          </c:dLbls>
          <c:val>
            <c:numRef>
              <c:f>Sheet1!$C$2</c:f>
              <c:numCache>
                <c:formatCode>General</c:formatCode>
                <c:ptCount val="1"/>
                <c:pt idx="0">
                  <c:v>9.1</c:v>
                </c:pt>
              </c:numCache>
            </c:numRef>
          </c:val>
        </c:ser>
        <c:ser>
          <c:idx val="3"/>
          <c:order val="3"/>
          <c:tx>
            <c:strRef>
              <c:f>Sheet1!$D$1</c:f>
              <c:strCache>
                <c:ptCount val="1"/>
                <c:pt idx="0">
                  <c:v>Apr</c:v>
                </c:pt>
              </c:strCache>
            </c:strRef>
          </c:tx>
          <c:invertIfNegative val="0"/>
          <c:dLbls>
            <c:txPr>
              <a:bodyPr/>
              <a:lstStyle/>
              <a:p>
                <a:pPr>
                  <a:defRPr>
                    <a:solidFill>
                      <a:sysClr val="windowText" lastClr="000000"/>
                    </a:solidFill>
                  </a:defRPr>
                </a:pPr>
                <a:endParaRPr lang="en-US"/>
              </a:p>
            </c:txPr>
            <c:showLegendKey val="0"/>
            <c:showVal val="1"/>
            <c:showCatName val="0"/>
            <c:showSerName val="0"/>
            <c:showPercent val="0"/>
            <c:showBubbleSize val="0"/>
            <c:showLeaderLines val="0"/>
          </c:dLbls>
          <c:val>
            <c:numRef>
              <c:f>Sheet1!$D$2</c:f>
              <c:numCache>
                <c:formatCode>General</c:formatCode>
                <c:ptCount val="1"/>
                <c:pt idx="0">
                  <c:v>10.6</c:v>
                </c:pt>
              </c:numCache>
            </c:numRef>
          </c:val>
        </c:ser>
        <c:ser>
          <c:idx val="4"/>
          <c:order val="4"/>
          <c:tx>
            <c:strRef>
              <c:f>Sheet1!$E$1</c:f>
              <c:strCache>
                <c:ptCount val="1"/>
                <c:pt idx="0">
                  <c:v>May</c:v>
                </c:pt>
              </c:strCache>
            </c:strRef>
          </c:tx>
          <c:invertIfNegative val="0"/>
          <c:dLbls>
            <c:txPr>
              <a:bodyPr/>
              <a:lstStyle/>
              <a:p>
                <a:pPr>
                  <a:defRPr>
                    <a:solidFill>
                      <a:sysClr val="windowText" lastClr="000000"/>
                    </a:solidFill>
                  </a:defRPr>
                </a:pPr>
                <a:endParaRPr lang="en-US"/>
              </a:p>
            </c:txPr>
            <c:showLegendKey val="0"/>
            <c:showVal val="1"/>
            <c:showCatName val="0"/>
            <c:showSerName val="0"/>
            <c:showPercent val="0"/>
            <c:showBubbleSize val="0"/>
            <c:showLeaderLines val="0"/>
          </c:dLbls>
          <c:val>
            <c:numRef>
              <c:f>Sheet1!$E$2</c:f>
              <c:numCache>
                <c:formatCode>General</c:formatCode>
                <c:ptCount val="1"/>
                <c:pt idx="0">
                  <c:v>20.100000000000001</c:v>
                </c:pt>
              </c:numCache>
            </c:numRef>
          </c:val>
        </c:ser>
        <c:ser>
          <c:idx val="5"/>
          <c:order val="5"/>
          <c:tx>
            <c:strRef>
              <c:f>Sheet1!$F$1</c:f>
              <c:strCache>
                <c:ptCount val="1"/>
                <c:pt idx="0">
                  <c:v>Jun</c:v>
                </c:pt>
              </c:strCache>
            </c:strRef>
          </c:tx>
          <c:invertIfNegative val="0"/>
          <c:dLbls>
            <c:txPr>
              <a:bodyPr/>
              <a:lstStyle/>
              <a:p>
                <a:pPr>
                  <a:defRPr>
                    <a:solidFill>
                      <a:sysClr val="windowText" lastClr="000000"/>
                    </a:solidFill>
                  </a:defRPr>
                </a:pPr>
                <a:endParaRPr lang="en-US"/>
              </a:p>
            </c:txPr>
            <c:showLegendKey val="0"/>
            <c:showVal val="1"/>
            <c:showCatName val="0"/>
            <c:showSerName val="0"/>
            <c:showPercent val="0"/>
            <c:showBubbleSize val="0"/>
            <c:showLeaderLines val="0"/>
          </c:dLbls>
          <c:val>
            <c:numRef>
              <c:f>Sheet1!$F$2</c:f>
              <c:numCache>
                <c:formatCode>General</c:formatCode>
                <c:ptCount val="1"/>
                <c:pt idx="0">
                  <c:v>8.1</c:v>
                </c:pt>
              </c:numCache>
            </c:numRef>
          </c:val>
        </c:ser>
        <c:ser>
          <c:idx val="6"/>
          <c:order val="6"/>
          <c:tx>
            <c:strRef>
              <c:f>Sheet1!$G$1</c:f>
              <c:strCache>
                <c:ptCount val="1"/>
                <c:pt idx="0">
                  <c:v>Jul</c:v>
                </c:pt>
              </c:strCache>
            </c:strRef>
          </c:tx>
          <c:invertIfNegative val="0"/>
          <c:dLbls>
            <c:txPr>
              <a:bodyPr/>
              <a:lstStyle/>
              <a:p>
                <a:pPr>
                  <a:defRPr baseline="0">
                    <a:solidFill>
                      <a:schemeClr val="tx1"/>
                    </a:solidFill>
                  </a:defRPr>
                </a:pPr>
                <a:endParaRPr lang="en-US"/>
              </a:p>
            </c:txPr>
            <c:showLegendKey val="0"/>
            <c:showVal val="1"/>
            <c:showCatName val="0"/>
            <c:showSerName val="0"/>
            <c:showPercent val="0"/>
            <c:showBubbleSize val="0"/>
            <c:showLeaderLines val="0"/>
          </c:dLbls>
          <c:val>
            <c:numRef>
              <c:f>Sheet1!$G$2</c:f>
              <c:numCache>
                <c:formatCode>General</c:formatCode>
                <c:ptCount val="1"/>
                <c:pt idx="0">
                  <c:v>1.8</c:v>
                </c:pt>
              </c:numCache>
            </c:numRef>
          </c:val>
        </c:ser>
        <c:ser>
          <c:idx val="7"/>
          <c:order val="7"/>
          <c:tx>
            <c:strRef>
              <c:f>Sheet1!$H$1</c:f>
              <c:strCache>
                <c:ptCount val="1"/>
                <c:pt idx="0">
                  <c:v>Aug</c:v>
                </c:pt>
              </c:strCache>
            </c:strRef>
          </c:tx>
          <c:invertIfNegative val="0"/>
          <c:dLbls>
            <c:txPr>
              <a:bodyPr/>
              <a:lstStyle/>
              <a:p>
                <a:pPr>
                  <a:defRPr>
                    <a:solidFill>
                      <a:sysClr val="windowText" lastClr="000000"/>
                    </a:solidFill>
                  </a:defRPr>
                </a:pPr>
                <a:endParaRPr lang="en-US"/>
              </a:p>
            </c:txPr>
            <c:showLegendKey val="0"/>
            <c:showVal val="1"/>
            <c:showCatName val="0"/>
            <c:showSerName val="0"/>
            <c:showPercent val="0"/>
            <c:showBubbleSize val="0"/>
            <c:showLeaderLines val="0"/>
          </c:dLbls>
          <c:val>
            <c:numRef>
              <c:f>Sheet1!$H$2</c:f>
              <c:numCache>
                <c:formatCode>General</c:formatCode>
                <c:ptCount val="1"/>
                <c:pt idx="0">
                  <c:v>1.4</c:v>
                </c:pt>
              </c:numCache>
            </c:numRef>
          </c:val>
        </c:ser>
        <c:ser>
          <c:idx val="8"/>
          <c:order val="8"/>
          <c:tx>
            <c:strRef>
              <c:f>Sheet1!$I$1</c:f>
              <c:strCache>
                <c:ptCount val="1"/>
                <c:pt idx="0">
                  <c:v>Sep</c:v>
                </c:pt>
              </c:strCache>
            </c:strRef>
          </c:tx>
          <c:invertIfNegative val="0"/>
          <c:dLbls>
            <c:txPr>
              <a:bodyPr/>
              <a:lstStyle/>
              <a:p>
                <a:pPr>
                  <a:defRPr>
                    <a:solidFill>
                      <a:sysClr val="windowText" lastClr="000000"/>
                    </a:solidFill>
                  </a:defRPr>
                </a:pPr>
                <a:endParaRPr lang="en-US"/>
              </a:p>
            </c:txPr>
            <c:showLegendKey val="0"/>
            <c:showVal val="1"/>
            <c:showCatName val="0"/>
            <c:showSerName val="0"/>
            <c:showPercent val="0"/>
            <c:showBubbleSize val="0"/>
            <c:showLeaderLines val="0"/>
          </c:dLbls>
          <c:val>
            <c:numRef>
              <c:f>Sheet1!$I$2</c:f>
              <c:numCache>
                <c:formatCode>General</c:formatCode>
                <c:ptCount val="1"/>
                <c:pt idx="0">
                  <c:v>2</c:v>
                </c:pt>
              </c:numCache>
            </c:numRef>
          </c:val>
        </c:ser>
        <c:ser>
          <c:idx val="9"/>
          <c:order val="9"/>
          <c:tx>
            <c:strRef>
              <c:f>Sheet1!$J$1</c:f>
              <c:strCache>
                <c:ptCount val="1"/>
                <c:pt idx="0">
                  <c:v>Oct</c:v>
                </c:pt>
              </c:strCache>
            </c:strRef>
          </c:tx>
          <c:invertIfNegative val="0"/>
          <c:dLbls>
            <c:txPr>
              <a:bodyPr/>
              <a:lstStyle/>
              <a:p>
                <a:pPr>
                  <a:defRPr>
                    <a:solidFill>
                      <a:sysClr val="windowText" lastClr="000000"/>
                    </a:solidFill>
                  </a:defRPr>
                </a:pPr>
                <a:endParaRPr lang="en-US"/>
              </a:p>
            </c:txPr>
            <c:showLegendKey val="0"/>
            <c:showVal val="1"/>
            <c:showCatName val="0"/>
            <c:showSerName val="0"/>
            <c:showPercent val="0"/>
            <c:showBubbleSize val="0"/>
            <c:showLeaderLines val="0"/>
          </c:dLbls>
          <c:val>
            <c:numRef>
              <c:f>Sheet1!$J$2</c:f>
              <c:numCache>
                <c:formatCode>General</c:formatCode>
                <c:ptCount val="1"/>
                <c:pt idx="0">
                  <c:v>2.1</c:v>
                </c:pt>
              </c:numCache>
            </c:numRef>
          </c:val>
        </c:ser>
        <c:ser>
          <c:idx val="10"/>
          <c:order val="10"/>
          <c:tx>
            <c:strRef>
              <c:f>Sheet1!$K$1</c:f>
              <c:strCache>
                <c:ptCount val="1"/>
                <c:pt idx="0">
                  <c:v>Nov</c:v>
                </c:pt>
              </c:strCache>
            </c:strRef>
          </c:tx>
          <c:invertIfNegative val="0"/>
          <c:dLbls>
            <c:txPr>
              <a:bodyPr/>
              <a:lstStyle/>
              <a:p>
                <a:pPr>
                  <a:defRPr>
                    <a:solidFill>
                      <a:sysClr val="windowText" lastClr="000000"/>
                    </a:solidFill>
                  </a:defRPr>
                </a:pPr>
                <a:endParaRPr lang="en-US"/>
              </a:p>
            </c:txPr>
            <c:showLegendKey val="0"/>
            <c:showVal val="1"/>
            <c:showCatName val="0"/>
            <c:showSerName val="0"/>
            <c:showPercent val="0"/>
            <c:showBubbleSize val="0"/>
            <c:showLeaderLines val="0"/>
          </c:dLbls>
          <c:val>
            <c:numRef>
              <c:f>Sheet1!$K$2</c:f>
              <c:numCache>
                <c:formatCode>General</c:formatCode>
                <c:ptCount val="1"/>
                <c:pt idx="0">
                  <c:v>1.4</c:v>
                </c:pt>
              </c:numCache>
            </c:numRef>
          </c:val>
        </c:ser>
        <c:ser>
          <c:idx val="11"/>
          <c:order val="11"/>
          <c:tx>
            <c:strRef>
              <c:f>Sheet1!$L$1</c:f>
              <c:strCache>
                <c:ptCount val="1"/>
                <c:pt idx="0">
                  <c:v>Dec</c:v>
                </c:pt>
              </c:strCache>
            </c:strRef>
          </c:tx>
          <c:invertIfNegative val="0"/>
          <c:dLbls>
            <c:txPr>
              <a:bodyPr/>
              <a:lstStyle/>
              <a:p>
                <a:pPr>
                  <a:defRPr>
                    <a:solidFill>
                      <a:sysClr val="windowText" lastClr="000000"/>
                    </a:solidFill>
                  </a:defRPr>
                </a:pPr>
                <a:endParaRPr lang="en-US"/>
              </a:p>
            </c:txPr>
            <c:showLegendKey val="0"/>
            <c:showVal val="1"/>
            <c:showCatName val="0"/>
            <c:showSerName val="0"/>
            <c:showPercent val="0"/>
            <c:showBubbleSize val="0"/>
            <c:showLeaderLines val="0"/>
          </c:dLbls>
          <c:val>
            <c:numRef>
              <c:f>Sheet1!$L$2</c:f>
              <c:numCache>
                <c:formatCode>General</c:formatCode>
                <c:ptCount val="1"/>
                <c:pt idx="0">
                  <c:v>0.4</c:v>
                </c:pt>
              </c:numCache>
            </c:numRef>
          </c:val>
        </c:ser>
        <c:dLbls>
          <c:showLegendKey val="0"/>
          <c:showVal val="0"/>
          <c:showCatName val="0"/>
          <c:showSerName val="0"/>
          <c:showPercent val="0"/>
          <c:showBubbleSize val="0"/>
        </c:dLbls>
        <c:gapWidth val="75"/>
        <c:overlap val="-25"/>
        <c:axId val="33470336"/>
        <c:axId val="33471872"/>
      </c:barChart>
      <c:catAx>
        <c:axId val="33470336"/>
        <c:scaling>
          <c:orientation val="minMax"/>
        </c:scaling>
        <c:delete val="0"/>
        <c:axPos val="b"/>
        <c:majorTickMark val="none"/>
        <c:minorTickMark val="none"/>
        <c:tickLblPos val="nextTo"/>
        <c:crossAx val="33471872"/>
        <c:crosses val="autoZero"/>
        <c:auto val="1"/>
        <c:lblAlgn val="ctr"/>
        <c:lblOffset val="100"/>
        <c:noMultiLvlLbl val="0"/>
      </c:catAx>
      <c:valAx>
        <c:axId val="33471872"/>
        <c:scaling>
          <c:orientation val="minMax"/>
        </c:scaling>
        <c:delete val="0"/>
        <c:axPos val="l"/>
        <c:majorGridlines/>
        <c:numFmt formatCode="General" sourceLinked="1"/>
        <c:majorTickMark val="none"/>
        <c:minorTickMark val="none"/>
        <c:tickLblPos val="nextTo"/>
        <c:spPr>
          <a:ln w="9525">
            <a:noFill/>
          </a:ln>
        </c:spPr>
        <c:txPr>
          <a:bodyPr/>
          <a:lstStyle/>
          <a:p>
            <a:pPr>
              <a:defRPr baseline="0">
                <a:solidFill>
                  <a:schemeClr val="tx1"/>
                </a:solidFill>
              </a:defRPr>
            </a:pPr>
            <a:endParaRPr lang="en-US"/>
          </a:p>
        </c:txPr>
        <c:crossAx val="33470336"/>
        <c:crosses val="autoZero"/>
        <c:crossBetween val="between"/>
      </c:valAx>
      <c:spPr>
        <a:gradFill>
          <a:gsLst>
            <a:gs pos="0">
              <a:schemeClr val="tx2">
                <a:lumMod val="40000"/>
                <a:lumOff val="60000"/>
              </a:schemeClr>
            </a:gs>
            <a:gs pos="53000">
              <a:srgbClr val="D4DEFF"/>
            </a:gs>
            <a:gs pos="83000">
              <a:srgbClr val="D4DEFF"/>
            </a:gs>
            <a:gs pos="100000">
              <a:srgbClr val="96AB94"/>
            </a:gs>
          </a:gsLst>
          <a:lin ang="5400000" scaled="0"/>
        </a:gradFill>
        <a:ln>
          <a:solidFill>
            <a:schemeClr val="tx1"/>
          </a:solidFill>
        </a:ln>
      </c:spPr>
    </c:plotArea>
    <c:legend>
      <c:legendPos val="b"/>
      <c:layout>
        <c:manualLayout>
          <c:xMode val="edge"/>
          <c:yMode val="edge"/>
          <c:x val="6.4358662484262696E-2"/>
          <c:y val="0.93590708347085405"/>
          <c:w val="0.89513074280350402"/>
          <c:h val="4.8124852656890697E-2"/>
        </c:manualLayout>
      </c:layout>
      <c:overlay val="1"/>
      <c:txPr>
        <a:bodyPr/>
        <a:lstStyle/>
        <a:p>
          <a:pPr>
            <a:defRPr baseline="0">
              <a:solidFill>
                <a:schemeClr val="tx1"/>
              </a:solidFill>
            </a:defRPr>
          </a:pPr>
          <a:endParaRPr lang="en-US"/>
        </a:p>
      </c:txPr>
    </c:legend>
    <c:plotVisOnly val="1"/>
    <c:dispBlanksAs val="gap"/>
    <c:showDLblsOverMax val="0"/>
  </c:chart>
  <c:spPr>
    <a:solidFill>
      <a:schemeClr val="bg1"/>
    </a:solidFill>
    <a:ln w="19050" cmpd="sng">
      <a:solidFill>
        <a:schemeClr val="tx1"/>
      </a:solidFill>
      <a:round/>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19001B-9BD1-5849-85C9-CA3DE340329C}" type="datetimeFigureOut">
              <a:rPr lang="en-US" smtClean="0"/>
              <a:pPr/>
              <a:t>3/23/2015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C127F2-5628-DC45-8086-DA07CB085F00}" type="slidenum">
              <a:rPr lang="en-US" smtClean="0"/>
              <a:pPr/>
              <a:t>‹#›</a:t>
            </a:fld>
            <a:endParaRPr lang="en-US"/>
          </a:p>
        </p:txBody>
      </p:sp>
    </p:spTree>
    <p:extLst>
      <p:ext uri="{BB962C8B-B14F-4D97-AF65-F5344CB8AC3E}">
        <p14:creationId xmlns:p14="http://schemas.microsoft.com/office/powerpoint/2010/main" val="24132174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Let’s first look at some broad comments related to extreme events… </a:t>
            </a:r>
          </a:p>
          <a:p>
            <a:endParaRPr lang="en-US" sz="1200" dirty="0" smtClean="0"/>
          </a:p>
          <a:p>
            <a:r>
              <a:rPr lang="en-US" sz="1200" dirty="0" smtClean="0"/>
              <a:t>Nature does its business through extremes</a:t>
            </a:r>
          </a:p>
          <a:p>
            <a:endParaRPr lang="en-US" sz="1200" dirty="0" smtClean="0"/>
          </a:p>
          <a:p>
            <a:r>
              <a:rPr lang="en-US" sz="1200" dirty="0" smtClean="0"/>
              <a:t>Extreme</a:t>
            </a:r>
            <a:r>
              <a:rPr lang="en-US" sz="1200" baseline="0" dirty="0" smtClean="0"/>
              <a:t> events are part of our climate, for example OK observes an average of 20 Tornadoes each May. That’s part of our climate. In 2013 there were 56. </a:t>
            </a:r>
          </a:p>
          <a:p>
            <a:r>
              <a:rPr lang="en-US" sz="1200" baseline="0" dirty="0" smtClean="0"/>
              <a:t>Nationwide there were 943 tornadoes in 2013 and that’s dramatically down from average of about 1500 </a:t>
            </a:r>
            <a:endParaRPr lang="en-US" sz="1200" dirty="0" smtClean="0"/>
          </a:p>
          <a:p>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Texas has had the 2</a:t>
            </a:r>
            <a:r>
              <a:rPr lang="en-US" sz="1200" baseline="30000" dirty="0" smtClean="0"/>
              <a:t>nd</a:t>
            </a:r>
            <a:r>
              <a:rPr lang="en-US" sz="1200" baseline="0" dirty="0" smtClean="0"/>
              <a:t> most declared disasters since 2000 with 20 declared disasters. For example the tornado events in Oklahoma and north central Texas in 2013 resulted in a presidential disaster declaration.</a:t>
            </a:r>
            <a:endParaRPr lang="en-US" sz="1200" dirty="0" smtClean="0"/>
          </a:p>
          <a:p>
            <a:endParaRPr lang="en-US" sz="1200" dirty="0" smtClean="0"/>
          </a:p>
          <a:p>
            <a:r>
              <a:rPr lang="en-US" sz="1200" dirty="0" smtClean="0"/>
              <a:t>Overall since 1953, Texas and</a:t>
            </a:r>
            <a:r>
              <a:rPr lang="en-US" sz="1200" baseline="0" dirty="0" smtClean="0"/>
              <a:t> Oklahoma lead the nation along with California in most federal disaster declarations.</a:t>
            </a:r>
          </a:p>
          <a:p>
            <a:r>
              <a:rPr lang="en-US" sz="1200" baseline="0" dirty="0" smtClean="0"/>
              <a:t>It’s very interesting, given OK’s size and population relative to TX and CA. </a:t>
            </a:r>
          </a:p>
          <a:p>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Tornadoes are such localized and relatively rare events that year to year variability will outweigh any long term changes that may be happening for the foreseeable future. Future trends in hurricane activity is also uncertain, however </a:t>
            </a:r>
            <a:r>
              <a:rPr lang="en-US" baseline="0" dirty="0" smtClean="0"/>
              <a:t>there’s some confidence that the hurricanes that do form will be stronger due to warmer sea surface temperatures.</a:t>
            </a:r>
            <a:endParaRPr lang="en-US" dirty="0" smtClean="0"/>
          </a:p>
          <a:p>
            <a:endParaRPr lang="en-US" sz="1200" baseline="0" dirty="0" smtClean="0"/>
          </a:p>
          <a:p>
            <a:r>
              <a:rPr lang="en-US" sz="1200" baseline="0" dirty="0" smtClean="0"/>
              <a:t>But what is certain… as our society becomes more built up… there’s just more stuff that could potentially be damaged which will lead to greater economic loss.</a:t>
            </a:r>
          </a:p>
          <a:p>
            <a:endParaRPr lang="en-US" sz="1200" baseline="0" dirty="0" smtClean="0"/>
          </a:p>
          <a:p>
            <a:r>
              <a:rPr lang="en-US" sz="1200" baseline="0" dirty="0" smtClean="0"/>
              <a:t>The 2013 Oklahoma tornado outbreak resulted in one of the billion dollar disasters in 2013, with economists at NOAA still trying to work on a more exact total… but the EF5 tornado that went through Newcastle, Oklahoma City and Moore is estimated to have caused about $2 billion in property damage.</a:t>
            </a:r>
            <a:endParaRPr lang="en-US" sz="1200"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3</a:t>
            </a:fld>
            <a:endParaRPr lang="en-US"/>
          </a:p>
        </p:txBody>
      </p:sp>
    </p:spTree>
    <p:extLst>
      <p:ext uri="{BB962C8B-B14F-4D97-AF65-F5344CB8AC3E}">
        <p14:creationId xmlns:p14="http://schemas.microsoft.com/office/powerpoint/2010/main" val="1527200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2012 is still the only year of the ongoing drought with a publicized total cost. None of the 2013 disaster totals have been released yet, they’re still working on accurately representing the damages. But the ongoing drought in the Southern Plains and western US is certainly still a billion dollar disaster this year and I expect it to appear towards the top of this list once the figures are released. Drought for example is extremely detrimental in terms of loss of ecosystem services, which can’t really be accounted for directly in cost. Ecosystem services are benefits we gain from nature like clean air to breath, clean water to drink, healthy plants to harvest, etc.</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dollar totals are quoted in terms of the year the event occurred. The 1988 drought for example is cited at $78.8 billion 2013 cost adjusted value</a:t>
            </a:r>
            <a:endParaRPr lang="en-US" dirty="0" smtClean="0"/>
          </a:p>
        </p:txBody>
      </p:sp>
      <p:sp>
        <p:nvSpPr>
          <p:cNvPr id="4" name="Slide Number Placeholder 3"/>
          <p:cNvSpPr>
            <a:spLocks noGrp="1"/>
          </p:cNvSpPr>
          <p:nvPr>
            <p:ph type="sldNum" sz="quarter" idx="10"/>
          </p:nvPr>
        </p:nvSpPr>
        <p:spPr/>
        <p:txBody>
          <a:bodyPr/>
          <a:lstStyle/>
          <a:p>
            <a:fld id="{7BC127F2-5628-DC45-8086-DA07CB085F00}" type="slidenum">
              <a:rPr lang="en-US" smtClean="0"/>
              <a:pPr/>
              <a:t>12</a:t>
            </a:fld>
            <a:endParaRPr lang="en-US"/>
          </a:p>
        </p:txBody>
      </p:sp>
    </p:spTree>
    <p:extLst>
      <p:ext uri="{BB962C8B-B14F-4D97-AF65-F5344CB8AC3E}">
        <p14:creationId xmlns:p14="http://schemas.microsoft.com/office/powerpoint/2010/main" val="2900561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Drought has a</a:t>
            </a:r>
            <a:r>
              <a:rPr lang="en-US" baseline="0" dirty="0" smtClean="0"/>
              <a:t> multi-faceted definition.</a:t>
            </a:r>
          </a:p>
          <a:p>
            <a:endParaRPr lang="en-US" dirty="0" smtClean="0"/>
          </a:p>
          <a:p>
            <a:r>
              <a:rPr lang="en-US" dirty="0" smtClean="0"/>
              <a:t>Meteorological:</a:t>
            </a:r>
            <a:r>
              <a:rPr lang="en-US" baseline="0" dirty="0" smtClean="0"/>
              <a:t> </a:t>
            </a:r>
            <a:r>
              <a:rPr lang="en-US" dirty="0" smtClean="0"/>
              <a:t>Still,</a:t>
            </a:r>
            <a:r>
              <a:rPr lang="en-US" baseline="0" dirty="0" smtClean="0"/>
              <a:t> what’s below normal? In some marginal rainfall climates year-to-year variability is the name of the game to it’s really hard to uniformly say what’s below normal. (Like…. Western Oklahoma and Texas!)</a:t>
            </a:r>
          </a:p>
          <a:p>
            <a:endParaRPr lang="en-US" baseline="0" dirty="0" smtClean="0"/>
          </a:p>
          <a:p>
            <a:r>
              <a:rPr lang="en-US" baseline="0" dirty="0" smtClean="0"/>
              <a:t>Agricultural: When there’s no rain when plants are dormant, it’s not really a bad agricultural drought. Though only slightly less rain during a key stage of crop growth could be really bad.</a:t>
            </a:r>
          </a:p>
          <a:p>
            <a:endParaRPr lang="en-US" baseline="0" dirty="0" smtClean="0"/>
          </a:p>
          <a:p>
            <a:r>
              <a:rPr lang="en-US" baseline="0" dirty="0" smtClean="0"/>
              <a:t>Hydrologic drought: usually occurs more slowly, can impact downstream areas. Think mountain snowmelt.</a:t>
            </a:r>
          </a:p>
          <a:p>
            <a:endParaRPr lang="en-US" baseline="0" dirty="0" smtClean="0"/>
          </a:p>
          <a:p>
            <a:r>
              <a:rPr lang="en-US" baseline="0" dirty="0" err="1" smtClean="0"/>
              <a:t>Socioecomic</a:t>
            </a:r>
            <a:r>
              <a:rPr lang="en-US" baseline="0" dirty="0" smtClean="0"/>
              <a:t> drought: For example places like Las Vegas and southern California exist in a socioeconomic drought. The water utilities must go to great lengths to supply water for the population and support tourism. A simplified example might be when there is an Oklahoma Sooners football game happening in Norman, OK during a time of water stress or maybe even just a water main break.</a:t>
            </a:r>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13</a:t>
            </a:fld>
            <a:endParaRPr lang="en-US"/>
          </a:p>
        </p:txBody>
      </p:sp>
    </p:spTree>
    <p:extLst>
      <p:ext uri="{BB962C8B-B14F-4D97-AF65-F5344CB8AC3E}">
        <p14:creationId xmlns:p14="http://schemas.microsoft.com/office/powerpoint/2010/main" val="2639777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Let’s take a</a:t>
            </a:r>
            <a:r>
              <a:rPr lang="en-US" baseline="0" dirty="0" smtClean="0"/>
              <a:t> brief walk through U.S. drought the past 3 years…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is the US drought monitor, updated weekly and available online. You can get much more geographically specific by clicking on the map on the website. (Note: This tool is listed on the Climate Tools &amp; Data handout).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September 2010 was before the current drought in the Southern Plains began. October 2010 in the high plains is when we started to observe rainfall departures </a:t>
            </a:r>
            <a:endParaRPr lang="en-US" dirty="0" smtClean="0"/>
          </a:p>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14</a:t>
            </a:fld>
            <a:endParaRPr lang="en-US"/>
          </a:p>
        </p:txBody>
      </p:sp>
    </p:spTree>
    <p:extLst>
      <p:ext uri="{BB962C8B-B14F-4D97-AF65-F5344CB8AC3E}">
        <p14:creationId xmlns:p14="http://schemas.microsoft.com/office/powerpoint/2010/main" val="3712366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flash drought and heat during the summer of 2011 took over the</a:t>
            </a:r>
            <a:r>
              <a:rPr lang="en-US" baseline="0" dirty="0" smtClean="0"/>
              <a:t> Southern Plains with exceptional drought conditions</a:t>
            </a:r>
            <a:endParaRPr lang="en-US" dirty="0" smtClean="0"/>
          </a:p>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15</a:t>
            </a:fld>
            <a:endParaRPr lang="en-US"/>
          </a:p>
        </p:txBody>
      </p:sp>
    </p:spTree>
    <p:extLst>
      <p:ext uri="{BB962C8B-B14F-4D97-AF65-F5344CB8AC3E}">
        <p14:creationId xmlns:p14="http://schemas.microsoft.com/office/powerpoint/2010/main" val="3712366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During 2012 drought</a:t>
            </a:r>
            <a:r>
              <a:rPr lang="en-US" baseline="0" dirty="0" smtClean="0"/>
              <a:t> in the southern plains continued, but the epicenter shifted to the north a bit</a:t>
            </a:r>
            <a:endParaRPr lang="en-US" dirty="0" smtClean="0"/>
          </a:p>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16</a:t>
            </a:fld>
            <a:endParaRPr lang="en-US"/>
          </a:p>
        </p:txBody>
      </p:sp>
    </p:spTree>
    <p:extLst>
      <p:ext uri="{BB962C8B-B14F-4D97-AF65-F5344CB8AC3E}">
        <p14:creationId xmlns:p14="http://schemas.microsoft.com/office/powerpoint/2010/main" val="3712366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2013 was the year the drought began</a:t>
            </a:r>
            <a:r>
              <a:rPr lang="en-US" baseline="0" dirty="0" smtClean="0"/>
              <a:t> migrating west, but note that areas of the southern plains remained entrenched in drought</a:t>
            </a:r>
            <a:endParaRPr lang="en-US" dirty="0" smtClean="0"/>
          </a:p>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17</a:t>
            </a:fld>
            <a:endParaRPr lang="en-US"/>
          </a:p>
        </p:txBody>
      </p:sp>
    </p:spTree>
    <p:extLst>
      <p:ext uri="{BB962C8B-B14F-4D97-AF65-F5344CB8AC3E}">
        <p14:creationId xmlns:p14="http://schemas.microsoft.com/office/powerpoint/2010/main" val="3712366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2014 the western water crisis and drought in California has really grabbed the nation’s attention.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the Southern Plains, despite recent rainfall, long term drought impacts from the past 3 and a half to 4 years remain.</a:t>
            </a:r>
            <a:endParaRPr lang="en-US" dirty="0" smtClean="0"/>
          </a:p>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18</a:t>
            </a:fld>
            <a:endParaRPr lang="en-US"/>
          </a:p>
        </p:txBody>
      </p:sp>
    </p:spTree>
    <p:extLst>
      <p:ext uri="{BB962C8B-B14F-4D97-AF65-F5344CB8AC3E}">
        <p14:creationId xmlns:p14="http://schemas.microsoft.com/office/powerpoint/2010/main" val="3712366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Cattle: very low grass yield,</a:t>
            </a:r>
            <a:r>
              <a:rPr lang="en-US" baseline="0" dirty="0" smtClean="0"/>
              <a:t> even native grasses were dying</a:t>
            </a:r>
            <a:endParaRPr lang="en-US" dirty="0" smtClean="0"/>
          </a:p>
          <a:p>
            <a:endParaRPr lang="en-US" dirty="0" smtClean="0"/>
          </a:p>
          <a:p>
            <a:r>
              <a:rPr lang="en-US" dirty="0" smtClean="0"/>
              <a:t>Corn: due to extremely</a:t>
            </a:r>
            <a:r>
              <a:rPr lang="en-US" baseline="0" dirty="0" smtClean="0"/>
              <a:t> high ET from heat, note that even the normal 30 inches is not sustainable for the high plains climate in the OK and TX panhandles and requires irrigation from the </a:t>
            </a:r>
            <a:r>
              <a:rPr lang="en-US" baseline="0" dirty="0" err="1" smtClean="0"/>
              <a:t>Ogalla</a:t>
            </a:r>
            <a:r>
              <a:rPr lang="en-US" baseline="0" dirty="0" smtClean="0"/>
              <a:t> Aquifer</a:t>
            </a:r>
          </a:p>
          <a:p>
            <a:endParaRPr lang="en-US" baseline="0" dirty="0" smtClean="0"/>
          </a:p>
          <a:p>
            <a:r>
              <a:rPr lang="en-US" baseline="0" dirty="0" smtClean="0"/>
              <a:t>Fire: that includes the Bastrop fire complex, the most destructive in TX history </a:t>
            </a:r>
          </a:p>
          <a:p>
            <a:endParaRPr lang="en-US" baseline="0" dirty="0" smtClean="0"/>
          </a:p>
          <a:p>
            <a:r>
              <a:rPr lang="en-US" baseline="0" dirty="0" smtClean="0"/>
              <a:t>Heat: TX broke its state record for hottest summer in 2011 as well</a:t>
            </a:r>
          </a:p>
          <a:p>
            <a:endParaRPr lang="en-US" baseline="0" dirty="0" smtClean="0"/>
          </a:p>
          <a:p>
            <a:r>
              <a:rPr lang="en-US" dirty="0" smtClean="0"/>
              <a:t>Algae:</a:t>
            </a:r>
            <a:r>
              <a:rPr lang="en-US" baseline="0" dirty="0" smtClean="0"/>
              <a:t> way above typically observed conditions </a:t>
            </a:r>
          </a:p>
          <a:p>
            <a:endParaRPr lang="en-US" baseline="0" dirty="0" smtClean="0"/>
          </a:p>
          <a:p>
            <a:r>
              <a:rPr lang="en-US" baseline="0" dirty="0" smtClean="0"/>
              <a:t>This year there are still areas dealing with exceptional drought impacts, as we just saw on the drought monitor map</a:t>
            </a:r>
            <a:endParaRPr lang="en-US" dirty="0" smtClean="0"/>
          </a:p>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19</a:t>
            </a:fld>
            <a:endParaRPr lang="en-US"/>
          </a:p>
        </p:txBody>
      </p:sp>
    </p:spTree>
    <p:extLst>
      <p:ext uri="{BB962C8B-B14F-4D97-AF65-F5344CB8AC3E}">
        <p14:creationId xmlns:p14="http://schemas.microsoft.com/office/powerpoint/2010/main" val="3204328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chart depicts the great droughts in Oklahoma since</a:t>
            </a:r>
            <a:r>
              <a:rPr lang="en-US" baseline="0" dirty="0" smtClean="0"/>
              <a:t> 1895. You’ll notice the periods that really stand out are the 1930s and 1950s. Look at the dry years of 2011 and 2012 back to back, even compared to other drought periods.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2011-2012 drought was more</a:t>
            </a:r>
            <a:r>
              <a:rPr lang="en-US" baseline="0" dirty="0" smtClean="0"/>
              <a:t> intense than even the dust bowl, but the dust bowl lasted longer… so far</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Prior to the onset of the current drought,</a:t>
            </a:r>
            <a:r>
              <a:rPr lang="en-US" baseline="0" dirty="0" smtClean="0"/>
              <a:t> we had been in an approximately 30 year wet period. So we became accustomed to above normal precipitation and suffered drought memory loss.</a:t>
            </a:r>
            <a:endParaRPr lang="en-US" dirty="0" smtClean="0"/>
          </a:p>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20</a:t>
            </a:fld>
            <a:endParaRPr lang="en-US"/>
          </a:p>
        </p:txBody>
      </p:sp>
    </p:spTree>
    <p:extLst>
      <p:ext uri="{BB962C8B-B14F-4D97-AF65-F5344CB8AC3E}">
        <p14:creationId xmlns:p14="http://schemas.microsoft.com/office/powerpoint/2010/main" val="2224078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a:t>
            </a:r>
            <a:r>
              <a:rPr lang="en-US" baseline="0" dirty="0" smtClean="0"/>
              <a:t> similar </a:t>
            </a:r>
            <a:r>
              <a:rPr lang="en-US" dirty="0" smtClean="0"/>
              <a:t>situation has occurred in the records for the state of Texas.</a:t>
            </a:r>
          </a:p>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21</a:t>
            </a:fld>
            <a:endParaRPr lang="en-US"/>
          </a:p>
        </p:txBody>
      </p:sp>
    </p:spTree>
    <p:extLst>
      <p:ext uri="{BB962C8B-B14F-4D97-AF65-F5344CB8AC3E}">
        <p14:creationId xmlns:p14="http://schemas.microsoft.com/office/powerpoint/2010/main" val="2224078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These are all the different extreme events impacting weather in the Southern Plains.</a:t>
            </a:r>
            <a:endParaRPr lang="en-US" sz="1200"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4</a:t>
            </a:fld>
            <a:endParaRPr lang="en-US"/>
          </a:p>
        </p:txBody>
      </p:sp>
    </p:spTree>
    <p:extLst>
      <p:ext uri="{BB962C8B-B14F-4D97-AF65-F5344CB8AC3E}">
        <p14:creationId xmlns:p14="http://schemas.microsoft.com/office/powerpoint/2010/main" val="1527200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advance and retreat of drought can lead to what the National Drought Mitigation Center calls the Hydro-Illogical Cycle. It’s m</a:t>
            </a:r>
            <a:r>
              <a:rPr lang="en-US" dirty="0" smtClean="0"/>
              <a:t>eant</a:t>
            </a:r>
            <a:r>
              <a:rPr lang="en-US" baseline="0" dirty="0" smtClean="0"/>
              <a:t> to convey that we should be sure to learn from past drought experiences and be responsible with water resources in anticipation of the next drought.</a:t>
            </a:r>
          </a:p>
          <a:p>
            <a:endParaRPr lang="en-US" baseline="0" dirty="0" smtClean="0"/>
          </a:p>
          <a:p>
            <a:r>
              <a:rPr lang="en-US" baseline="0" dirty="0" smtClean="0"/>
              <a:t>Drought is a creeping hazard and the onset can be very subtle, so sometimes impacts aren’t realized until drought has set in. So water conservation and responsible management is always a good idea. </a:t>
            </a:r>
            <a:endParaRPr lang="en-US" dirty="0" smtClean="0"/>
          </a:p>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22</a:t>
            </a:fld>
            <a:endParaRPr lang="en-US"/>
          </a:p>
        </p:txBody>
      </p:sp>
    </p:spTree>
    <p:extLst>
      <p:ext uri="{BB962C8B-B14F-4D97-AF65-F5344CB8AC3E}">
        <p14:creationId xmlns:p14="http://schemas.microsoft.com/office/powerpoint/2010/main" val="2224078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Back to our list one last time.</a:t>
            </a:r>
            <a:r>
              <a:rPr lang="en-US" baseline="0" dirty="0" smtClean="0"/>
              <a:t> What type of event is sitting at #7? Can you think of the event itself?</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BC127F2-5628-DC45-8086-DA07CB085F00}" type="slidenum">
              <a:rPr lang="en-US" smtClean="0"/>
              <a:pPr/>
              <a:t>23</a:t>
            </a:fld>
            <a:endParaRPr lang="en-US"/>
          </a:p>
        </p:txBody>
      </p:sp>
    </p:spTree>
    <p:extLst>
      <p:ext uri="{BB962C8B-B14F-4D97-AF65-F5344CB8AC3E}">
        <p14:creationId xmlns:p14="http://schemas.microsoft.com/office/powerpoint/2010/main" val="2900561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BC127F2-5628-DC45-8086-DA07CB085F00}" type="slidenum">
              <a:rPr lang="en-US" smtClean="0"/>
              <a:pPr/>
              <a:t>24</a:t>
            </a:fld>
            <a:endParaRPr lang="en-US"/>
          </a:p>
        </p:txBody>
      </p:sp>
    </p:spTree>
    <p:extLst>
      <p:ext uri="{BB962C8B-B14F-4D97-AF65-F5344CB8AC3E}">
        <p14:creationId xmlns:p14="http://schemas.microsoft.com/office/powerpoint/2010/main" val="2900561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smtClean="0">
                <a:ln>
                  <a:noFill/>
                </a:ln>
                <a:solidFill>
                  <a:schemeClr val="tx1"/>
                </a:solidFill>
                <a:effectLst/>
                <a:latin typeface="Cambria" charset="0"/>
                <a:ea typeface="ÇlÇr ñæí©" charset="0"/>
              </a:rPr>
              <a:t>A false color enhanced satellite image of the typical size of the Mississippi and Missouri River confluence compared to during the Great Flood of 1993 (NASA Earth Observatory)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cap="none" normalizeH="0" baseline="0" dirty="0" smtClean="0">
              <a:ln>
                <a:noFill/>
              </a:ln>
              <a:solidFill>
                <a:schemeClr val="tx1"/>
              </a:solidFill>
              <a:effectLst/>
              <a:latin typeface="Cambria" charset="0"/>
              <a:ea typeface="ÇlÇr ñæí©"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smtClean="0">
                <a:ln>
                  <a:noFill/>
                </a:ln>
                <a:solidFill>
                  <a:schemeClr val="tx1"/>
                </a:solidFill>
                <a:effectLst/>
                <a:latin typeface="Cambria" charset="0"/>
                <a:ea typeface="ÇlÇr ñæí©" charset="0"/>
              </a:rPr>
              <a:t>The rivers at their confluence, normally under a mile wide, expanded to 20 miles.</a:t>
            </a:r>
            <a:endParaRPr kumimoji="0" lang="en-US" sz="3600" b="0" i="0" u="none" strike="noStrike" cap="none" normalizeH="0" baseline="0" dirty="0" smtClean="0">
              <a:ln>
                <a:noFill/>
              </a:ln>
              <a:solidFill>
                <a:schemeClr val="tx1"/>
              </a:solidFill>
              <a:effectLst/>
              <a:latin typeface="Arial" charset="0"/>
              <a:ea typeface="ＭＳ Ｐゴシック" charset="0"/>
            </a:endParaRPr>
          </a:p>
          <a:p>
            <a:endParaRPr lang="en-US" dirty="0" smtClean="0"/>
          </a:p>
          <a:p>
            <a:r>
              <a:rPr lang="en-US" sz="1200" kern="1200" dirty="0" smtClean="0">
                <a:solidFill>
                  <a:schemeClr val="tx1"/>
                </a:solidFill>
                <a:effectLst/>
                <a:latin typeface="+mn-lt"/>
                <a:ea typeface="+mn-ea"/>
                <a:cs typeface="+mn-cs"/>
              </a:rPr>
              <a:t>The water from both rivers bottlenecked at St. Louis and during the height of the flood a flow rate of 1.08 million cubic feet of water per second passed in front of the city.  That is enough water to fill the current Dallas Cowboy Stadium every 96 seconds.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south St. Louis it was low income neighborhoods that were in flood prone areas along a tributary and flooded out.</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Much like maintaining coastal wetland works to reduce hurricane flooding, allowing rivers to claim their natural floodplain can reduce impacts.</a:t>
            </a:r>
          </a:p>
          <a:p>
            <a:r>
              <a:rPr lang="en-US" sz="1200" kern="1200" baseline="0" dirty="0" smtClean="0">
                <a:solidFill>
                  <a:schemeClr val="tx1"/>
                </a:solidFill>
                <a:effectLst/>
                <a:latin typeface="+mn-lt"/>
                <a:ea typeface="+mn-ea"/>
                <a:cs typeface="+mn-cs"/>
              </a:rPr>
              <a:t>Levees prevent a river from filling a natural flood plain, forcing higher crests. In a dramatic example a major levee was breeched on the Missouri River in St. Louis County just two days before the crest along downtown St. Louis. Before the breech the river was expected to match the top of the flood wall along the south side, surely causing it to fail. But the crest was about a foot lower due to the breech upstream.</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25</a:t>
            </a:fld>
            <a:endParaRPr lang="en-US"/>
          </a:p>
        </p:txBody>
      </p:sp>
    </p:spTree>
    <p:extLst>
      <p:ext uri="{BB962C8B-B14F-4D97-AF65-F5344CB8AC3E}">
        <p14:creationId xmlns:p14="http://schemas.microsoft.com/office/powerpoint/2010/main" val="2051161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Impressive climate set up for the flooding.</a:t>
            </a:r>
            <a:r>
              <a:rPr lang="en-US" baseline="0" dirty="0" smtClean="0"/>
              <a:t> Low level moisture from the gulf and an active upper level jet stream.</a:t>
            </a:r>
          </a:p>
          <a:p>
            <a:endParaRPr lang="en-US" baseline="0" dirty="0" smtClean="0"/>
          </a:p>
          <a:p>
            <a:r>
              <a:rPr lang="en-US" baseline="0" dirty="0" smtClean="0"/>
              <a:t>The arrows represent the average wind speed and direction aloft from May – July 1993. </a:t>
            </a:r>
          </a:p>
          <a:p>
            <a:endParaRPr lang="en-US" baseline="0" dirty="0" smtClean="0"/>
          </a:p>
          <a:p>
            <a:r>
              <a:rPr lang="en-US" baseline="0" dirty="0" smtClean="0"/>
              <a:t>You can also see the 850mb flow from the Gulf of Mexico, and upper level winds show the jet stream… the storm track</a:t>
            </a:r>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26</a:t>
            </a:fld>
            <a:endParaRPr lang="en-US"/>
          </a:p>
        </p:txBody>
      </p:sp>
    </p:spTree>
    <p:extLst>
      <p:ext uri="{BB962C8B-B14F-4D97-AF65-F5344CB8AC3E}">
        <p14:creationId xmlns:p14="http://schemas.microsoft.com/office/powerpoint/2010/main" val="2632652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Nationwide stats.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27</a:t>
            </a:fld>
            <a:endParaRPr lang="en-US"/>
          </a:p>
        </p:txBody>
      </p:sp>
    </p:spTree>
    <p:extLst>
      <p:ext uri="{BB962C8B-B14F-4D97-AF65-F5344CB8AC3E}">
        <p14:creationId xmlns:p14="http://schemas.microsoft.com/office/powerpoint/2010/main" val="3204328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2013 OKC flash flood was the deadliest in Oklahoma since</a:t>
            </a:r>
            <a:r>
              <a:rPr lang="en-US" baseline="0" dirty="0" smtClean="0"/>
              <a:t> the 1984 flood in Tulsa</a:t>
            </a:r>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28</a:t>
            </a:fld>
            <a:endParaRPr lang="en-US"/>
          </a:p>
        </p:txBody>
      </p:sp>
    </p:spTree>
    <p:extLst>
      <p:ext uri="{BB962C8B-B14F-4D97-AF65-F5344CB8AC3E}">
        <p14:creationId xmlns:p14="http://schemas.microsoft.com/office/powerpoint/2010/main" val="3204328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29</a:t>
            </a:fld>
            <a:endParaRPr lang="en-US"/>
          </a:p>
        </p:txBody>
      </p:sp>
    </p:spTree>
    <p:extLst>
      <p:ext uri="{BB962C8B-B14F-4D97-AF65-F5344CB8AC3E}">
        <p14:creationId xmlns:p14="http://schemas.microsoft.com/office/powerpoint/2010/main" val="3204328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30</a:t>
            </a:fld>
            <a:endParaRPr lang="en-US"/>
          </a:p>
        </p:txBody>
      </p:sp>
    </p:spTree>
    <p:extLst>
      <p:ext uri="{BB962C8B-B14F-4D97-AF65-F5344CB8AC3E}">
        <p14:creationId xmlns:p14="http://schemas.microsoft.com/office/powerpoint/2010/main" val="3204328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next couple maps give you</a:t>
            </a:r>
            <a:r>
              <a:rPr lang="en-US" baseline="0" dirty="0" smtClean="0"/>
              <a:t> an idea of just how spatially discontinuous precipitation can be.</a:t>
            </a:r>
          </a:p>
          <a:p>
            <a:r>
              <a:rPr lang="en-US" baseline="0" dirty="0" smtClean="0"/>
              <a:t>This a rainfall chart from the Erin event in 2007</a:t>
            </a:r>
          </a:p>
          <a:p>
            <a:endParaRPr lang="en-US" baseline="0" dirty="0" smtClean="0"/>
          </a:p>
          <a:p>
            <a:r>
              <a:rPr lang="en-US" baseline="0" dirty="0" smtClean="0"/>
              <a:t>Note the sharp precipitation gradient in some areas.</a:t>
            </a:r>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31</a:t>
            </a:fld>
            <a:endParaRPr lang="en-US"/>
          </a:p>
        </p:txBody>
      </p:sp>
    </p:spTree>
    <p:extLst>
      <p:ext uri="{BB962C8B-B14F-4D97-AF65-F5344CB8AC3E}">
        <p14:creationId xmlns:p14="http://schemas.microsoft.com/office/powerpoint/2010/main" val="2632652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way of representing significant economic impact of weather/climate disasters is with this billion dollar event list as identified by NOAA since 1980. Through 2012 there have been 144 events with losses totaling 1B or more since 1980.</a:t>
            </a:r>
          </a:p>
          <a:p>
            <a:endParaRPr lang="en-US" baseline="0" dirty="0" smtClean="0"/>
          </a:p>
          <a:p>
            <a:r>
              <a:rPr lang="en-US" baseline="0" dirty="0" smtClean="0"/>
              <a:t>We’ll use this list to guide our talk today. First, what type of event do you think would occupy spots 1,2,5,6,9,10 on this list of most costly since 1980? Which event is the #1 costliest?</a:t>
            </a:r>
          </a:p>
          <a:p>
            <a:endParaRPr lang="en-US" baseline="0" dirty="0" smtClean="0"/>
          </a:p>
          <a:p>
            <a:r>
              <a:rPr lang="en-US" baseline="0" dirty="0" smtClean="0"/>
              <a:t>Hint: It’s not on this map!</a:t>
            </a:r>
            <a:endParaRPr lang="en-US" dirty="0" smtClean="0"/>
          </a:p>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5</a:t>
            </a:fld>
            <a:endParaRPr lang="en-US"/>
          </a:p>
        </p:txBody>
      </p:sp>
    </p:spTree>
    <p:extLst>
      <p:ext uri="{BB962C8B-B14F-4D97-AF65-F5344CB8AC3E}">
        <p14:creationId xmlns:p14="http://schemas.microsoft.com/office/powerpoint/2010/main" val="2455516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Rainfall</a:t>
            </a:r>
            <a:r>
              <a:rPr lang="en-US" baseline="0" dirty="0" smtClean="0"/>
              <a:t> over a 12 hour period June 14, 2010 during the Oklahoma City flash flood. </a:t>
            </a:r>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32</a:t>
            </a:fld>
            <a:endParaRPr lang="en-US"/>
          </a:p>
        </p:txBody>
      </p:sp>
    </p:spTree>
    <p:extLst>
      <p:ext uri="{BB962C8B-B14F-4D97-AF65-F5344CB8AC3E}">
        <p14:creationId xmlns:p14="http://schemas.microsoft.com/office/powerpoint/2010/main" val="2632652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7D6B41"/>
                </a:solidFill>
                <a:latin typeface="Trebuchet MS"/>
                <a:cs typeface="Trebuchet MS"/>
              </a:rPr>
              <a:t>Nearly all of this rain</a:t>
            </a:r>
            <a:r>
              <a:rPr lang="en-US" sz="1200" baseline="0" dirty="0" smtClean="0">
                <a:solidFill>
                  <a:srgbClr val="7D6B41"/>
                </a:solidFill>
                <a:latin typeface="Trebuchet MS"/>
                <a:cs typeface="Trebuchet MS"/>
              </a:rPr>
              <a:t> was May 31 – June 1, 2013 </a:t>
            </a:r>
            <a:endParaRPr lang="en-US" sz="1200" dirty="0" smtClean="0">
              <a:solidFill>
                <a:srgbClr val="7D6B41"/>
              </a:solidFill>
              <a:latin typeface="Trebuchet MS"/>
              <a:cs typeface="Trebuchet MS"/>
            </a:endParaRPr>
          </a:p>
          <a:p>
            <a:endParaRPr lang="en-US" baseline="0" dirty="0" smtClean="0"/>
          </a:p>
          <a:p>
            <a:r>
              <a:rPr lang="en-US" baseline="0" dirty="0" smtClean="0"/>
              <a:t>The message isn’t anything new… situational awareness and responsible flood plain management is important for reducing losses due to these events.</a:t>
            </a:r>
            <a:endParaRPr lang="en-US" dirty="0" smtClean="0"/>
          </a:p>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33</a:t>
            </a:fld>
            <a:endParaRPr lang="en-US"/>
          </a:p>
        </p:txBody>
      </p:sp>
    </p:spTree>
    <p:extLst>
      <p:ext uri="{BB962C8B-B14F-4D97-AF65-F5344CB8AC3E}">
        <p14:creationId xmlns:p14="http://schemas.microsoft.com/office/powerpoint/2010/main" val="20030780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Fortunately</a:t>
            </a:r>
            <a:r>
              <a:rPr lang="en-US" baseline="0" dirty="0" smtClean="0"/>
              <a:t>, several health studies indicate that monitoring and assisting those at risk really can reduce lives lost! Cooling centers, neighborhood checks, utility bill relief, and PR campaigns for heat awareness really help.</a:t>
            </a:r>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35</a:t>
            </a:fld>
            <a:endParaRPr lang="en-US"/>
          </a:p>
        </p:txBody>
      </p:sp>
    </p:spTree>
    <p:extLst>
      <p:ext uri="{BB962C8B-B14F-4D97-AF65-F5344CB8AC3E}">
        <p14:creationId xmlns:p14="http://schemas.microsoft.com/office/powerpoint/2010/main" val="38303249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 in mind the air temperature</a:t>
            </a:r>
            <a:r>
              <a:rPr lang="en-US" baseline="0" dirty="0" smtClean="0"/>
              <a:t> and heat index values are always measured in the shade!</a:t>
            </a:r>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36</a:t>
            </a:fld>
            <a:endParaRPr lang="en-US"/>
          </a:p>
        </p:txBody>
      </p:sp>
    </p:spTree>
    <p:extLst>
      <p:ext uri="{BB962C8B-B14F-4D97-AF65-F5344CB8AC3E}">
        <p14:creationId xmlns:p14="http://schemas.microsoft.com/office/powerpoint/2010/main" val="3830324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Generally</a:t>
            </a:r>
            <a:r>
              <a:rPr lang="en-US" baseline="0" dirty="0" smtClean="0"/>
              <a:t> western Oklahoma, especially in the southwest, observes more days above 100 than eastern Oklahoma.</a:t>
            </a:r>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37</a:t>
            </a:fld>
            <a:endParaRPr lang="en-US"/>
          </a:p>
        </p:txBody>
      </p:sp>
    </p:spTree>
    <p:extLst>
      <p:ext uri="{BB962C8B-B14F-4D97-AF65-F5344CB8AC3E}">
        <p14:creationId xmlns:p14="http://schemas.microsoft.com/office/powerpoint/2010/main" val="37099879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now let’s</a:t>
            </a:r>
            <a:r>
              <a:rPr lang="en-US" baseline="0" dirty="0" smtClean="0"/>
              <a:t> look back at the summer of 2011, when average was irrelevant.</a:t>
            </a:r>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38</a:t>
            </a:fld>
            <a:endParaRPr lang="en-US"/>
          </a:p>
        </p:txBody>
      </p:sp>
    </p:spTree>
    <p:extLst>
      <p:ext uri="{BB962C8B-B14F-4D97-AF65-F5344CB8AC3E}">
        <p14:creationId xmlns:p14="http://schemas.microsoft.com/office/powerpoint/2010/main" val="37099879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Summer heat waves, extreme temperatures and their impacts have</a:t>
            </a:r>
            <a:r>
              <a:rPr lang="en-US" baseline="0" dirty="0" smtClean="0"/>
              <a:t> a storied history in Oklahoma, as demonstrated by the state records.</a:t>
            </a:r>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39</a:t>
            </a:fld>
            <a:endParaRPr lang="en-US"/>
          </a:p>
        </p:txBody>
      </p:sp>
    </p:spTree>
    <p:extLst>
      <p:ext uri="{BB962C8B-B14F-4D97-AF65-F5344CB8AC3E}">
        <p14:creationId xmlns:p14="http://schemas.microsoft.com/office/powerpoint/2010/main" val="1425544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41</a:t>
            </a:fld>
            <a:endParaRPr lang="en-US"/>
          </a:p>
        </p:txBody>
      </p:sp>
    </p:spTree>
    <p:extLst>
      <p:ext uri="{BB962C8B-B14F-4D97-AF65-F5344CB8AC3E}">
        <p14:creationId xmlns:p14="http://schemas.microsoft.com/office/powerpoint/2010/main" val="1425544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42</a:t>
            </a:fld>
            <a:endParaRPr lang="en-US"/>
          </a:p>
        </p:txBody>
      </p:sp>
    </p:spTree>
    <p:extLst>
      <p:ext uri="{BB962C8B-B14F-4D97-AF65-F5344CB8AC3E}">
        <p14:creationId xmlns:p14="http://schemas.microsoft.com/office/powerpoint/2010/main" val="14255446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Regular</a:t>
            </a:r>
            <a:r>
              <a:rPr lang="en-US" baseline="0" dirty="0" smtClean="0"/>
              <a:t> tree trimming around power lines can help reduce damage from an ice storm.</a:t>
            </a:r>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44</a:t>
            </a:fld>
            <a:endParaRPr lang="en-US"/>
          </a:p>
        </p:txBody>
      </p:sp>
    </p:spTree>
    <p:extLst>
      <p:ext uri="{BB962C8B-B14F-4D97-AF65-F5344CB8AC3E}">
        <p14:creationId xmlns:p14="http://schemas.microsoft.com/office/powerpoint/2010/main" val="816438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These estimated costs are the value from the year</a:t>
            </a:r>
            <a:r>
              <a:rPr lang="en-US" baseline="0" dirty="0" smtClean="0"/>
              <a:t> the disaster occurred.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Inflation does have an impact,</a:t>
            </a:r>
            <a:r>
              <a:rPr lang="en-US" baseline="0" dirty="0" smtClean="0"/>
              <a:t> for example on the list Hurricane Andrew is qualified as costing $44.8 Billion in 2013 dollars based on the Consumer Price Index (CPI)</a:t>
            </a:r>
            <a:endParaRPr lang="en-US" dirty="0" smtClean="0"/>
          </a:p>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6</a:t>
            </a:fld>
            <a:endParaRPr lang="en-US"/>
          </a:p>
        </p:txBody>
      </p:sp>
    </p:spTree>
    <p:extLst>
      <p:ext uri="{BB962C8B-B14F-4D97-AF65-F5344CB8AC3E}">
        <p14:creationId xmlns:p14="http://schemas.microsoft.com/office/powerpoint/2010/main" val="29005613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45</a:t>
            </a:fld>
            <a:endParaRPr lang="en-US"/>
          </a:p>
        </p:txBody>
      </p:sp>
    </p:spTree>
    <p:extLst>
      <p:ext uri="{BB962C8B-B14F-4D97-AF65-F5344CB8AC3E}">
        <p14:creationId xmlns:p14="http://schemas.microsoft.com/office/powerpoint/2010/main" val="8164383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46</a:t>
            </a:fld>
            <a:endParaRPr lang="en-US"/>
          </a:p>
        </p:txBody>
      </p:sp>
    </p:spTree>
    <p:extLst>
      <p:ext uri="{BB962C8B-B14F-4D97-AF65-F5344CB8AC3E}">
        <p14:creationId xmlns:p14="http://schemas.microsoft.com/office/powerpoint/2010/main" val="8164383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gradient of average snowfall across Oklahoma increases from less than two inches in the extreme southeast</a:t>
            </a:r>
            <a:r>
              <a:rPr lang="en-US" baseline="0" dirty="0" smtClean="0"/>
              <a:t> to 30 inches in the western panhandle. The frequency of snow events increases along the </a:t>
            </a:r>
            <a:r>
              <a:rPr lang="en-US" baseline="0" smtClean="0"/>
              <a:t>same gradient. </a:t>
            </a:r>
            <a:endParaRPr lang="en-US"/>
          </a:p>
        </p:txBody>
      </p:sp>
      <p:sp>
        <p:nvSpPr>
          <p:cNvPr id="4" name="Slide Number Placeholder 3"/>
          <p:cNvSpPr>
            <a:spLocks noGrp="1"/>
          </p:cNvSpPr>
          <p:nvPr>
            <p:ph type="sldNum" sz="quarter" idx="10"/>
          </p:nvPr>
        </p:nvSpPr>
        <p:spPr/>
        <p:txBody>
          <a:bodyPr/>
          <a:lstStyle/>
          <a:p>
            <a:fld id="{7BC127F2-5628-DC45-8086-DA07CB085F00}" type="slidenum">
              <a:rPr lang="en-US" smtClean="0"/>
              <a:pPr/>
              <a:t>47</a:t>
            </a:fld>
            <a:endParaRPr lang="en-US"/>
          </a:p>
        </p:txBody>
      </p:sp>
    </p:spTree>
    <p:extLst>
      <p:ext uri="{BB962C8B-B14F-4D97-AF65-F5344CB8AC3E}">
        <p14:creationId xmlns:p14="http://schemas.microsoft.com/office/powerpoint/2010/main" val="42903948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index scale</a:t>
            </a:r>
            <a:r>
              <a:rPr lang="en-US" baseline="0" dirty="0" smtClean="0"/>
              <a:t> used by the utility industry to anticipate impact and damage of an icing event to transmission lines is the Sperry-</a:t>
            </a:r>
            <a:r>
              <a:rPr lang="en-US" baseline="0" dirty="0" err="1" smtClean="0"/>
              <a:t>Piltz</a:t>
            </a:r>
            <a:r>
              <a:rPr lang="en-US" baseline="0" dirty="0" smtClean="0"/>
              <a:t> Ice Accumulation Index. As a tool for risk management and winter weather preparedness, the index uses NWS forecast parameters to predict the spatial coverage, total ice accumulation, and potential damage from ice storms.</a:t>
            </a:r>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49</a:t>
            </a:fld>
            <a:endParaRPr lang="en-US"/>
          </a:p>
        </p:txBody>
      </p:sp>
    </p:spTree>
    <p:extLst>
      <p:ext uri="{BB962C8B-B14F-4D97-AF65-F5344CB8AC3E}">
        <p14:creationId xmlns:p14="http://schemas.microsoft.com/office/powerpoint/2010/main" val="32304659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is the weighted 15 day severe weather probability for</a:t>
            </a:r>
            <a:r>
              <a:rPr lang="en-US" sz="1200" baseline="0" dirty="0" smtClean="0"/>
              <a:t> the end of May </a:t>
            </a:r>
            <a:r>
              <a:rPr lang="en-US" sz="1200" dirty="0" smtClean="0"/>
              <a:t>for a given year. What</a:t>
            </a:r>
            <a:r>
              <a:rPr lang="en-US" sz="1200" baseline="0" dirty="0" smtClean="0"/>
              <a:t> this map shows really well is the peak of Oklahoma’s climatological storm season at the end of May. As you can see the best chance for severe weather anywhere in the county at the end of May is across the southern plains, specifically Oklahoma. That’s of course why our part of the county is called tornado alley. The highest probabilities do shift though, further south earlier in the spring, and the threat shifts to the north later in the summer.</a:t>
            </a:r>
            <a:r>
              <a:rPr lang="en-US" sz="1200" dirty="0" smtClean="0"/>
              <a:t> </a:t>
            </a:r>
            <a:r>
              <a:rPr lang="en-US" sz="1200" baseline="0" dirty="0" smtClean="0"/>
              <a:t>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51</a:t>
            </a:fld>
            <a:endParaRPr lang="en-US"/>
          </a:p>
        </p:txBody>
      </p:sp>
    </p:spTree>
    <p:extLst>
      <p:ext uri="{BB962C8B-B14F-4D97-AF65-F5344CB8AC3E}">
        <p14:creationId xmlns:p14="http://schemas.microsoft.com/office/powerpoint/2010/main" val="26789440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You</a:t>
            </a:r>
            <a:r>
              <a:rPr lang="en-US" sz="1200" baseline="0" dirty="0" smtClean="0"/>
              <a:t> can see the number of tornadoes for each Oklahoma county since 1950 here. County size and population density has some effect… Osage county has a high number since it’s so large, so do Oklahoma and Tulsa counties… in more rural areas a weak tornado might go unreported if there is no obvious damage.</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52</a:t>
            </a:fld>
            <a:endParaRPr lang="en-US"/>
          </a:p>
        </p:txBody>
      </p:sp>
    </p:spTree>
    <p:extLst>
      <p:ext uri="{BB962C8B-B14F-4D97-AF65-F5344CB8AC3E}">
        <p14:creationId xmlns:p14="http://schemas.microsoft.com/office/powerpoint/2010/main" val="22773682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In Oklahoma by</a:t>
            </a:r>
            <a:r>
              <a:rPr lang="en-US" sz="1200" baseline="0" dirty="0" smtClean="0"/>
              <a:t> far most of our tornadoes occur in May, with the general tornado season March through June. There is only one May on record – in 2005 when Oklahoma didn’t have any tornadoes. This chart represents another reason why the southern plains is termed tornado alley… our seasonal peak during the month of May is really high compared to the rest of the year.</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53</a:t>
            </a:fld>
            <a:endParaRPr lang="en-US"/>
          </a:p>
        </p:txBody>
      </p:sp>
    </p:spTree>
    <p:extLst>
      <p:ext uri="{BB962C8B-B14F-4D97-AF65-F5344CB8AC3E}">
        <p14:creationId xmlns:p14="http://schemas.microsoft.com/office/powerpoint/2010/main" val="34999424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Here’s a list of some interesting</a:t>
            </a:r>
            <a:r>
              <a:rPr lang="en-US" sz="1200" baseline="0" dirty="0" smtClean="0"/>
              <a:t> tornado stats for Oklahoma…</a:t>
            </a:r>
          </a:p>
          <a:p>
            <a:endParaRPr lang="en-US" sz="1200" baseline="0" dirty="0" smtClean="0"/>
          </a:p>
          <a:p>
            <a:r>
              <a:rPr lang="en-US" sz="1200" baseline="0" dirty="0" smtClean="0"/>
              <a:t>The F scale is the Fujita scale, which rates the intensity of a tornado’s wind speeds from F0 to F5 based on the damage that occurred.  A few years ago scientists updated the correlation of wind speed to damage indications and that’s why we call it the EF scale or enhanced </a:t>
            </a:r>
            <a:r>
              <a:rPr lang="en-US" sz="1200" baseline="0" dirty="0" err="1" smtClean="0"/>
              <a:t>fujita</a:t>
            </a:r>
            <a:r>
              <a:rPr lang="en-US" sz="1200" baseline="0" dirty="0" smtClean="0"/>
              <a:t> scale now.</a:t>
            </a:r>
          </a:p>
          <a:p>
            <a:endParaRPr lang="en-US" sz="1200" baseline="0" dirty="0" smtClean="0"/>
          </a:p>
          <a:p>
            <a:r>
              <a:rPr lang="en-US" sz="1200" baseline="0" dirty="0" smtClean="0"/>
              <a:t>Those months have still had tornadoes occur, just not yet any EF 4 or 5 rating.</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54</a:t>
            </a:fld>
            <a:endParaRPr lang="en-US"/>
          </a:p>
        </p:txBody>
      </p:sp>
    </p:spTree>
    <p:extLst>
      <p:ext uri="{BB962C8B-B14F-4D97-AF65-F5344CB8AC3E}">
        <p14:creationId xmlns:p14="http://schemas.microsoft.com/office/powerpoint/2010/main" val="23056435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Here’s a list of our top 10 costliest tornadoes in Oklahoma.</a:t>
            </a:r>
            <a:r>
              <a:rPr lang="en-US" sz="1200" baseline="0" dirty="0" smtClean="0"/>
              <a:t> You’re notice that most of these are pretty recent. Like I talked about earlier, larger towns and more buildings lead to more property damage from a tornado.</a:t>
            </a:r>
            <a:endParaRPr lang="en-US" sz="1200" dirty="0" smtClean="0"/>
          </a:p>
          <a:p>
            <a:endParaRPr lang="en-US" sz="1200" dirty="0" smtClean="0"/>
          </a:p>
          <a:p>
            <a:r>
              <a:rPr lang="en-US" sz="1200" baseline="0" dirty="0" smtClean="0"/>
              <a:t>Not posted here, but o</a:t>
            </a:r>
            <a:r>
              <a:rPr lang="en-US" sz="1200" dirty="0" smtClean="0"/>
              <a:t>f the top 10 deadliest tornadoes in Oklahoma,</a:t>
            </a:r>
            <a:r>
              <a:rPr lang="en-US" sz="1200" baseline="0" dirty="0" smtClean="0"/>
              <a:t> all were historical events prior to 1950 with the exception of May 3, 1999 (36 deaths, #6 on list) and May 20, 2013 (24 deaths, #9 on list). Oklahoma’s deadliest tornado was the April 9, 1947 Woodward tornado that occurred after dark and killed 116. </a:t>
            </a:r>
          </a:p>
          <a:p>
            <a:endParaRPr lang="en-US" sz="1200" baseline="0" dirty="0" smtClean="0"/>
          </a:p>
          <a:p>
            <a:r>
              <a:rPr lang="en-US" sz="1200" baseline="0" dirty="0" smtClean="0"/>
              <a:t>In general far less people are killed from tornadoes now than in the past, however the threat is still there. Our worst fear as meteorologists is a tornado threat at a large event like an outdoor concert, festival, baseball or football game.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55</a:t>
            </a:fld>
            <a:endParaRPr lang="en-US"/>
          </a:p>
        </p:txBody>
      </p:sp>
    </p:spTree>
    <p:extLst>
      <p:ext uri="{BB962C8B-B14F-4D97-AF65-F5344CB8AC3E}">
        <p14:creationId xmlns:p14="http://schemas.microsoft.com/office/powerpoint/2010/main" val="12818944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Here’s the time</a:t>
            </a:r>
            <a:r>
              <a:rPr lang="en-US" sz="1200" baseline="0" dirty="0" smtClean="0"/>
              <a:t> of day occurrence of tornadoes across the plains states. Note the times listed along the bottom are in military time.</a:t>
            </a:r>
            <a:endParaRPr lang="en-US" sz="1200" dirty="0" smtClean="0"/>
          </a:p>
          <a:p>
            <a:r>
              <a:rPr lang="en-US" sz="1200" dirty="0" smtClean="0"/>
              <a:t>As</a:t>
            </a:r>
            <a:r>
              <a:rPr lang="en-US" sz="1200" baseline="0" dirty="0" smtClean="0"/>
              <a:t> you can see r</a:t>
            </a:r>
            <a:r>
              <a:rPr lang="en-US" sz="1200" dirty="0" smtClean="0"/>
              <a:t>eally 3-8 pm is the peak--</a:t>
            </a:r>
            <a:r>
              <a:rPr lang="en-US" sz="1200" baseline="0" dirty="0" smtClean="0"/>
              <a:t> especially for our violent tornadoes-- but they can still occur at anytime. </a:t>
            </a:r>
          </a:p>
          <a:p>
            <a:r>
              <a:rPr lang="en-US" sz="1200" baseline="0" dirty="0" smtClean="0"/>
              <a:t>During some events it’s common for central Oklahoma to have the storms in the evening and for eastern Oklahoma to have them after dark as they track to the east.</a:t>
            </a:r>
          </a:p>
        </p:txBody>
      </p:sp>
      <p:sp>
        <p:nvSpPr>
          <p:cNvPr id="4" name="Slide Number Placeholder 3"/>
          <p:cNvSpPr>
            <a:spLocks noGrp="1"/>
          </p:cNvSpPr>
          <p:nvPr>
            <p:ph type="sldNum" sz="quarter" idx="10"/>
          </p:nvPr>
        </p:nvSpPr>
        <p:spPr/>
        <p:txBody>
          <a:bodyPr/>
          <a:lstStyle/>
          <a:p>
            <a:fld id="{7BC127F2-5628-DC45-8086-DA07CB085F00}" type="slidenum">
              <a:rPr lang="en-US" smtClean="0"/>
              <a:pPr/>
              <a:t>56</a:t>
            </a:fld>
            <a:endParaRPr lang="en-US"/>
          </a:p>
        </p:txBody>
      </p:sp>
    </p:spTree>
    <p:extLst>
      <p:ext uri="{BB962C8B-B14F-4D97-AF65-F5344CB8AC3E}">
        <p14:creationId xmlns:p14="http://schemas.microsoft.com/office/powerpoint/2010/main" val="3220961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Let’s talk about Katrina for a minute</a:t>
            </a:r>
            <a:r>
              <a:rPr lang="en-US" baseline="0" dirty="0" smtClean="0"/>
              <a:t>… it was the deadliest US storm since 1928 and the costliest on record. What was its category at landfall?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Cat 3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Where did the eye make landfall?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Buras, Louisiana way out along the Mississippi river delta. But the land that’s there was surely underwater at the time. Its second and true landfall was near the LA/MS border.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where along the coast was the highest storm surge?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Mississippi--- Due to the size of the storm and local geography it came with an astonishing storm surge of 25-28 feet along the Mississippi Gulf Coast.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10-19 feet across parts of New Orleans, despite only Cat 1- Cat 2 winds over the city.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point is that even though Katrina was an extremely devastating, and thankfully a relatively rare hurricane, it was not a direct hit to New Orleans or even the strongest of storms overall. But it did have an atypically high surge.</a:t>
            </a:r>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7</a:t>
            </a:fld>
            <a:endParaRPr lang="en-US"/>
          </a:p>
        </p:txBody>
      </p:sp>
    </p:spTree>
    <p:extLst>
      <p:ext uri="{BB962C8B-B14F-4D97-AF65-F5344CB8AC3E}">
        <p14:creationId xmlns:p14="http://schemas.microsoft.com/office/powerpoint/2010/main" val="15557091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So… what</a:t>
            </a:r>
            <a:r>
              <a:rPr lang="en-US" sz="1200" baseline="0" dirty="0" smtClean="0"/>
              <a:t> is a tornado? Are we all on the same page? </a:t>
            </a:r>
            <a:r>
              <a:rPr lang="en-US" sz="1200" dirty="0" smtClean="0"/>
              <a:t>Can</a:t>
            </a:r>
            <a:r>
              <a:rPr lang="en-US" sz="1200" baseline="0" dirty="0" smtClean="0"/>
              <a:t> everyone identify it on the picture?</a:t>
            </a:r>
            <a:endParaRPr lang="en-US" sz="1200" dirty="0" smtClean="0"/>
          </a:p>
          <a:p>
            <a:endParaRPr lang="en-US" sz="1200" dirty="0" smtClean="0"/>
          </a:p>
          <a:p>
            <a:r>
              <a:rPr lang="en-US" sz="1200" dirty="0" smtClean="0"/>
              <a:t>Generally it’s pretty</a:t>
            </a:r>
            <a:r>
              <a:rPr lang="en-US" sz="1200" baseline="0" dirty="0" smtClean="0"/>
              <a:t> self explanatory what a tornado is, but sometimes visibility can be obscured.</a:t>
            </a:r>
            <a:endParaRPr lang="en-US" sz="1200" dirty="0" smtClean="0"/>
          </a:p>
          <a:p>
            <a:endParaRPr lang="en-US" sz="1200" dirty="0" smtClean="0"/>
          </a:p>
          <a:p>
            <a:r>
              <a:rPr lang="en-US" sz="1200" dirty="0" smtClean="0"/>
              <a:t>From Northern Oklahoma April 14, 2012</a:t>
            </a:r>
          </a:p>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57</a:t>
            </a:fld>
            <a:endParaRPr lang="en-US"/>
          </a:p>
        </p:txBody>
      </p:sp>
    </p:spTree>
    <p:extLst>
      <p:ext uri="{BB962C8B-B14F-4D97-AF65-F5344CB8AC3E}">
        <p14:creationId xmlns:p14="http://schemas.microsoft.com/office/powerpoint/2010/main" val="30598097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circulation must be in contact with the ground for it to be a tornado.</a:t>
            </a:r>
            <a:endParaRPr lang="en-US" sz="1200"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58</a:t>
            </a:fld>
            <a:endParaRPr lang="en-US"/>
          </a:p>
        </p:txBody>
      </p:sp>
    </p:spTree>
    <p:extLst>
      <p:ext uri="{BB962C8B-B14F-4D97-AF65-F5344CB8AC3E}">
        <p14:creationId xmlns:p14="http://schemas.microsoft.com/office/powerpoint/2010/main" val="12965652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Here’s a map of the central Oklahoma tornadoes from the May</a:t>
            </a:r>
            <a:r>
              <a:rPr lang="en-US" sz="1200" baseline="0" dirty="0" smtClean="0"/>
              <a:t> 3, 1999 outbreak and you can see most traveled generally from SW to NE</a:t>
            </a:r>
            <a:endParaRPr lang="en-US" sz="1200"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59</a:t>
            </a:fld>
            <a:endParaRPr lang="en-US"/>
          </a:p>
        </p:txBody>
      </p:sp>
    </p:spTree>
    <p:extLst>
      <p:ext uri="{BB962C8B-B14F-4D97-AF65-F5344CB8AC3E}">
        <p14:creationId xmlns:p14="http://schemas.microsoft.com/office/powerpoint/2010/main" val="25579679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a:t>
            </a:r>
            <a:r>
              <a:rPr lang="en-US" sz="1200" baseline="0" dirty="0" smtClean="0"/>
              <a:t> big recent exception was the May 31, 2013 El Reno tornado. This is a map of it’s track, it traveled in an uncharacteristic curved path first to the south, then due east, then to the north. This tornado at it’s widest point was wider than Manhattan and is the widest observed tornado on record.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60</a:t>
            </a:fld>
            <a:endParaRPr lang="en-US"/>
          </a:p>
        </p:txBody>
      </p:sp>
    </p:spTree>
    <p:extLst>
      <p:ext uri="{BB962C8B-B14F-4D97-AF65-F5344CB8AC3E}">
        <p14:creationId xmlns:p14="http://schemas.microsoft.com/office/powerpoint/2010/main" val="25579679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 tornado is a type of hazard</a:t>
            </a:r>
            <a:r>
              <a:rPr lang="en-US" sz="1200" baseline="0" dirty="0" smtClean="0"/>
              <a:t> we get from a severe thunderstorm, but lets look at just what is a severe thunderstorm.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61</a:t>
            </a:fld>
            <a:endParaRPr lang="en-US"/>
          </a:p>
        </p:txBody>
      </p:sp>
    </p:spTree>
    <p:extLst>
      <p:ext uri="{BB962C8B-B14F-4D97-AF65-F5344CB8AC3E}">
        <p14:creationId xmlns:p14="http://schemas.microsoft.com/office/powerpoint/2010/main" val="25579679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Let’s go thought the</a:t>
            </a:r>
            <a:r>
              <a:rPr lang="en-US" sz="1200" baseline="0" dirty="0" smtClean="0"/>
              <a:t> atmospheric conditions necessary for a severe thunderstorm. </a:t>
            </a:r>
          </a:p>
          <a:p>
            <a:endParaRPr lang="en-US" sz="1200" baseline="0" dirty="0" smtClean="0"/>
          </a:p>
          <a:p>
            <a:r>
              <a:rPr lang="en-US" sz="1200" baseline="0" dirty="0" smtClean="0"/>
              <a:t>Speed shear, on the left, is when wind increases as you go aloft. Directional shear, on the right, is when wind changes direction as you go aloft.</a:t>
            </a:r>
            <a:endParaRPr lang="en-US" sz="1200"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62</a:t>
            </a:fld>
            <a:endParaRPr lang="en-US"/>
          </a:p>
        </p:txBody>
      </p:sp>
    </p:spTree>
    <p:extLst>
      <p:ext uri="{BB962C8B-B14F-4D97-AF65-F5344CB8AC3E}">
        <p14:creationId xmlns:p14="http://schemas.microsoft.com/office/powerpoint/2010/main" val="25579679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Cold Front,</a:t>
            </a:r>
            <a:r>
              <a:rPr lang="en-US" sz="1200" baseline="0" dirty="0" smtClean="0"/>
              <a:t> Warm Front, Dry line </a:t>
            </a:r>
          </a:p>
          <a:p>
            <a:endParaRPr lang="en-US" sz="1200" baseline="0" dirty="0" smtClean="0"/>
          </a:p>
          <a:p>
            <a:r>
              <a:rPr lang="en-US" sz="1200" baseline="0" dirty="0" smtClean="0"/>
              <a:t>Tornadoes love boundaries and little warm fronts. </a:t>
            </a:r>
          </a:p>
        </p:txBody>
      </p:sp>
      <p:sp>
        <p:nvSpPr>
          <p:cNvPr id="4" name="Slide Number Placeholder 3"/>
          <p:cNvSpPr>
            <a:spLocks noGrp="1"/>
          </p:cNvSpPr>
          <p:nvPr>
            <p:ph type="sldNum" sz="quarter" idx="10"/>
          </p:nvPr>
        </p:nvSpPr>
        <p:spPr/>
        <p:txBody>
          <a:bodyPr/>
          <a:lstStyle/>
          <a:p>
            <a:fld id="{7BC127F2-5628-DC45-8086-DA07CB085F00}" type="slidenum">
              <a:rPr lang="en-US" smtClean="0"/>
              <a:pPr/>
              <a:t>63</a:t>
            </a:fld>
            <a:endParaRPr lang="en-US"/>
          </a:p>
        </p:txBody>
      </p:sp>
    </p:spTree>
    <p:extLst>
      <p:ext uri="{BB962C8B-B14F-4D97-AF65-F5344CB8AC3E}">
        <p14:creationId xmlns:p14="http://schemas.microsoft.com/office/powerpoint/2010/main" val="25579679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Here</a:t>
            </a:r>
            <a:r>
              <a:rPr lang="en-US" sz="1200" baseline="0" dirty="0" smtClean="0"/>
              <a:t> you can see some big cumulus clouds in the distance and a growing thunderstorm cloud.</a:t>
            </a:r>
            <a:endParaRPr lang="en-US" sz="1200"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64</a:t>
            </a:fld>
            <a:endParaRPr lang="en-US"/>
          </a:p>
        </p:txBody>
      </p:sp>
    </p:spTree>
    <p:extLst>
      <p:ext uri="{BB962C8B-B14F-4D97-AF65-F5344CB8AC3E}">
        <p14:creationId xmlns:p14="http://schemas.microsoft.com/office/powerpoint/2010/main" val="25579679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gradient on the map here is a</a:t>
            </a:r>
            <a:r>
              <a:rPr lang="en-US" sz="1200" baseline="0" dirty="0" smtClean="0"/>
              <a:t> </a:t>
            </a:r>
            <a:r>
              <a:rPr lang="en-US" sz="1200" baseline="0" dirty="0" err="1" smtClean="0"/>
              <a:t>dryline</a:t>
            </a:r>
            <a:r>
              <a:rPr lang="en-US" sz="1200" baseline="0" dirty="0" smtClean="0"/>
              <a:t>, and this is the </a:t>
            </a:r>
            <a:r>
              <a:rPr lang="en-US" sz="1200" baseline="0" dirty="0" err="1" smtClean="0"/>
              <a:t>dewpoint</a:t>
            </a:r>
            <a:r>
              <a:rPr lang="en-US" sz="1200" baseline="0" dirty="0" smtClean="0"/>
              <a:t> map that shows the </a:t>
            </a:r>
            <a:r>
              <a:rPr lang="en-US" sz="1200" baseline="0" dirty="0" err="1" smtClean="0"/>
              <a:t>dryline</a:t>
            </a:r>
            <a:r>
              <a:rPr lang="en-US" sz="1200" baseline="0" dirty="0" smtClean="0"/>
              <a:t> the morning of May 20, 2013. You can see that slightly darker area of high </a:t>
            </a:r>
            <a:r>
              <a:rPr lang="en-US" sz="1200" baseline="0" dirty="0" err="1" smtClean="0"/>
              <a:t>dewpoints</a:t>
            </a:r>
            <a:r>
              <a:rPr lang="en-US" sz="1200" baseline="0" dirty="0" smtClean="0"/>
              <a:t> and kink in the </a:t>
            </a:r>
            <a:r>
              <a:rPr lang="en-US" sz="1200" baseline="0" dirty="0" err="1" smtClean="0"/>
              <a:t>dryline</a:t>
            </a:r>
            <a:r>
              <a:rPr lang="en-US" sz="1200" baseline="0" dirty="0" smtClean="0"/>
              <a:t>, which is where the Moore, OK storm began to form.</a:t>
            </a:r>
            <a:endParaRPr lang="en-US" sz="1200"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65</a:t>
            </a:fld>
            <a:endParaRPr lang="en-US"/>
          </a:p>
        </p:txBody>
      </p:sp>
    </p:spTree>
    <p:extLst>
      <p:ext uri="{BB962C8B-B14F-4D97-AF65-F5344CB8AC3E}">
        <p14:creationId xmlns:p14="http://schemas.microsoft.com/office/powerpoint/2010/main" val="25579679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acronym is SLIM.</a:t>
            </a:r>
          </a:p>
          <a:p>
            <a:endParaRPr lang="en-US" sz="1200" dirty="0" smtClean="0"/>
          </a:p>
          <a:p>
            <a:r>
              <a:rPr lang="en-US" sz="1200" dirty="0" smtClean="0"/>
              <a:t>Shear is the necessary ingredient</a:t>
            </a:r>
            <a:r>
              <a:rPr lang="en-US" sz="1200" baseline="0" dirty="0" smtClean="0"/>
              <a:t> for severe storms because that is what can lead to a sustained tilted updraft and the rotating </a:t>
            </a:r>
            <a:r>
              <a:rPr lang="en-US" sz="1200" baseline="0" dirty="0" err="1" smtClean="0"/>
              <a:t>supercell</a:t>
            </a:r>
            <a:r>
              <a:rPr lang="en-US" sz="1200" baseline="0" dirty="0" smtClean="0"/>
              <a:t> thunderstorms</a:t>
            </a:r>
          </a:p>
          <a:p>
            <a:endParaRPr lang="en-US" sz="1200" baseline="0" dirty="0" smtClean="0"/>
          </a:p>
          <a:p>
            <a:r>
              <a:rPr lang="en-US" sz="1200" baseline="0" dirty="0" smtClean="0"/>
              <a:t>On days where these ingredients come together just right across the southern plains, that’s when we have a severe weather outbreak.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66</a:t>
            </a:fld>
            <a:endParaRPr lang="en-US"/>
          </a:p>
        </p:txBody>
      </p:sp>
    </p:spTree>
    <p:extLst>
      <p:ext uri="{BB962C8B-B14F-4D97-AF65-F5344CB8AC3E}">
        <p14:creationId xmlns:p14="http://schemas.microsoft.com/office/powerpoint/2010/main" val="2557967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Oklahoma</a:t>
            </a:r>
            <a:r>
              <a:rPr lang="en-US" baseline="0" dirty="0" smtClean="0"/>
              <a:t> </a:t>
            </a:r>
            <a:r>
              <a:rPr lang="en-US" dirty="0" smtClean="0"/>
              <a:t>it’s really just tropical cyclone remnants that can sometimes impact</a:t>
            </a:r>
            <a:r>
              <a:rPr lang="en-US" baseline="0" dirty="0" smtClean="0"/>
              <a:t> us, usually bringing beneficial rain but sometimes flooding.</a:t>
            </a:r>
          </a:p>
          <a:p>
            <a:r>
              <a:rPr lang="en-US" baseline="0" dirty="0" smtClean="0"/>
              <a:t>Though sometimes the flooding can bring very significant impacts.</a:t>
            </a:r>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8</a:t>
            </a:fld>
            <a:endParaRPr lang="en-US"/>
          </a:p>
        </p:txBody>
      </p:sp>
    </p:spTree>
    <p:extLst>
      <p:ext uri="{BB962C8B-B14F-4D97-AF65-F5344CB8AC3E}">
        <p14:creationId xmlns:p14="http://schemas.microsoft.com/office/powerpoint/2010/main" val="34138681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There are 122 local NWS offices nationwide.</a:t>
            </a:r>
            <a:r>
              <a:rPr lang="en-US" sz="1200" baseline="0" dirty="0" smtClean="0"/>
              <a:t> </a:t>
            </a:r>
            <a:r>
              <a:rPr lang="en-US" sz="1200" dirty="0" smtClean="0"/>
              <a:t>In Oklahoma</a:t>
            </a:r>
            <a:r>
              <a:rPr lang="en-US" sz="1200" baseline="0" dirty="0" smtClean="0"/>
              <a:t> we have two offices that cover most of the state. The eastern part of Oklahoma is the Tulsa office area of responsibility and the central and western parts of the state are the Norman office area of responsibility. The Amarillo office covers the panhandle and the Shreveport office covers McCurtain Co. All local 7 day weather forecasts and tornado or severe thunderstorm Warnings come from these offices</a:t>
            </a:r>
            <a:endParaRPr lang="en-US" sz="1200" dirty="0" smtClean="0"/>
          </a:p>
          <a:p>
            <a:endParaRPr lang="en-US" sz="1200" dirty="0" smtClean="0"/>
          </a:p>
          <a:p>
            <a:r>
              <a:rPr lang="en-US" sz="1200" dirty="0" smtClean="0"/>
              <a:t>There is only one Storm</a:t>
            </a:r>
            <a:r>
              <a:rPr lang="en-US" sz="1200" baseline="0" dirty="0" smtClean="0"/>
              <a:t> Prediction Center and it’s at the National Weather Center in Norman, OK. </a:t>
            </a:r>
            <a:r>
              <a:rPr lang="en-US" sz="1200" dirty="0" smtClean="0"/>
              <a:t>Among</a:t>
            </a:r>
            <a:r>
              <a:rPr lang="en-US" sz="1200" baseline="0" dirty="0" smtClean="0"/>
              <a:t> other roles, their main responsibility is to provide forecasts and watches specifically for severe thunderstorms across the contiguous US.</a:t>
            </a:r>
          </a:p>
          <a:p>
            <a:endParaRPr lang="en-US" sz="1200" baseline="0" dirty="0" smtClean="0"/>
          </a:p>
          <a:p>
            <a:r>
              <a:rPr lang="en-US" sz="1200" baseline="0" dirty="0" smtClean="0"/>
              <a:t>And then there’s the media. TV weathercasters are critical for getting weather information out to the public and add a lot of awareness value on severe weather days. Almost all the time they are sharing the same message as from the National Weather Service.  </a:t>
            </a:r>
            <a:endParaRPr lang="en-US" sz="1200"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67</a:t>
            </a:fld>
            <a:endParaRPr lang="en-US"/>
          </a:p>
        </p:txBody>
      </p:sp>
    </p:spTree>
    <p:extLst>
      <p:ext uri="{BB962C8B-B14F-4D97-AF65-F5344CB8AC3E}">
        <p14:creationId xmlns:p14="http://schemas.microsoft.com/office/powerpoint/2010/main" val="25579679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Watches usually las</a:t>
            </a:r>
            <a:r>
              <a:rPr lang="en-US" sz="1200" baseline="0" dirty="0" smtClean="0"/>
              <a:t>t for several hours and cover several hundred square miles. </a:t>
            </a:r>
          </a:p>
          <a:p>
            <a:r>
              <a:rPr lang="en-US" sz="1200" baseline="0" dirty="0" smtClean="0"/>
              <a:t>Warnings typically last for about an hour or less and covers the area about the size of a county.</a:t>
            </a:r>
          </a:p>
          <a:p>
            <a:endParaRPr lang="en-US" sz="1200" baseline="0" dirty="0" smtClean="0"/>
          </a:p>
          <a:p>
            <a:r>
              <a:rPr lang="en-US" sz="1200" baseline="0" dirty="0" smtClean="0"/>
              <a:t>Again, watches are issued by the SPC and warnings are issued by the local NWS office and are relayed through TV stations and radio.</a:t>
            </a:r>
            <a:endParaRPr lang="en-US" sz="1200"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68</a:t>
            </a:fld>
            <a:endParaRPr lang="en-US"/>
          </a:p>
        </p:txBody>
      </p:sp>
    </p:spTree>
    <p:extLst>
      <p:ext uri="{BB962C8B-B14F-4D97-AF65-F5344CB8AC3E}">
        <p14:creationId xmlns:p14="http://schemas.microsoft.com/office/powerpoint/2010/main" val="25579679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Here is the SPC categorical</a:t>
            </a:r>
            <a:r>
              <a:rPr lang="en-US" sz="1200" baseline="0" dirty="0" smtClean="0"/>
              <a:t> severe weather outlook from the November 17 outbreak that had the bad tornadoes in Illinois in 2013. This is an example of the Categorical outlooks product issued by the SPC</a:t>
            </a:r>
            <a:endParaRPr lang="en-US" sz="1200"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69</a:t>
            </a:fld>
            <a:endParaRPr lang="en-US"/>
          </a:p>
        </p:txBody>
      </p:sp>
    </p:spTree>
    <p:extLst>
      <p:ext uri="{BB962C8B-B14F-4D97-AF65-F5344CB8AC3E}">
        <p14:creationId xmlns:p14="http://schemas.microsoft.com/office/powerpoint/2010/main" val="25579679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different categories -</a:t>
            </a:r>
            <a:r>
              <a:rPr lang="en-US" sz="1200" baseline="0" dirty="0" smtClean="0"/>
              <a:t> slight, moderate, and high correspond with probabilities of severe weather within 25 miles of a given point.</a:t>
            </a:r>
            <a:endParaRPr lang="en-US" sz="1200" dirty="0" smtClean="0"/>
          </a:p>
          <a:p>
            <a:endParaRPr lang="en-US" sz="1200" dirty="0" smtClean="0"/>
          </a:p>
          <a:p>
            <a:r>
              <a:rPr lang="en-US" sz="1200" dirty="0" smtClean="0"/>
              <a:t>The storm prediction center really gets busy once a severe weather</a:t>
            </a:r>
            <a:r>
              <a:rPr lang="en-US" sz="1200" baseline="0" dirty="0" smtClean="0"/>
              <a:t> threat enters the three day window. They are responsible for issuing categorical outlooks </a:t>
            </a:r>
            <a:endParaRPr lang="en-US" sz="1200"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70</a:t>
            </a:fld>
            <a:endParaRPr lang="en-US"/>
          </a:p>
        </p:txBody>
      </p:sp>
    </p:spTree>
    <p:extLst>
      <p:ext uri="{BB962C8B-B14F-4D97-AF65-F5344CB8AC3E}">
        <p14:creationId xmlns:p14="http://schemas.microsoft.com/office/powerpoint/2010/main" val="25579679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So</a:t>
            </a:r>
            <a:r>
              <a:rPr lang="en-US" sz="1200" baseline="0" dirty="0" smtClean="0"/>
              <a:t> just how often are we in slight risk days from the Storm Prediction center? These are days where there is really any chance of organized severe weather. Storms still have the chance to be bad on these days, such as the Granbury tornado in north Texas in 2013. The threat on these days just isn’t all that particularly widespread spatially or has low confidence from a forecast standpoint.</a:t>
            </a:r>
            <a:endParaRPr lang="en-US" sz="1200"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71</a:t>
            </a:fld>
            <a:endParaRPr lang="en-US"/>
          </a:p>
        </p:txBody>
      </p:sp>
    </p:spTree>
    <p:extLst>
      <p:ext uri="{BB962C8B-B14F-4D97-AF65-F5344CB8AC3E}">
        <p14:creationId xmlns:p14="http://schemas.microsoft.com/office/powerpoint/2010/main" val="25579679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a:t>
            </a:r>
            <a:r>
              <a:rPr lang="en-US" sz="1200" baseline="0" dirty="0" smtClean="0"/>
              <a:t> moderate risk forecast from the SPC though means they are forecasting widespread coverage of severe storms… this is a forecast of a severe weather outbreak. And these days typically occur about 6-8 times a year in Oklahoma. </a:t>
            </a:r>
          </a:p>
          <a:p>
            <a:endParaRPr lang="en-US" sz="1200" baseline="0" dirty="0" smtClean="0"/>
          </a:p>
          <a:p>
            <a:r>
              <a:rPr lang="en-US" sz="1200" baseline="0" dirty="0" smtClean="0"/>
              <a:t>The high risk occurrence map I didn’t include here, but that’s about once per year. Really the main difference between a moderate and high risk is that there is even more confidence by the forecasters in the outbreak and even more anticipated spatial coverage of the storms. </a:t>
            </a:r>
            <a:endParaRPr lang="en-US" sz="1200"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72</a:t>
            </a:fld>
            <a:endParaRPr lang="en-US"/>
          </a:p>
        </p:txBody>
      </p:sp>
    </p:spTree>
    <p:extLst>
      <p:ext uri="{BB962C8B-B14F-4D97-AF65-F5344CB8AC3E}">
        <p14:creationId xmlns:p14="http://schemas.microsoft.com/office/powerpoint/2010/main" val="25579679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Just</a:t>
            </a:r>
            <a:r>
              <a:rPr lang="en-US" sz="1200" baseline="0" dirty="0" smtClean="0"/>
              <a:t> remember, severe weather can pose a range of hazards from lightning to large hail to high wind to tornadoes. </a:t>
            </a:r>
          </a:p>
          <a:p>
            <a:endParaRPr lang="en-US" sz="1200" baseline="0" dirty="0" smtClean="0"/>
          </a:p>
          <a:p>
            <a:r>
              <a:rPr lang="en-US" sz="1200" baseline="0" smtClean="0"/>
              <a:t>Keeping weather-aware can </a:t>
            </a:r>
            <a:r>
              <a:rPr lang="en-US" sz="1200" baseline="0" dirty="0" smtClean="0"/>
              <a:t>go a long way towards </a:t>
            </a:r>
            <a:r>
              <a:rPr lang="en-US" sz="1200" baseline="0" smtClean="0"/>
              <a:t>staying safe. </a:t>
            </a:r>
            <a:endParaRPr lang="en-US" sz="1200"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73</a:t>
            </a:fld>
            <a:endParaRPr lang="en-US"/>
          </a:p>
        </p:txBody>
      </p:sp>
    </p:spTree>
    <p:extLst>
      <p:ext uri="{BB962C8B-B14F-4D97-AF65-F5344CB8AC3E}">
        <p14:creationId xmlns:p14="http://schemas.microsoft.com/office/powerpoint/2010/main" val="2557967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little more about Hurricane</a:t>
            </a:r>
            <a:r>
              <a:rPr lang="en-US" baseline="0" dirty="0" smtClean="0"/>
              <a:t> Katrina.</a:t>
            </a:r>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9</a:t>
            </a:fld>
            <a:endParaRPr lang="en-US"/>
          </a:p>
        </p:txBody>
      </p:sp>
    </p:spTree>
    <p:extLst>
      <p:ext uri="{BB962C8B-B14F-4D97-AF65-F5344CB8AC3E}">
        <p14:creationId xmlns:p14="http://schemas.microsoft.com/office/powerpoint/2010/main" val="1988986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chart shows the hurricane climatology for the Atlantic basin: The n</a:t>
            </a:r>
            <a:r>
              <a:rPr lang="en-US" dirty="0" smtClean="0"/>
              <a:t>umber of storms per calendar day</a:t>
            </a:r>
            <a:r>
              <a:rPr lang="en-US" baseline="0" dirty="0" smtClean="0"/>
              <a:t> in the Atlantic Basin from the National Hurricane Center.</a:t>
            </a:r>
          </a:p>
          <a:p>
            <a:endParaRPr lang="en-US" dirty="0" smtClean="0"/>
          </a:p>
          <a:p>
            <a:r>
              <a:rPr lang="en-US" dirty="0" smtClean="0"/>
              <a:t>Officially, hurricane season is June 1 to November 30,</a:t>
            </a:r>
            <a:r>
              <a:rPr lang="en-US" baseline="0" dirty="0" smtClean="0"/>
              <a:t> when sea surface temperatures are warmest.</a:t>
            </a:r>
          </a:p>
          <a:p>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10</a:t>
            </a:fld>
            <a:endParaRPr lang="en-US"/>
          </a:p>
        </p:txBody>
      </p:sp>
    </p:spTree>
    <p:extLst>
      <p:ext uri="{BB962C8B-B14F-4D97-AF65-F5344CB8AC3E}">
        <p14:creationId xmlns:p14="http://schemas.microsoft.com/office/powerpoint/2010/main" val="3811098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get back to our list and more Oklahoma-centric… spots 3, 4 and 8 are the same type of disaster.</a:t>
            </a:r>
            <a:r>
              <a:rPr lang="en-US" baseline="0" dirty="0" smtClean="0"/>
              <a:t> What could this one be?</a:t>
            </a:r>
          </a:p>
          <a:p>
            <a:r>
              <a:rPr lang="en-US" baseline="0" dirty="0" smtClean="0"/>
              <a:t>Hint: It hits agriculture especially hard. </a:t>
            </a:r>
            <a:endParaRPr lang="en-US" dirty="0"/>
          </a:p>
        </p:txBody>
      </p:sp>
      <p:sp>
        <p:nvSpPr>
          <p:cNvPr id="4" name="Slide Number Placeholder 3"/>
          <p:cNvSpPr>
            <a:spLocks noGrp="1"/>
          </p:cNvSpPr>
          <p:nvPr>
            <p:ph type="sldNum" sz="quarter" idx="10"/>
          </p:nvPr>
        </p:nvSpPr>
        <p:spPr/>
        <p:txBody>
          <a:bodyPr/>
          <a:lstStyle/>
          <a:p>
            <a:fld id="{7BC127F2-5628-DC45-8086-DA07CB085F00}" type="slidenum">
              <a:rPr lang="en-US" smtClean="0"/>
              <a:pPr/>
              <a:t>11</a:t>
            </a:fld>
            <a:endParaRPr lang="en-US"/>
          </a:p>
        </p:txBody>
      </p:sp>
    </p:spTree>
    <p:extLst>
      <p:ext uri="{BB962C8B-B14F-4D97-AF65-F5344CB8AC3E}">
        <p14:creationId xmlns:p14="http://schemas.microsoft.com/office/powerpoint/2010/main" val="2900561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6BDD18-4254-EA49-AF0D-3BEF21FBF9EB}" type="datetimeFigureOut">
              <a:rPr lang="en-US" smtClean="0"/>
              <a:pPr/>
              <a:t>3/23/2015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9C707-F215-964A-801B-2683DE8F84D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6BDD18-4254-EA49-AF0D-3BEF21FBF9EB}" type="datetimeFigureOut">
              <a:rPr lang="en-US" smtClean="0"/>
              <a:pPr/>
              <a:t>3/23/2015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9C707-F215-964A-801B-2683DE8F84D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6BDD18-4254-EA49-AF0D-3BEF21FBF9EB}" type="datetimeFigureOut">
              <a:rPr lang="en-US" smtClean="0"/>
              <a:pPr/>
              <a:t>3/23/2015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9C707-F215-964A-801B-2683DE8F84D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6BDD18-4254-EA49-AF0D-3BEF21FBF9EB}" type="datetimeFigureOut">
              <a:rPr lang="en-US" smtClean="0"/>
              <a:pPr/>
              <a:t>3/23/2015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9C707-F215-964A-801B-2683DE8F84D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6BDD18-4254-EA49-AF0D-3BEF21FBF9EB}" type="datetimeFigureOut">
              <a:rPr lang="en-US" smtClean="0"/>
              <a:pPr/>
              <a:t>3/23/2015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9C707-F215-964A-801B-2683DE8F84D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6BDD18-4254-EA49-AF0D-3BEF21FBF9EB}" type="datetimeFigureOut">
              <a:rPr lang="en-US" smtClean="0"/>
              <a:pPr/>
              <a:t>3/23/2015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A9C707-F215-964A-801B-2683DE8F84D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6BDD18-4254-EA49-AF0D-3BEF21FBF9EB}" type="datetimeFigureOut">
              <a:rPr lang="en-US" smtClean="0"/>
              <a:pPr/>
              <a:t>3/23/2015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A9C707-F215-964A-801B-2683DE8F84D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6BDD18-4254-EA49-AF0D-3BEF21FBF9EB}" type="datetimeFigureOut">
              <a:rPr lang="en-US" smtClean="0"/>
              <a:pPr/>
              <a:t>3/23/2015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A9C707-F215-964A-801B-2683DE8F84D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6BDD18-4254-EA49-AF0D-3BEF21FBF9EB}" type="datetimeFigureOut">
              <a:rPr lang="en-US" smtClean="0"/>
              <a:pPr/>
              <a:t>3/23/2015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A9C707-F215-964A-801B-2683DE8F84D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6BDD18-4254-EA49-AF0D-3BEF21FBF9EB}" type="datetimeFigureOut">
              <a:rPr lang="en-US" smtClean="0"/>
              <a:pPr/>
              <a:t>3/23/2015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A9C707-F215-964A-801B-2683DE8F84D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6BDD18-4254-EA49-AF0D-3BEF21FBF9EB}" type="datetimeFigureOut">
              <a:rPr lang="en-US" smtClean="0"/>
              <a:pPr/>
              <a:t>3/23/2015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A9C707-F215-964A-801B-2683DE8F84D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6BDD18-4254-EA49-AF0D-3BEF21FBF9EB}" type="datetimeFigureOut">
              <a:rPr lang="en-US" smtClean="0"/>
              <a:pPr/>
              <a:t>3/23/2015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A9C707-F215-964A-801B-2683DE8F84D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southernclimate.org/"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opening_slide.png"/>
          <p:cNvPicPr>
            <a:picLocks noChangeAspect="1"/>
          </p:cNvPicPr>
          <p:nvPr/>
        </p:nvPicPr>
        <p:blipFill>
          <a:blip r:embed="rId2"/>
          <a:stretch>
            <a:fillRect/>
          </a:stretch>
        </p:blipFill>
        <p:spPr>
          <a:xfrm>
            <a:off x="5832" y="268"/>
            <a:ext cx="9132335" cy="6857463"/>
          </a:xfrm>
          <a:prstGeom prst="rect">
            <a:avLst/>
          </a:prstGeom>
        </p:spPr>
      </p:pic>
      <p:sp>
        <p:nvSpPr>
          <p:cNvPr id="5" name="TextBox 4"/>
          <p:cNvSpPr txBox="1"/>
          <p:nvPr/>
        </p:nvSpPr>
        <p:spPr>
          <a:xfrm>
            <a:off x="5831" y="2277240"/>
            <a:ext cx="9132335" cy="1846659"/>
          </a:xfrm>
          <a:prstGeom prst="rect">
            <a:avLst/>
          </a:prstGeom>
          <a:noFill/>
        </p:spPr>
        <p:txBody>
          <a:bodyPr wrap="square" rtlCol="0">
            <a:spAutoFit/>
          </a:bodyPr>
          <a:lstStyle/>
          <a:p>
            <a:pPr algn="ctr"/>
            <a:r>
              <a:rPr lang="en-US" sz="5700" dirty="0" smtClean="0">
                <a:solidFill>
                  <a:schemeClr val="tx2">
                    <a:lumMod val="75000"/>
                  </a:schemeClr>
                </a:solidFill>
                <a:latin typeface="Trebuchet MS"/>
                <a:cs typeface="Trebuchet MS"/>
              </a:rPr>
              <a:t>Weather Hazards and Hazard Climatology</a:t>
            </a:r>
            <a:endParaRPr lang="en-US" sz="4800" dirty="0">
              <a:solidFill>
                <a:schemeClr val="tx2">
                  <a:lumMod val="75000"/>
                </a:schemeClr>
              </a:solidFill>
              <a:latin typeface="Trebuchet MS"/>
              <a:cs typeface="Trebuchet MS"/>
            </a:endParaRP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90499" y="861755"/>
            <a:ext cx="3516301" cy="103081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pic>
        <p:nvPicPr>
          <p:cNvPr id="7" name="Picture 6"/>
          <p:cNvPicPr>
            <a:picLocks noChangeAspect="1"/>
          </p:cNvPicPr>
          <p:nvPr/>
        </p:nvPicPr>
        <p:blipFill>
          <a:blip r:embed="rId4"/>
          <a:stretch>
            <a:fillRect/>
          </a:stretch>
        </p:blipFill>
        <p:spPr>
          <a:xfrm>
            <a:off x="446188" y="114419"/>
            <a:ext cx="8411131" cy="5526447"/>
          </a:xfrm>
          <a:prstGeom prst="rect">
            <a:avLst/>
          </a:prstGeom>
        </p:spPr>
      </p:pic>
    </p:spTree>
    <p:extLst>
      <p:ext uri="{BB962C8B-B14F-4D97-AF65-F5344CB8AC3E}">
        <p14:creationId xmlns:p14="http://schemas.microsoft.com/office/powerpoint/2010/main" val="12102010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17201"/>
            <a:ext cx="9132335" cy="6857463"/>
          </a:xfrm>
          <a:prstGeom prst="rect">
            <a:avLst/>
          </a:prstGeom>
        </p:spPr>
      </p:pic>
      <p:sp>
        <p:nvSpPr>
          <p:cNvPr id="5" name="TextBox 4"/>
          <p:cNvSpPr txBox="1"/>
          <p:nvPr/>
        </p:nvSpPr>
        <p:spPr>
          <a:xfrm>
            <a:off x="373510" y="373541"/>
            <a:ext cx="8488023" cy="5201424"/>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NOAA Billion-Dollar Disasters </a:t>
            </a:r>
          </a:p>
          <a:p>
            <a:endParaRPr lang="en-US" sz="2400" dirty="0" smtClean="0">
              <a:solidFill>
                <a:srgbClr val="008000"/>
              </a:solidFill>
              <a:latin typeface="Trebuchet MS"/>
              <a:cs typeface="Trebuchet MS"/>
            </a:endParaRPr>
          </a:p>
          <a:p>
            <a:r>
              <a:rPr lang="en-US" sz="2800" dirty="0">
                <a:solidFill>
                  <a:srgbClr val="595959"/>
                </a:solidFill>
                <a:latin typeface="Trebuchet MS"/>
                <a:cs typeface="Trebuchet MS"/>
              </a:rPr>
              <a:t>1- Hurricane Katrina 2005 $125B</a:t>
            </a:r>
          </a:p>
          <a:p>
            <a:r>
              <a:rPr lang="en-US" sz="2800" dirty="0">
                <a:solidFill>
                  <a:srgbClr val="595959"/>
                </a:solidFill>
                <a:latin typeface="Trebuchet MS"/>
                <a:cs typeface="Trebuchet MS"/>
              </a:rPr>
              <a:t>2 – Sandy 2012 $65B</a:t>
            </a:r>
          </a:p>
          <a:p>
            <a:r>
              <a:rPr lang="en-US" sz="2800" b="1" dirty="0" smtClean="0">
                <a:solidFill>
                  <a:srgbClr val="595959"/>
                </a:solidFill>
                <a:latin typeface="Trebuchet MS"/>
                <a:cs typeface="Trebuchet MS"/>
              </a:rPr>
              <a:t>3 - ?</a:t>
            </a:r>
            <a:endParaRPr lang="en-US" sz="2800" b="1" dirty="0">
              <a:solidFill>
                <a:srgbClr val="595959"/>
              </a:solidFill>
              <a:latin typeface="Trebuchet MS"/>
              <a:cs typeface="Trebuchet MS"/>
            </a:endParaRPr>
          </a:p>
          <a:p>
            <a:r>
              <a:rPr lang="en-US" sz="2800" b="1" dirty="0" smtClean="0">
                <a:solidFill>
                  <a:srgbClr val="595959"/>
                </a:solidFill>
                <a:latin typeface="Trebuchet MS"/>
                <a:cs typeface="Trebuchet MS"/>
              </a:rPr>
              <a:t>4 - ?</a:t>
            </a:r>
            <a:endParaRPr lang="en-US" sz="2800" b="1" dirty="0">
              <a:solidFill>
                <a:srgbClr val="595959"/>
              </a:solidFill>
              <a:latin typeface="Trebuchet MS"/>
              <a:cs typeface="Trebuchet MS"/>
            </a:endParaRPr>
          </a:p>
          <a:p>
            <a:r>
              <a:rPr lang="en-US" sz="2800" dirty="0">
                <a:solidFill>
                  <a:srgbClr val="595959"/>
                </a:solidFill>
                <a:latin typeface="Trebuchet MS"/>
                <a:cs typeface="Trebuchet MS"/>
              </a:rPr>
              <a:t>5 – Hurricane Andrew 1992 $27B</a:t>
            </a:r>
          </a:p>
          <a:p>
            <a:r>
              <a:rPr lang="en-US" sz="2800" dirty="0">
                <a:solidFill>
                  <a:srgbClr val="595959"/>
                </a:solidFill>
                <a:latin typeface="Trebuchet MS"/>
                <a:cs typeface="Trebuchet MS"/>
              </a:rPr>
              <a:t>6 – Hurricane Ike 2008 $27B</a:t>
            </a:r>
          </a:p>
          <a:p>
            <a:r>
              <a:rPr lang="en-US" sz="2800" dirty="0">
                <a:solidFill>
                  <a:srgbClr val="595959"/>
                </a:solidFill>
                <a:latin typeface="Trebuchet MS"/>
                <a:cs typeface="Trebuchet MS"/>
              </a:rPr>
              <a:t>7</a:t>
            </a:r>
          </a:p>
          <a:p>
            <a:r>
              <a:rPr lang="en-US" sz="2800" b="1" dirty="0" smtClean="0">
                <a:solidFill>
                  <a:srgbClr val="595959"/>
                </a:solidFill>
                <a:latin typeface="Trebuchet MS"/>
                <a:cs typeface="Trebuchet MS"/>
              </a:rPr>
              <a:t>8 - ?</a:t>
            </a:r>
            <a:endParaRPr lang="en-US" sz="2800" b="1" dirty="0">
              <a:solidFill>
                <a:srgbClr val="595959"/>
              </a:solidFill>
              <a:latin typeface="Trebuchet MS"/>
              <a:cs typeface="Trebuchet MS"/>
            </a:endParaRPr>
          </a:p>
          <a:p>
            <a:r>
              <a:rPr lang="en-US" sz="2800" dirty="0">
                <a:solidFill>
                  <a:srgbClr val="595959"/>
                </a:solidFill>
                <a:latin typeface="Trebuchet MS"/>
                <a:cs typeface="Trebuchet MS"/>
              </a:rPr>
              <a:t>9 – Hurricane Wilma 2005 $16B</a:t>
            </a:r>
          </a:p>
          <a:p>
            <a:r>
              <a:rPr lang="en-US" sz="2800" dirty="0">
                <a:solidFill>
                  <a:srgbClr val="595959"/>
                </a:solidFill>
                <a:latin typeface="Trebuchet MS"/>
                <a:cs typeface="Trebuchet MS"/>
              </a:rPr>
              <a:t>10 – Hurricane Rita 2005 $16B</a:t>
            </a:r>
          </a:p>
        </p:txBody>
      </p:sp>
    </p:spTree>
    <p:extLst>
      <p:ext uri="{BB962C8B-B14F-4D97-AF65-F5344CB8AC3E}">
        <p14:creationId xmlns:p14="http://schemas.microsoft.com/office/powerpoint/2010/main" val="36621029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17201"/>
            <a:ext cx="9132335" cy="6857463"/>
          </a:xfrm>
          <a:prstGeom prst="rect">
            <a:avLst/>
          </a:prstGeom>
        </p:spPr>
      </p:pic>
      <p:sp>
        <p:nvSpPr>
          <p:cNvPr id="5" name="TextBox 4"/>
          <p:cNvSpPr txBox="1"/>
          <p:nvPr/>
        </p:nvSpPr>
        <p:spPr>
          <a:xfrm>
            <a:off x="373510" y="373541"/>
            <a:ext cx="8488023" cy="5201424"/>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NOAA Billion-Dollar Disasters </a:t>
            </a:r>
          </a:p>
          <a:p>
            <a:endParaRPr lang="en-US" sz="2400" dirty="0" smtClean="0">
              <a:solidFill>
                <a:srgbClr val="008000"/>
              </a:solidFill>
              <a:latin typeface="Trebuchet MS"/>
              <a:cs typeface="Trebuchet MS"/>
            </a:endParaRPr>
          </a:p>
          <a:p>
            <a:r>
              <a:rPr lang="en-US" sz="2800" dirty="0">
                <a:solidFill>
                  <a:srgbClr val="595959"/>
                </a:solidFill>
                <a:latin typeface="Trebuchet MS"/>
                <a:cs typeface="Trebuchet MS"/>
              </a:rPr>
              <a:t>1- Hurricane Katrina 2005 $125B</a:t>
            </a:r>
          </a:p>
          <a:p>
            <a:r>
              <a:rPr lang="en-US" sz="2800" dirty="0">
                <a:solidFill>
                  <a:srgbClr val="595959"/>
                </a:solidFill>
                <a:latin typeface="Trebuchet MS"/>
                <a:cs typeface="Trebuchet MS"/>
              </a:rPr>
              <a:t>2 – Sandy 2012 $65B</a:t>
            </a:r>
          </a:p>
          <a:p>
            <a:r>
              <a:rPr lang="en-US" sz="2800" b="1" dirty="0" smtClean="0">
                <a:solidFill>
                  <a:srgbClr val="595959"/>
                </a:solidFill>
                <a:latin typeface="Trebuchet MS"/>
                <a:cs typeface="Trebuchet MS"/>
              </a:rPr>
              <a:t>3 – Drought 1988 $40B</a:t>
            </a:r>
            <a:endParaRPr lang="en-US" sz="2800" b="1" dirty="0">
              <a:solidFill>
                <a:srgbClr val="595959"/>
              </a:solidFill>
              <a:latin typeface="Trebuchet MS"/>
              <a:cs typeface="Trebuchet MS"/>
            </a:endParaRPr>
          </a:p>
          <a:p>
            <a:r>
              <a:rPr lang="en-US" sz="2800" b="1" dirty="0" smtClean="0">
                <a:solidFill>
                  <a:srgbClr val="595959"/>
                </a:solidFill>
                <a:latin typeface="Trebuchet MS"/>
                <a:cs typeface="Trebuchet MS"/>
              </a:rPr>
              <a:t>4 – Drought 2012 $30B</a:t>
            </a:r>
            <a:endParaRPr lang="en-US" sz="2800" b="1" dirty="0">
              <a:solidFill>
                <a:srgbClr val="595959"/>
              </a:solidFill>
              <a:latin typeface="Trebuchet MS"/>
              <a:cs typeface="Trebuchet MS"/>
            </a:endParaRPr>
          </a:p>
          <a:p>
            <a:r>
              <a:rPr lang="en-US" sz="2800" dirty="0">
                <a:solidFill>
                  <a:srgbClr val="595959"/>
                </a:solidFill>
                <a:latin typeface="Trebuchet MS"/>
                <a:cs typeface="Trebuchet MS"/>
              </a:rPr>
              <a:t>5 – Hurricane Andrew 1992 $27B</a:t>
            </a:r>
          </a:p>
          <a:p>
            <a:r>
              <a:rPr lang="en-US" sz="2800" dirty="0">
                <a:solidFill>
                  <a:srgbClr val="595959"/>
                </a:solidFill>
                <a:latin typeface="Trebuchet MS"/>
                <a:cs typeface="Trebuchet MS"/>
              </a:rPr>
              <a:t>6 – Hurricane Ike 2008 $27B</a:t>
            </a:r>
          </a:p>
          <a:p>
            <a:r>
              <a:rPr lang="en-US" sz="2800" dirty="0">
                <a:solidFill>
                  <a:srgbClr val="595959"/>
                </a:solidFill>
                <a:latin typeface="Trebuchet MS"/>
                <a:cs typeface="Trebuchet MS"/>
              </a:rPr>
              <a:t>7</a:t>
            </a:r>
          </a:p>
          <a:p>
            <a:r>
              <a:rPr lang="en-US" sz="2800" b="1" dirty="0" smtClean="0">
                <a:solidFill>
                  <a:srgbClr val="595959"/>
                </a:solidFill>
                <a:latin typeface="Trebuchet MS"/>
                <a:cs typeface="Trebuchet MS"/>
              </a:rPr>
              <a:t>8 – Drought 1980 $20B</a:t>
            </a:r>
            <a:endParaRPr lang="en-US" sz="2800" b="1" dirty="0">
              <a:solidFill>
                <a:srgbClr val="595959"/>
              </a:solidFill>
              <a:latin typeface="Trebuchet MS"/>
              <a:cs typeface="Trebuchet MS"/>
            </a:endParaRPr>
          </a:p>
          <a:p>
            <a:r>
              <a:rPr lang="en-US" sz="2800" dirty="0">
                <a:solidFill>
                  <a:srgbClr val="595959"/>
                </a:solidFill>
                <a:latin typeface="Trebuchet MS"/>
                <a:cs typeface="Trebuchet MS"/>
              </a:rPr>
              <a:t>9 – Hurricane Wilma 2005 $16B</a:t>
            </a:r>
          </a:p>
          <a:p>
            <a:r>
              <a:rPr lang="en-US" sz="2800" dirty="0">
                <a:solidFill>
                  <a:srgbClr val="595959"/>
                </a:solidFill>
                <a:latin typeface="Trebuchet MS"/>
                <a:cs typeface="Trebuchet MS"/>
              </a:rPr>
              <a:t>10 – Hurricane Rita 2005 $16B</a:t>
            </a:r>
          </a:p>
        </p:txBody>
      </p:sp>
    </p:spTree>
    <p:extLst>
      <p:ext uri="{BB962C8B-B14F-4D97-AF65-F5344CB8AC3E}">
        <p14:creationId xmlns:p14="http://schemas.microsoft.com/office/powerpoint/2010/main" val="3950817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4585871"/>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Drought</a:t>
            </a:r>
          </a:p>
          <a:p>
            <a:endParaRPr lang="en-US" sz="2400" dirty="0" smtClean="0">
              <a:solidFill>
                <a:srgbClr val="008000"/>
              </a:solidFill>
              <a:latin typeface="Trebuchet MS"/>
              <a:cs typeface="Trebuchet MS"/>
            </a:endParaRPr>
          </a:p>
          <a:p>
            <a:r>
              <a:rPr lang="en-US" sz="2000" dirty="0">
                <a:solidFill>
                  <a:srgbClr val="595959"/>
                </a:solidFill>
                <a:latin typeface="Trebuchet MS"/>
                <a:cs typeface="Trebuchet MS"/>
              </a:rPr>
              <a:t>A normal and recurrent feature of our climate, which consists of a deficiency in precipitation over an extended period of </a:t>
            </a:r>
            <a:r>
              <a:rPr lang="en-US" sz="2000" dirty="0" smtClean="0">
                <a:solidFill>
                  <a:srgbClr val="595959"/>
                </a:solidFill>
                <a:latin typeface="Trebuchet MS"/>
                <a:cs typeface="Trebuchet MS"/>
              </a:rPr>
              <a:t>time.</a:t>
            </a:r>
            <a:endParaRPr lang="en-US" sz="2000" dirty="0">
              <a:solidFill>
                <a:srgbClr val="595959"/>
              </a:solidFill>
              <a:latin typeface="Trebuchet MS"/>
              <a:cs typeface="Trebuchet MS"/>
            </a:endParaRPr>
          </a:p>
          <a:p>
            <a:endParaRPr lang="en-US" sz="2000" dirty="0">
              <a:solidFill>
                <a:srgbClr val="595959"/>
              </a:solidFill>
              <a:latin typeface="Trebuchet MS"/>
              <a:cs typeface="Trebuchet MS"/>
            </a:endParaRPr>
          </a:p>
          <a:p>
            <a:r>
              <a:rPr lang="en-US" sz="2000" b="1" dirty="0" smtClean="0">
                <a:solidFill>
                  <a:srgbClr val="595959"/>
                </a:solidFill>
                <a:latin typeface="Trebuchet MS"/>
                <a:cs typeface="Trebuchet MS"/>
              </a:rPr>
              <a:t>	Meteorological </a:t>
            </a:r>
            <a:r>
              <a:rPr lang="en-US" sz="2000" b="1" dirty="0">
                <a:solidFill>
                  <a:srgbClr val="595959"/>
                </a:solidFill>
                <a:latin typeface="Trebuchet MS"/>
                <a:cs typeface="Trebuchet MS"/>
              </a:rPr>
              <a:t>Drought </a:t>
            </a:r>
            <a:r>
              <a:rPr lang="en-US" sz="2000" dirty="0">
                <a:solidFill>
                  <a:srgbClr val="595959"/>
                </a:solidFill>
                <a:latin typeface="Trebuchet MS"/>
                <a:cs typeface="Trebuchet MS"/>
              </a:rPr>
              <a:t>- below normal precipitation </a:t>
            </a:r>
          </a:p>
          <a:p>
            <a:pPr marL="342900" indent="-342900">
              <a:buFont typeface="Arial"/>
              <a:buChar char="•"/>
            </a:pPr>
            <a:endParaRPr lang="en-US" sz="2000" dirty="0">
              <a:solidFill>
                <a:srgbClr val="595959"/>
              </a:solidFill>
              <a:latin typeface="Trebuchet MS"/>
              <a:cs typeface="Trebuchet MS"/>
            </a:endParaRPr>
          </a:p>
          <a:p>
            <a:r>
              <a:rPr lang="en-US" sz="2000" b="1" dirty="0" smtClean="0">
                <a:solidFill>
                  <a:srgbClr val="595959"/>
                </a:solidFill>
                <a:latin typeface="Trebuchet MS"/>
                <a:cs typeface="Trebuchet MS"/>
              </a:rPr>
              <a:t>	Agricultural </a:t>
            </a:r>
            <a:r>
              <a:rPr lang="en-US" sz="2000" b="1" dirty="0">
                <a:solidFill>
                  <a:srgbClr val="595959"/>
                </a:solidFill>
                <a:latin typeface="Trebuchet MS"/>
                <a:cs typeface="Trebuchet MS"/>
              </a:rPr>
              <a:t>Drought </a:t>
            </a:r>
            <a:r>
              <a:rPr lang="en-US" sz="2000" dirty="0">
                <a:solidFill>
                  <a:srgbClr val="595959"/>
                </a:solidFill>
                <a:latin typeface="Trebuchet MS"/>
                <a:cs typeface="Trebuchet MS"/>
              </a:rPr>
              <a:t>- low soil moisture affects vegetation health</a:t>
            </a:r>
          </a:p>
          <a:p>
            <a:endParaRPr lang="en-US" sz="2000" dirty="0">
              <a:solidFill>
                <a:srgbClr val="595959"/>
              </a:solidFill>
              <a:latin typeface="Trebuchet MS"/>
              <a:cs typeface="Trebuchet MS"/>
            </a:endParaRPr>
          </a:p>
          <a:p>
            <a:r>
              <a:rPr lang="en-US" sz="2000" b="1" dirty="0" smtClean="0">
                <a:solidFill>
                  <a:srgbClr val="595959"/>
                </a:solidFill>
                <a:latin typeface="Trebuchet MS"/>
                <a:cs typeface="Trebuchet MS"/>
              </a:rPr>
              <a:t>	Hydrologic </a:t>
            </a:r>
            <a:r>
              <a:rPr lang="en-US" sz="2000" b="1" dirty="0">
                <a:solidFill>
                  <a:srgbClr val="595959"/>
                </a:solidFill>
                <a:latin typeface="Trebuchet MS"/>
                <a:cs typeface="Trebuchet MS"/>
              </a:rPr>
              <a:t>Drought </a:t>
            </a:r>
            <a:r>
              <a:rPr lang="en-US" sz="2000" dirty="0">
                <a:solidFill>
                  <a:srgbClr val="595959"/>
                </a:solidFill>
                <a:latin typeface="Trebuchet MS"/>
                <a:cs typeface="Trebuchet MS"/>
              </a:rPr>
              <a:t>- runoff and </a:t>
            </a:r>
            <a:r>
              <a:rPr lang="en-US" sz="2000" dirty="0" err="1">
                <a:solidFill>
                  <a:srgbClr val="595959"/>
                </a:solidFill>
                <a:latin typeface="Trebuchet MS"/>
                <a:cs typeface="Trebuchet MS"/>
              </a:rPr>
              <a:t>streamflow</a:t>
            </a:r>
            <a:r>
              <a:rPr lang="en-US" sz="2000" dirty="0">
                <a:solidFill>
                  <a:srgbClr val="595959"/>
                </a:solidFill>
                <a:latin typeface="Trebuchet MS"/>
                <a:cs typeface="Trebuchet MS"/>
              </a:rPr>
              <a:t> in watersheds and </a:t>
            </a:r>
            <a:r>
              <a:rPr lang="en-US" sz="2000" dirty="0" smtClean="0">
                <a:solidFill>
                  <a:srgbClr val="595959"/>
                </a:solidFill>
                <a:latin typeface="Trebuchet MS"/>
                <a:cs typeface="Trebuchet MS"/>
              </a:rPr>
              <a:t>	rivers </a:t>
            </a:r>
            <a:r>
              <a:rPr lang="en-US" sz="2000" dirty="0">
                <a:solidFill>
                  <a:srgbClr val="595959"/>
                </a:solidFill>
                <a:latin typeface="Trebuchet MS"/>
                <a:cs typeface="Trebuchet MS"/>
              </a:rPr>
              <a:t>greatly reduced  </a:t>
            </a:r>
          </a:p>
          <a:p>
            <a:pPr marL="342900" indent="-342900">
              <a:buFont typeface="Arial"/>
              <a:buChar char="•"/>
            </a:pPr>
            <a:endParaRPr lang="en-US" sz="2000" dirty="0">
              <a:solidFill>
                <a:srgbClr val="595959"/>
              </a:solidFill>
              <a:latin typeface="Trebuchet MS"/>
              <a:cs typeface="Trebuchet MS"/>
            </a:endParaRPr>
          </a:p>
          <a:p>
            <a:r>
              <a:rPr lang="en-US" sz="2000" b="1" dirty="0" smtClean="0">
                <a:solidFill>
                  <a:srgbClr val="595959"/>
                </a:solidFill>
                <a:latin typeface="Trebuchet MS"/>
                <a:cs typeface="Trebuchet MS"/>
              </a:rPr>
              <a:t>	Socioeconomic </a:t>
            </a:r>
            <a:r>
              <a:rPr lang="en-US" sz="2000" b="1" dirty="0">
                <a:solidFill>
                  <a:srgbClr val="595959"/>
                </a:solidFill>
                <a:latin typeface="Trebuchet MS"/>
                <a:cs typeface="Trebuchet MS"/>
              </a:rPr>
              <a:t>Drought </a:t>
            </a:r>
            <a:r>
              <a:rPr lang="en-US" sz="2000" dirty="0">
                <a:solidFill>
                  <a:srgbClr val="595959"/>
                </a:solidFill>
                <a:latin typeface="Trebuchet MS"/>
                <a:cs typeface="Trebuchet MS"/>
              </a:rPr>
              <a:t>- a disparity between the supply and </a:t>
            </a:r>
            <a:r>
              <a:rPr lang="en-US" sz="2000" dirty="0" smtClean="0">
                <a:solidFill>
                  <a:srgbClr val="595959"/>
                </a:solidFill>
                <a:latin typeface="Trebuchet MS"/>
                <a:cs typeface="Trebuchet MS"/>
              </a:rPr>
              <a:t>	demand </a:t>
            </a:r>
            <a:r>
              <a:rPr lang="en-US" sz="2000" dirty="0">
                <a:solidFill>
                  <a:srgbClr val="595959"/>
                </a:solidFill>
                <a:latin typeface="Trebuchet MS"/>
                <a:cs typeface="Trebuchet MS"/>
              </a:rPr>
              <a:t>for water </a:t>
            </a:r>
          </a:p>
        </p:txBody>
      </p:sp>
    </p:spTree>
    <p:extLst>
      <p:ext uri="{BB962C8B-B14F-4D97-AF65-F5344CB8AC3E}">
        <p14:creationId xmlns:p14="http://schemas.microsoft.com/office/powerpoint/2010/main" val="18557902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pic>
        <p:nvPicPr>
          <p:cNvPr id="8" name="Picture 7"/>
          <p:cNvPicPr>
            <a:picLocks noChangeAspect="1"/>
          </p:cNvPicPr>
          <p:nvPr/>
        </p:nvPicPr>
        <p:blipFill>
          <a:blip r:embed="rId4"/>
          <a:stretch>
            <a:fillRect/>
          </a:stretch>
        </p:blipFill>
        <p:spPr>
          <a:xfrm>
            <a:off x="637582" y="82080"/>
            <a:ext cx="7910107" cy="5894495"/>
          </a:xfrm>
          <a:prstGeom prst="rect">
            <a:avLst/>
          </a:prstGeom>
        </p:spPr>
      </p:pic>
    </p:spTree>
    <p:extLst>
      <p:ext uri="{BB962C8B-B14F-4D97-AF65-F5344CB8AC3E}">
        <p14:creationId xmlns:p14="http://schemas.microsoft.com/office/powerpoint/2010/main" val="26406143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pic>
        <p:nvPicPr>
          <p:cNvPr id="5" name="Picture 4"/>
          <p:cNvPicPr>
            <a:picLocks noChangeAspect="1"/>
          </p:cNvPicPr>
          <p:nvPr/>
        </p:nvPicPr>
        <p:blipFill>
          <a:blip r:embed="rId4"/>
          <a:stretch>
            <a:fillRect/>
          </a:stretch>
        </p:blipFill>
        <p:spPr>
          <a:xfrm>
            <a:off x="588739" y="82080"/>
            <a:ext cx="7979257" cy="5957845"/>
          </a:xfrm>
          <a:prstGeom prst="rect">
            <a:avLst/>
          </a:prstGeom>
        </p:spPr>
      </p:pic>
    </p:spTree>
    <p:extLst>
      <p:ext uri="{BB962C8B-B14F-4D97-AF65-F5344CB8AC3E}">
        <p14:creationId xmlns:p14="http://schemas.microsoft.com/office/powerpoint/2010/main" val="3851348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pic>
        <p:nvPicPr>
          <p:cNvPr id="8" name="Picture 7"/>
          <p:cNvPicPr>
            <a:picLocks noChangeAspect="1"/>
          </p:cNvPicPr>
          <p:nvPr/>
        </p:nvPicPr>
        <p:blipFill>
          <a:blip r:embed="rId4"/>
          <a:stretch>
            <a:fillRect/>
          </a:stretch>
        </p:blipFill>
        <p:spPr>
          <a:xfrm>
            <a:off x="637582" y="82080"/>
            <a:ext cx="7910107" cy="5894495"/>
          </a:xfrm>
          <a:prstGeom prst="rect">
            <a:avLst/>
          </a:prstGeom>
        </p:spPr>
      </p:pic>
      <p:pic>
        <p:nvPicPr>
          <p:cNvPr id="5" name="Picture 4"/>
          <p:cNvPicPr>
            <a:picLocks noChangeAspect="1"/>
          </p:cNvPicPr>
          <p:nvPr/>
        </p:nvPicPr>
        <p:blipFill>
          <a:blip r:embed="rId5"/>
          <a:stretch>
            <a:fillRect/>
          </a:stretch>
        </p:blipFill>
        <p:spPr>
          <a:xfrm>
            <a:off x="670144" y="65800"/>
            <a:ext cx="7779857" cy="5808960"/>
          </a:xfrm>
          <a:prstGeom prst="rect">
            <a:avLst/>
          </a:prstGeom>
        </p:spPr>
      </p:pic>
    </p:spTree>
    <p:extLst>
      <p:ext uri="{BB962C8B-B14F-4D97-AF65-F5344CB8AC3E}">
        <p14:creationId xmlns:p14="http://schemas.microsoft.com/office/powerpoint/2010/main" val="17602073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pic>
        <p:nvPicPr>
          <p:cNvPr id="5" name="Picture 4" descr="Screen Shot 2013-09-15 at 3.38.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902" y="0"/>
            <a:ext cx="7776937" cy="5894974"/>
          </a:xfrm>
          <a:prstGeom prst="rect">
            <a:avLst/>
          </a:prstGeom>
        </p:spPr>
      </p:pic>
    </p:spTree>
    <p:extLst>
      <p:ext uri="{BB962C8B-B14F-4D97-AF65-F5344CB8AC3E}">
        <p14:creationId xmlns:p14="http://schemas.microsoft.com/office/powerpoint/2010/main" val="33703468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976" y="0"/>
            <a:ext cx="7628788" cy="5894972"/>
          </a:xfrm>
          <a:prstGeom prst="rect">
            <a:avLst/>
          </a:prstGeom>
        </p:spPr>
      </p:pic>
    </p:spTree>
    <p:extLst>
      <p:ext uri="{BB962C8B-B14F-4D97-AF65-F5344CB8AC3E}">
        <p14:creationId xmlns:p14="http://schemas.microsoft.com/office/powerpoint/2010/main" val="15770425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3312" y="268"/>
            <a:ext cx="9132335" cy="6857463"/>
          </a:xfrm>
          <a:prstGeom prst="rect">
            <a:avLst/>
          </a:prstGeom>
        </p:spPr>
      </p:pic>
      <p:sp>
        <p:nvSpPr>
          <p:cNvPr id="5" name="TextBox 4"/>
          <p:cNvSpPr txBox="1"/>
          <p:nvPr/>
        </p:nvSpPr>
        <p:spPr>
          <a:xfrm>
            <a:off x="373510" y="373541"/>
            <a:ext cx="8770490" cy="5970865"/>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Some Drought Impacts of 2011, 2012</a:t>
            </a:r>
            <a:r>
              <a:rPr lang="en-US" sz="2800" dirty="0">
                <a:solidFill>
                  <a:schemeClr val="tx2">
                    <a:lumMod val="75000"/>
                  </a:schemeClr>
                </a:solidFill>
                <a:latin typeface="Trebuchet MS"/>
                <a:cs typeface="Trebuchet MS"/>
              </a:rPr>
              <a:t>,</a:t>
            </a:r>
            <a:r>
              <a:rPr lang="en-US" sz="2800" dirty="0" smtClean="0">
                <a:solidFill>
                  <a:schemeClr val="tx2">
                    <a:lumMod val="75000"/>
                  </a:schemeClr>
                </a:solidFill>
                <a:latin typeface="Trebuchet MS"/>
                <a:cs typeface="Trebuchet MS"/>
              </a:rPr>
              <a:t> &amp; 2013</a:t>
            </a:r>
          </a:p>
          <a:p>
            <a:endParaRPr lang="en-US" sz="1000" dirty="0" smtClean="0">
              <a:solidFill>
                <a:srgbClr val="008000"/>
              </a:solidFill>
              <a:latin typeface="Trebuchet MS"/>
              <a:cs typeface="Trebuchet MS"/>
            </a:endParaRPr>
          </a:p>
          <a:p>
            <a:pPr marL="342900" indent="-342900">
              <a:buFont typeface="Arial" panose="020B0604020202020204" pitchFamily="34" charset="0"/>
              <a:buChar char="•"/>
            </a:pPr>
            <a:r>
              <a:rPr lang="en-US" sz="2000" dirty="0">
                <a:solidFill>
                  <a:srgbClr val="595959"/>
                </a:solidFill>
                <a:latin typeface="Trebuchet MS"/>
                <a:cs typeface="Trebuchet MS"/>
              </a:rPr>
              <a:t>Reduced cattle herds due to poor grassland pasture conditions</a:t>
            </a:r>
          </a:p>
          <a:p>
            <a:pPr marL="342900" indent="-342900">
              <a:buFont typeface="Arial"/>
              <a:buChar char="•"/>
            </a:pPr>
            <a:endParaRPr lang="en-US" sz="1600" dirty="0">
              <a:solidFill>
                <a:srgbClr val="595959"/>
              </a:solidFill>
              <a:latin typeface="Trebuchet MS"/>
              <a:cs typeface="Trebuchet MS"/>
            </a:endParaRPr>
          </a:p>
          <a:p>
            <a:pPr marL="342900" indent="-342900">
              <a:buFont typeface="Arial" panose="020B0604020202020204" pitchFamily="34" charset="0"/>
              <a:buChar char="•"/>
            </a:pPr>
            <a:r>
              <a:rPr lang="en-US" sz="2000" dirty="0">
                <a:solidFill>
                  <a:srgbClr val="595959"/>
                </a:solidFill>
                <a:latin typeface="Trebuchet MS"/>
                <a:cs typeface="Trebuchet MS"/>
              </a:rPr>
              <a:t>During the 2011 summer 45 inches of water was required to raise a corn crop on the high plains (normally about 30 inches)</a:t>
            </a:r>
          </a:p>
          <a:p>
            <a:pPr marL="342900" indent="-342900">
              <a:buFont typeface="Arial"/>
              <a:buChar char="•"/>
            </a:pPr>
            <a:endParaRPr lang="en-US" sz="1600" dirty="0">
              <a:solidFill>
                <a:srgbClr val="595959"/>
              </a:solidFill>
              <a:latin typeface="Trebuchet MS"/>
              <a:cs typeface="Trebuchet MS"/>
            </a:endParaRPr>
          </a:p>
          <a:p>
            <a:pPr marL="342900" indent="-342900">
              <a:buFont typeface="Arial" panose="020B0604020202020204" pitchFamily="34" charset="0"/>
              <a:buChar char="•"/>
            </a:pPr>
            <a:r>
              <a:rPr lang="en-US" sz="2000" dirty="0">
                <a:solidFill>
                  <a:srgbClr val="595959"/>
                </a:solidFill>
                <a:latin typeface="Trebuchet MS"/>
                <a:cs typeface="Trebuchet MS"/>
              </a:rPr>
              <a:t>During 2011 TX fires burned total area the size of CT, RI, NYC combined</a:t>
            </a:r>
          </a:p>
          <a:p>
            <a:pPr marL="342900" indent="-342900">
              <a:buFont typeface="Arial"/>
              <a:buChar char="•"/>
            </a:pPr>
            <a:endParaRPr lang="en-US" sz="1600" dirty="0">
              <a:solidFill>
                <a:srgbClr val="595959"/>
              </a:solidFill>
              <a:latin typeface="Trebuchet MS"/>
              <a:cs typeface="Trebuchet MS"/>
            </a:endParaRPr>
          </a:p>
          <a:p>
            <a:pPr marL="342900" indent="-342900">
              <a:buFont typeface="Arial" panose="020B0604020202020204" pitchFamily="34" charset="0"/>
              <a:buChar char="•"/>
            </a:pPr>
            <a:r>
              <a:rPr lang="en-US" sz="2000" dirty="0">
                <a:solidFill>
                  <a:srgbClr val="595959"/>
                </a:solidFill>
                <a:latin typeface="Trebuchet MS"/>
                <a:cs typeface="Trebuchet MS"/>
              </a:rPr>
              <a:t>Extreme heat- OK summer 2011 hottest of any state on record </a:t>
            </a:r>
          </a:p>
          <a:p>
            <a:pPr marL="342900" indent="-342900">
              <a:buFont typeface="Arial"/>
              <a:buChar char="•"/>
            </a:pPr>
            <a:endParaRPr lang="en-US" sz="1600" dirty="0">
              <a:solidFill>
                <a:srgbClr val="595959"/>
              </a:solidFill>
              <a:latin typeface="Trebuchet MS"/>
              <a:cs typeface="Trebuchet MS"/>
            </a:endParaRPr>
          </a:p>
          <a:p>
            <a:pPr marL="342900" indent="-342900">
              <a:buFont typeface="Arial" panose="020B0604020202020204" pitchFamily="34" charset="0"/>
              <a:buChar char="•"/>
            </a:pPr>
            <a:r>
              <a:rPr lang="en-US" sz="2000" dirty="0">
                <a:solidFill>
                  <a:srgbClr val="595959"/>
                </a:solidFill>
                <a:latin typeface="Trebuchet MS"/>
                <a:cs typeface="Trebuchet MS"/>
              </a:rPr>
              <a:t>In Sept 2012 San Angelo, TX city officials said the community was within a few months of running out of water before relief from a big rain</a:t>
            </a:r>
          </a:p>
          <a:p>
            <a:pPr marL="342900" indent="-342900">
              <a:buFont typeface="Arial"/>
              <a:buChar char="•"/>
            </a:pPr>
            <a:endParaRPr lang="en-US" sz="1600" dirty="0">
              <a:solidFill>
                <a:srgbClr val="595959"/>
              </a:solidFill>
              <a:latin typeface="Trebuchet MS"/>
              <a:cs typeface="Trebuchet MS"/>
            </a:endParaRPr>
          </a:p>
          <a:p>
            <a:pPr marL="342900" indent="-342900">
              <a:buFont typeface="Arial" panose="020B0604020202020204" pitchFamily="34" charset="0"/>
              <a:buChar char="•"/>
            </a:pPr>
            <a:r>
              <a:rPr lang="en-US" sz="2000" dirty="0">
                <a:solidFill>
                  <a:srgbClr val="595959"/>
                </a:solidFill>
                <a:latin typeface="Trebuchet MS"/>
                <a:cs typeface="Trebuchet MS"/>
              </a:rPr>
              <a:t>In 2012 OK had 24 lakes with harmful blue green algae </a:t>
            </a:r>
            <a:r>
              <a:rPr lang="en-US" sz="2000" dirty="0" smtClean="0">
                <a:solidFill>
                  <a:srgbClr val="595959"/>
                </a:solidFill>
                <a:latin typeface="Trebuchet MS"/>
                <a:cs typeface="Trebuchet MS"/>
              </a:rPr>
              <a:t>blooms</a:t>
            </a:r>
          </a:p>
          <a:p>
            <a:pPr marL="285750" indent="-285750">
              <a:buFont typeface="Arial" panose="020B0604020202020204" pitchFamily="34" charset="0"/>
              <a:buChar char="•"/>
            </a:pPr>
            <a:endParaRPr lang="en-US" sz="1600" dirty="0">
              <a:solidFill>
                <a:srgbClr val="595959"/>
              </a:solidFill>
              <a:latin typeface="Trebuchet MS"/>
              <a:cs typeface="Trebuchet MS"/>
            </a:endParaRPr>
          </a:p>
          <a:p>
            <a:pPr marL="342900" indent="-342900">
              <a:buFont typeface="Arial" panose="020B0604020202020204" pitchFamily="34" charset="0"/>
              <a:buChar char="•"/>
            </a:pPr>
            <a:r>
              <a:rPr lang="en-US" sz="2000" dirty="0" smtClean="0">
                <a:solidFill>
                  <a:srgbClr val="595959"/>
                </a:solidFill>
                <a:latin typeface="Trebuchet MS"/>
                <a:cs typeface="Trebuchet MS"/>
              </a:rPr>
              <a:t>In 2013 municipal water quality and quantity threatened: Canton Lake and Oklahoma City, Wichita Falls</a:t>
            </a:r>
          </a:p>
          <a:p>
            <a:pPr marL="285750" indent="-285750">
              <a:buFont typeface="Arial" panose="020B0604020202020204" pitchFamily="34" charset="0"/>
              <a:buChar char="•"/>
            </a:pPr>
            <a:endParaRPr lang="en-US" sz="1600" dirty="0">
              <a:solidFill>
                <a:srgbClr val="595959"/>
              </a:solidFill>
              <a:latin typeface="Trebuchet MS"/>
              <a:cs typeface="Trebuchet MS"/>
            </a:endParaRPr>
          </a:p>
          <a:p>
            <a:pPr marL="342900" indent="-342900">
              <a:buFont typeface="Arial" panose="020B0604020202020204" pitchFamily="34" charset="0"/>
              <a:buChar char="•"/>
            </a:pPr>
            <a:r>
              <a:rPr lang="en-US" sz="2000" dirty="0" smtClean="0">
                <a:solidFill>
                  <a:srgbClr val="595959"/>
                </a:solidFill>
                <a:latin typeface="Trebuchet MS"/>
                <a:cs typeface="Trebuchet MS"/>
              </a:rPr>
              <a:t>Reservoirs, especially out west are still low (Lake Altus at 12% capacity)</a:t>
            </a:r>
            <a:endParaRPr lang="en-US" sz="2000" dirty="0">
              <a:solidFill>
                <a:srgbClr val="595959"/>
              </a:solidFill>
              <a:latin typeface="Trebuchet MS"/>
              <a:cs typeface="Trebuchet MS"/>
            </a:endParaRPr>
          </a:p>
        </p:txBody>
      </p:sp>
    </p:spTree>
    <p:extLst>
      <p:ext uri="{BB962C8B-B14F-4D97-AF65-F5344CB8AC3E}">
        <p14:creationId xmlns:p14="http://schemas.microsoft.com/office/powerpoint/2010/main" val="40859270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iddle_slide.png"/>
          <p:cNvPicPr>
            <a:picLocks noChangeAspect="1"/>
          </p:cNvPicPr>
          <p:nvPr/>
        </p:nvPicPr>
        <p:blipFill>
          <a:blip r:embed="rId2"/>
          <a:stretch>
            <a:fillRect/>
          </a:stretch>
        </p:blipFill>
        <p:spPr>
          <a:xfrm>
            <a:off x="5832" y="268"/>
            <a:ext cx="9132335" cy="6857463"/>
          </a:xfrm>
          <a:prstGeom prst="rect">
            <a:avLst/>
          </a:prstGeom>
        </p:spPr>
      </p:pic>
      <p:sp>
        <p:nvSpPr>
          <p:cNvPr id="8" name="TextBox 7"/>
          <p:cNvSpPr txBox="1"/>
          <p:nvPr/>
        </p:nvSpPr>
        <p:spPr>
          <a:xfrm>
            <a:off x="962525" y="1835022"/>
            <a:ext cx="7295949" cy="3077766"/>
          </a:xfrm>
          <a:prstGeom prst="rect">
            <a:avLst/>
          </a:prstGeom>
          <a:noFill/>
        </p:spPr>
        <p:txBody>
          <a:bodyPr wrap="square" rtlCol="0">
            <a:spAutoFit/>
          </a:bodyPr>
          <a:lstStyle/>
          <a:p>
            <a:pPr algn="ctr"/>
            <a:r>
              <a:rPr lang="en-US" sz="2000" dirty="0" smtClean="0">
                <a:solidFill>
                  <a:schemeClr val="tx1">
                    <a:lumMod val="65000"/>
                    <a:lumOff val="35000"/>
                  </a:schemeClr>
                </a:solidFill>
                <a:latin typeface="Trebuchet MS"/>
                <a:cs typeface="Trebuchet MS"/>
              </a:rPr>
              <a:t>Note: This slide set is one of several that were presented at climate training workshops in 2014. Please visit the </a:t>
            </a:r>
            <a:r>
              <a:rPr lang="en-US" sz="2000" i="1" dirty="0" smtClean="0">
                <a:solidFill>
                  <a:schemeClr val="tx1">
                    <a:lumMod val="65000"/>
                    <a:lumOff val="35000"/>
                  </a:schemeClr>
                </a:solidFill>
                <a:latin typeface="Trebuchet MS"/>
                <a:cs typeface="Trebuchet MS"/>
              </a:rPr>
              <a:t>SCIPP Documents</a:t>
            </a:r>
            <a:r>
              <a:rPr lang="en-US" sz="2000" dirty="0" smtClean="0">
                <a:solidFill>
                  <a:schemeClr val="tx1">
                    <a:lumMod val="65000"/>
                    <a:lumOff val="35000"/>
                  </a:schemeClr>
                </a:solidFill>
                <a:latin typeface="Trebuchet MS"/>
                <a:cs typeface="Trebuchet MS"/>
              </a:rPr>
              <a:t> page in the </a:t>
            </a:r>
            <a:r>
              <a:rPr lang="en-US" sz="2000" i="1" dirty="0" smtClean="0">
                <a:solidFill>
                  <a:schemeClr val="tx1">
                    <a:lumMod val="65000"/>
                    <a:lumOff val="35000"/>
                  </a:schemeClr>
                </a:solidFill>
                <a:latin typeface="Trebuchet MS"/>
                <a:cs typeface="Trebuchet MS"/>
              </a:rPr>
              <a:t>Resources</a:t>
            </a:r>
            <a:r>
              <a:rPr lang="en-US" sz="2000" dirty="0" smtClean="0">
                <a:solidFill>
                  <a:schemeClr val="tx1">
                    <a:lumMod val="65000"/>
                    <a:lumOff val="35000"/>
                  </a:schemeClr>
                </a:solidFill>
                <a:latin typeface="Trebuchet MS"/>
                <a:cs typeface="Trebuchet MS"/>
              </a:rPr>
              <a:t> tab on the SCIPP’s website, </a:t>
            </a:r>
            <a:r>
              <a:rPr lang="en-US" sz="2000" dirty="0" smtClean="0">
                <a:solidFill>
                  <a:schemeClr val="tx1">
                    <a:lumMod val="65000"/>
                    <a:lumOff val="35000"/>
                  </a:schemeClr>
                </a:solidFill>
                <a:latin typeface="Trebuchet MS"/>
                <a:cs typeface="Trebuchet MS"/>
                <a:hlinkClick r:id="rId3"/>
              </a:rPr>
              <a:t>www.southernclimate.org</a:t>
            </a:r>
            <a:r>
              <a:rPr lang="en-US" sz="2000" dirty="0" smtClean="0">
                <a:solidFill>
                  <a:schemeClr val="tx1">
                    <a:lumMod val="65000"/>
                    <a:lumOff val="35000"/>
                  </a:schemeClr>
                </a:solidFill>
                <a:latin typeface="Trebuchet MS"/>
                <a:cs typeface="Trebuchet MS"/>
              </a:rPr>
              <a:t>, for slide sets on additional topics.</a:t>
            </a:r>
          </a:p>
          <a:p>
            <a:pPr algn="ctr"/>
            <a:endParaRPr lang="en-US" sz="2000" dirty="0">
              <a:solidFill>
                <a:schemeClr val="tx1">
                  <a:lumMod val="65000"/>
                  <a:lumOff val="35000"/>
                </a:schemeClr>
              </a:solidFill>
              <a:latin typeface="Trebuchet MS"/>
            </a:endParaRPr>
          </a:p>
          <a:p>
            <a:pPr algn="ctr"/>
            <a:r>
              <a:rPr lang="en-US" sz="2000" dirty="0" smtClean="0">
                <a:solidFill>
                  <a:schemeClr val="tx1">
                    <a:lumMod val="65000"/>
                    <a:lumOff val="35000"/>
                  </a:schemeClr>
                </a:solidFill>
                <a:latin typeface="Trebuchet MS"/>
              </a:rPr>
              <a:t>Workshop funding was provided by the NOAA Regional Integrated Sciences and Assessments program.</a:t>
            </a:r>
            <a:endParaRPr lang="en-US" sz="2000" dirty="0" smtClean="0">
              <a:solidFill>
                <a:schemeClr val="tx1">
                  <a:lumMod val="65000"/>
                  <a:lumOff val="35000"/>
                </a:schemeClr>
              </a:solidFill>
            </a:endParaRPr>
          </a:p>
          <a:p>
            <a:pPr algn="ctr"/>
            <a:endParaRPr lang="en-US" dirty="0" smtClean="0"/>
          </a:p>
          <a:p>
            <a:pPr algn="ctr"/>
            <a:endParaRPr lang="en-US" dirty="0" smtClean="0"/>
          </a:p>
          <a:p>
            <a:pPr algn="ctr"/>
            <a:endParaRPr lang="en-US" dirty="0"/>
          </a:p>
        </p:txBody>
      </p:sp>
    </p:spTree>
    <p:extLst>
      <p:ext uri="{BB962C8B-B14F-4D97-AF65-F5344CB8AC3E}">
        <p14:creationId xmlns:p14="http://schemas.microsoft.com/office/powerpoint/2010/main" val="38840520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892552"/>
          </a:xfrm>
          <a:prstGeom prst="rect">
            <a:avLst/>
          </a:prstGeom>
          <a:noFill/>
        </p:spPr>
        <p:txBody>
          <a:bodyPr wrap="square" rtlCol="0">
            <a:spAutoFit/>
          </a:bodyPr>
          <a:lstStyle/>
          <a:p>
            <a:endParaRPr lang="en-US" sz="2800" dirty="0" smtClean="0">
              <a:solidFill>
                <a:schemeClr val="tx2">
                  <a:lumMod val="75000"/>
                </a:schemeClr>
              </a:solidFill>
              <a:latin typeface="Trebuchet MS"/>
              <a:cs typeface="Trebuchet MS"/>
            </a:endParaRPr>
          </a:p>
          <a:p>
            <a:endParaRPr lang="en-US" sz="2400" dirty="0" smtClean="0">
              <a:solidFill>
                <a:srgbClr val="008000"/>
              </a:solidFill>
              <a:latin typeface="Trebuchet MS"/>
              <a:cs typeface="Trebuchet MS"/>
            </a:endParaRPr>
          </a:p>
        </p:txBody>
      </p:sp>
      <p:pic>
        <p:nvPicPr>
          <p:cNvPr id="2" name="Picture 1" descr="chart-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275" y="0"/>
            <a:ext cx="7696333" cy="5983899"/>
          </a:xfrm>
          <a:prstGeom prst="rect">
            <a:avLst/>
          </a:prstGeom>
        </p:spPr>
      </p:pic>
      <p:sp>
        <p:nvSpPr>
          <p:cNvPr id="3" name="Rectangle 2"/>
          <p:cNvSpPr/>
          <p:nvPr/>
        </p:nvSpPr>
        <p:spPr>
          <a:xfrm>
            <a:off x="3460750" y="3302000"/>
            <a:ext cx="666750" cy="2222500"/>
          </a:xfrm>
          <a:prstGeom prst="rect">
            <a:avLst/>
          </a:prstGeom>
          <a:noFill/>
          <a:ln w="63500">
            <a:solidFill>
              <a:srgbClr val="D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032750" y="3302000"/>
            <a:ext cx="424858" cy="2222500"/>
          </a:xfrm>
          <a:prstGeom prst="rect">
            <a:avLst/>
          </a:prstGeom>
          <a:noFill/>
          <a:ln w="63500">
            <a:solidFill>
              <a:srgbClr val="D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654549" y="3302000"/>
            <a:ext cx="485775" cy="2222500"/>
          </a:xfrm>
          <a:prstGeom prst="rect">
            <a:avLst/>
          </a:prstGeom>
          <a:noFill/>
          <a:ln w="63500">
            <a:solidFill>
              <a:srgbClr val="D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496049" y="373541"/>
            <a:ext cx="1647826" cy="2928459"/>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187574" y="3302000"/>
            <a:ext cx="485775" cy="2222500"/>
          </a:xfrm>
          <a:prstGeom prst="rect">
            <a:avLst/>
          </a:prstGeom>
          <a:noFill/>
          <a:ln w="63500">
            <a:solidFill>
              <a:srgbClr val="D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39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9" grpId="0" animBg="1"/>
      <p:bldP spid="9" grpId="1" animBg="1"/>
      <p:bldP spid="10" grpId="0" animBg="1"/>
      <p:bldP spid="11" grpId="0" animBg="1"/>
      <p:bldP spid="1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892552"/>
          </a:xfrm>
          <a:prstGeom prst="rect">
            <a:avLst/>
          </a:prstGeom>
          <a:noFill/>
        </p:spPr>
        <p:txBody>
          <a:bodyPr wrap="square" rtlCol="0">
            <a:spAutoFit/>
          </a:bodyPr>
          <a:lstStyle/>
          <a:p>
            <a:endParaRPr lang="en-US" sz="2800" dirty="0" smtClean="0">
              <a:solidFill>
                <a:schemeClr val="tx2">
                  <a:lumMod val="75000"/>
                </a:schemeClr>
              </a:solidFill>
              <a:latin typeface="Trebuchet MS"/>
              <a:cs typeface="Trebuchet MS"/>
            </a:endParaRPr>
          </a:p>
          <a:p>
            <a:endParaRPr lang="en-US" sz="2400" dirty="0" smtClean="0">
              <a:solidFill>
                <a:srgbClr val="008000"/>
              </a:solidFill>
              <a:latin typeface="Trebuchet MS"/>
              <a:cs typeface="Trebuchet M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275" y="0"/>
            <a:ext cx="7696333" cy="5983898"/>
          </a:xfrm>
          <a:prstGeom prst="rect">
            <a:avLst/>
          </a:prstGeom>
        </p:spPr>
      </p:pic>
      <p:sp>
        <p:nvSpPr>
          <p:cNvPr id="6" name="Rectangle 5"/>
          <p:cNvSpPr/>
          <p:nvPr/>
        </p:nvSpPr>
        <p:spPr>
          <a:xfrm>
            <a:off x="4429125" y="2936875"/>
            <a:ext cx="666750" cy="2603500"/>
          </a:xfrm>
          <a:prstGeom prst="rect">
            <a:avLst/>
          </a:prstGeom>
          <a:noFill/>
          <a:ln w="63500">
            <a:solidFill>
              <a:srgbClr val="D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280025" y="2936875"/>
            <a:ext cx="371475" cy="2603500"/>
          </a:xfrm>
          <a:prstGeom prst="rect">
            <a:avLst/>
          </a:prstGeom>
          <a:noFill/>
          <a:ln w="63500">
            <a:solidFill>
              <a:srgbClr val="D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001000" y="2936875"/>
            <a:ext cx="368300" cy="2603500"/>
          </a:xfrm>
          <a:prstGeom prst="rect">
            <a:avLst/>
          </a:prstGeom>
          <a:noFill/>
          <a:ln w="63500">
            <a:solidFill>
              <a:srgbClr val="D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651500" y="373542"/>
            <a:ext cx="2492375" cy="2563334"/>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257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892552"/>
          </a:xfrm>
          <a:prstGeom prst="rect">
            <a:avLst/>
          </a:prstGeom>
          <a:noFill/>
        </p:spPr>
        <p:txBody>
          <a:bodyPr wrap="square" rtlCol="0">
            <a:spAutoFit/>
          </a:bodyPr>
          <a:lstStyle/>
          <a:p>
            <a:endParaRPr lang="en-US" sz="2800" dirty="0" smtClean="0">
              <a:solidFill>
                <a:schemeClr val="tx2">
                  <a:lumMod val="75000"/>
                </a:schemeClr>
              </a:solidFill>
              <a:latin typeface="Trebuchet MS"/>
              <a:cs typeface="Trebuchet MS"/>
            </a:endParaRPr>
          </a:p>
          <a:p>
            <a:endParaRPr lang="en-US" sz="2400" dirty="0" smtClean="0">
              <a:solidFill>
                <a:srgbClr val="008000"/>
              </a:solidFill>
              <a:latin typeface="Trebuchet MS"/>
              <a:cs typeface="Trebuchet MS"/>
            </a:endParaRPr>
          </a:p>
        </p:txBody>
      </p:sp>
      <p:pic>
        <p:nvPicPr>
          <p:cNvPr id="6" name="Picture 5"/>
          <p:cNvPicPr>
            <a:picLocks noChangeAspect="1"/>
          </p:cNvPicPr>
          <p:nvPr/>
        </p:nvPicPr>
        <p:blipFill>
          <a:blip r:embed="rId4"/>
          <a:stretch>
            <a:fillRect/>
          </a:stretch>
        </p:blipFill>
        <p:spPr>
          <a:xfrm>
            <a:off x="2032000" y="115054"/>
            <a:ext cx="5080000" cy="4902200"/>
          </a:xfrm>
          <a:prstGeom prst="rect">
            <a:avLst/>
          </a:prstGeom>
        </p:spPr>
      </p:pic>
    </p:spTree>
    <p:extLst>
      <p:ext uri="{BB962C8B-B14F-4D97-AF65-F5344CB8AC3E}">
        <p14:creationId xmlns:p14="http://schemas.microsoft.com/office/powerpoint/2010/main" val="8700880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17201"/>
            <a:ext cx="9132335" cy="6857463"/>
          </a:xfrm>
          <a:prstGeom prst="rect">
            <a:avLst/>
          </a:prstGeom>
        </p:spPr>
      </p:pic>
      <p:sp>
        <p:nvSpPr>
          <p:cNvPr id="5" name="TextBox 4"/>
          <p:cNvSpPr txBox="1"/>
          <p:nvPr/>
        </p:nvSpPr>
        <p:spPr>
          <a:xfrm>
            <a:off x="373510" y="373541"/>
            <a:ext cx="8488023" cy="5201424"/>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NOAA Billion-Dollar Disasters </a:t>
            </a:r>
          </a:p>
          <a:p>
            <a:endParaRPr lang="en-US" sz="2400" dirty="0" smtClean="0">
              <a:solidFill>
                <a:srgbClr val="008000"/>
              </a:solidFill>
              <a:latin typeface="Trebuchet MS"/>
              <a:cs typeface="Trebuchet MS"/>
            </a:endParaRPr>
          </a:p>
          <a:p>
            <a:r>
              <a:rPr lang="en-US" sz="2800" dirty="0">
                <a:solidFill>
                  <a:srgbClr val="595959"/>
                </a:solidFill>
                <a:latin typeface="Trebuchet MS"/>
                <a:cs typeface="Trebuchet MS"/>
              </a:rPr>
              <a:t>1- Hurricane Katrina 2005 $125B</a:t>
            </a:r>
          </a:p>
          <a:p>
            <a:r>
              <a:rPr lang="en-US" sz="2800" dirty="0">
                <a:solidFill>
                  <a:srgbClr val="595959"/>
                </a:solidFill>
                <a:latin typeface="Trebuchet MS"/>
                <a:cs typeface="Trebuchet MS"/>
              </a:rPr>
              <a:t>2 – Sandy 2012 $65B</a:t>
            </a:r>
          </a:p>
          <a:p>
            <a:r>
              <a:rPr lang="en-US" sz="2800" dirty="0" smtClean="0">
                <a:solidFill>
                  <a:srgbClr val="595959"/>
                </a:solidFill>
                <a:latin typeface="Trebuchet MS"/>
                <a:cs typeface="Trebuchet MS"/>
              </a:rPr>
              <a:t>3 – Drought 1988 $40B</a:t>
            </a:r>
            <a:endParaRPr lang="en-US" sz="2800" dirty="0">
              <a:solidFill>
                <a:srgbClr val="595959"/>
              </a:solidFill>
              <a:latin typeface="Trebuchet MS"/>
              <a:cs typeface="Trebuchet MS"/>
            </a:endParaRPr>
          </a:p>
          <a:p>
            <a:r>
              <a:rPr lang="en-US" sz="2800" dirty="0" smtClean="0">
                <a:solidFill>
                  <a:srgbClr val="595959"/>
                </a:solidFill>
                <a:latin typeface="Trebuchet MS"/>
                <a:cs typeface="Trebuchet MS"/>
              </a:rPr>
              <a:t>4 – Drought 2012 $30B</a:t>
            </a:r>
            <a:endParaRPr lang="en-US" sz="2800" dirty="0">
              <a:solidFill>
                <a:srgbClr val="595959"/>
              </a:solidFill>
              <a:latin typeface="Trebuchet MS"/>
              <a:cs typeface="Trebuchet MS"/>
            </a:endParaRPr>
          </a:p>
          <a:p>
            <a:r>
              <a:rPr lang="en-US" sz="2800" dirty="0">
                <a:solidFill>
                  <a:srgbClr val="595959"/>
                </a:solidFill>
                <a:latin typeface="Trebuchet MS"/>
                <a:cs typeface="Trebuchet MS"/>
              </a:rPr>
              <a:t>5 – Hurricane Andrew 1992 $27B</a:t>
            </a:r>
          </a:p>
          <a:p>
            <a:r>
              <a:rPr lang="en-US" sz="2800" dirty="0">
                <a:solidFill>
                  <a:srgbClr val="595959"/>
                </a:solidFill>
                <a:latin typeface="Trebuchet MS"/>
                <a:cs typeface="Trebuchet MS"/>
              </a:rPr>
              <a:t>6 – Hurricane Ike 2008 $27B</a:t>
            </a:r>
          </a:p>
          <a:p>
            <a:r>
              <a:rPr lang="en-US" sz="2800" b="1" dirty="0" smtClean="0">
                <a:solidFill>
                  <a:srgbClr val="595959"/>
                </a:solidFill>
                <a:latin typeface="Trebuchet MS"/>
                <a:cs typeface="Trebuchet MS"/>
              </a:rPr>
              <a:t>7 - ?</a:t>
            </a:r>
            <a:endParaRPr lang="en-US" sz="2800" b="1" dirty="0">
              <a:solidFill>
                <a:srgbClr val="595959"/>
              </a:solidFill>
              <a:latin typeface="Trebuchet MS"/>
              <a:cs typeface="Trebuchet MS"/>
            </a:endParaRPr>
          </a:p>
          <a:p>
            <a:r>
              <a:rPr lang="en-US" sz="2800" dirty="0" smtClean="0">
                <a:solidFill>
                  <a:srgbClr val="595959"/>
                </a:solidFill>
                <a:latin typeface="Trebuchet MS"/>
                <a:cs typeface="Trebuchet MS"/>
              </a:rPr>
              <a:t>8 – Drought 1980 $20B</a:t>
            </a:r>
            <a:endParaRPr lang="en-US" sz="2800" dirty="0">
              <a:solidFill>
                <a:srgbClr val="595959"/>
              </a:solidFill>
              <a:latin typeface="Trebuchet MS"/>
              <a:cs typeface="Trebuchet MS"/>
            </a:endParaRPr>
          </a:p>
          <a:p>
            <a:r>
              <a:rPr lang="en-US" sz="2800" dirty="0">
                <a:solidFill>
                  <a:srgbClr val="595959"/>
                </a:solidFill>
                <a:latin typeface="Trebuchet MS"/>
                <a:cs typeface="Trebuchet MS"/>
              </a:rPr>
              <a:t>9 – Hurricane Wilma 2005 $16B</a:t>
            </a:r>
          </a:p>
          <a:p>
            <a:r>
              <a:rPr lang="en-US" sz="2800" dirty="0">
                <a:solidFill>
                  <a:srgbClr val="595959"/>
                </a:solidFill>
                <a:latin typeface="Trebuchet MS"/>
                <a:cs typeface="Trebuchet MS"/>
              </a:rPr>
              <a:t>10 – Hurricane Rita 2005 $16B</a:t>
            </a:r>
          </a:p>
        </p:txBody>
      </p:sp>
    </p:spTree>
    <p:extLst>
      <p:ext uri="{BB962C8B-B14F-4D97-AF65-F5344CB8AC3E}">
        <p14:creationId xmlns:p14="http://schemas.microsoft.com/office/powerpoint/2010/main" val="28762131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17201"/>
            <a:ext cx="9132335" cy="6857463"/>
          </a:xfrm>
          <a:prstGeom prst="rect">
            <a:avLst/>
          </a:prstGeom>
        </p:spPr>
      </p:pic>
      <p:sp>
        <p:nvSpPr>
          <p:cNvPr id="5" name="TextBox 4"/>
          <p:cNvSpPr txBox="1"/>
          <p:nvPr/>
        </p:nvSpPr>
        <p:spPr>
          <a:xfrm>
            <a:off x="373510" y="373541"/>
            <a:ext cx="8488023" cy="5201424"/>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NOAA Billion-Dollar Disasters </a:t>
            </a:r>
          </a:p>
          <a:p>
            <a:endParaRPr lang="en-US" sz="2400" dirty="0" smtClean="0">
              <a:solidFill>
                <a:srgbClr val="008000"/>
              </a:solidFill>
              <a:latin typeface="Trebuchet MS"/>
              <a:cs typeface="Trebuchet MS"/>
            </a:endParaRPr>
          </a:p>
          <a:p>
            <a:r>
              <a:rPr lang="en-US" sz="2800" dirty="0">
                <a:solidFill>
                  <a:srgbClr val="595959"/>
                </a:solidFill>
                <a:latin typeface="Trebuchet MS"/>
                <a:cs typeface="Trebuchet MS"/>
              </a:rPr>
              <a:t>1- Hurricane Katrina 2005 $125B</a:t>
            </a:r>
          </a:p>
          <a:p>
            <a:r>
              <a:rPr lang="en-US" sz="2800" dirty="0">
                <a:solidFill>
                  <a:srgbClr val="595959"/>
                </a:solidFill>
                <a:latin typeface="Trebuchet MS"/>
                <a:cs typeface="Trebuchet MS"/>
              </a:rPr>
              <a:t>2 – Sandy 2012 $65B</a:t>
            </a:r>
          </a:p>
          <a:p>
            <a:r>
              <a:rPr lang="en-US" sz="2800" dirty="0" smtClean="0">
                <a:solidFill>
                  <a:srgbClr val="595959"/>
                </a:solidFill>
                <a:latin typeface="Trebuchet MS"/>
                <a:cs typeface="Trebuchet MS"/>
              </a:rPr>
              <a:t>3 – Drought 1988 $40B</a:t>
            </a:r>
            <a:endParaRPr lang="en-US" sz="2800" dirty="0">
              <a:solidFill>
                <a:srgbClr val="595959"/>
              </a:solidFill>
              <a:latin typeface="Trebuchet MS"/>
              <a:cs typeface="Trebuchet MS"/>
            </a:endParaRPr>
          </a:p>
          <a:p>
            <a:r>
              <a:rPr lang="en-US" sz="2800" dirty="0" smtClean="0">
                <a:solidFill>
                  <a:srgbClr val="595959"/>
                </a:solidFill>
                <a:latin typeface="Trebuchet MS"/>
                <a:cs typeface="Trebuchet MS"/>
              </a:rPr>
              <a:t>4 – Drought 2012 $30B</a:t>
            </a:r>
            <a:endParaRPr lang="en-US" sz="2800" dirty="0">
              <a:solidFill>
                <a:srgbClr val="595959"/>
              </a:solidFill>
              <a:latin typeface="Trebuchet MS"/>
              <a:cs typeface="Trebuchet MS"/>
            </a:endParaRPr>
          </a:p>
          <a:p>
            <a:r>
              <a:rPr lang="en-US" sz="2800" dirty="0">
                <a:solidFill>
                  <a:srgbClr val="595959"/>
                </a:solidFill>
                <a:latin typeface="Trebuchet MS"/>
                <a:cs typeface="Trebuchet MS"/>
              </a:rPr>
              <a:t>5 – Hurricane Andrew 1992 $27B</a:t>
            </a:r>
          </a:p>
          <a:p>
            <a:r>
              <a:rPr lang="en-US" sz="2800" dirty="0">
                <a:solidFill>
                  <a:srgbClr val="595959"/>
                </a:solidFill>
                <a:latin typeface="Trebuchet MS"/>
                <a:cs typeface="Trebuchet MS"/>
              </a:rPr>
              <a:t>6 – Hurricane Ike 2008 $27B</a:t>
            </a:r>
          </a:p>
          <a:p>
            <a:r>
              <a:rPr lang="en-US" sz="2800" b="1" dirty="0" smtClean="0">
                <a:solidFill>
                  <a:srgbClr val="595959"/>
                </a:solidFill>
                <a:latin typeface="Trebuchet MS"/>
                <a:cs typeface="Trebuchet MS"/>
              </a:rPr>
              <a:t>7 – Midwest Flooding 1993 $21B</a:t>
            </a:r>
            <a:endParaRPr lang="en-US" sz="2800" b="1" dirty="0">
              <a:solidFill>
                <a:srgbClr val="595959"/>
              </a:solidFill>
              <a:latin typeface="Trebuchet MS"/>
              <a:cs typeface="Trebuchet MS"/>
            </a:endParaRPr>
          </a:p>
          <a:p>
            <a:r>
              <a:rPr lang="en-US" sz="2800" dirty="0" smtClean="0">
                <a:solidFill>
                  <a:srgbClr val="595959"/>
                </a:solidFill>
                <a:latin typeface="Trebuchet MS"/>
                <a:cs typeface="Trebuchet MS"/>
              </a:rPr>
              <a:t>8 – Drought 1980 $20B</a:t>
            </a:r>
            <a:endParaRPr lang="en-US" sz="2800" dirty="0">
              <a:solidFill>
                <a:srgbClr val="595959"/>
              </a:solidFill>
              <a:latin typeface="Trebuchet MS"/>
              <a:cs typeface="Trebuchet MS"/>
            </a:endParaRPr>
          </a:p>
          <a:p>
            <a:r>
              <a:rPr lang="en-US" sz="2800" dirty="0">
                <a:solidFill>
                  <a:srgbClr val="595959"/>
                </a:solidFill>
                <a:latin typeface="Trebuchet MS"/>
                <a:cs typeface="Trebuchet MS"/>
              </a:rPr>
              <a:t>9 – Hurricane Wilma 2005 $16B</a:t>
            </a:r>
          </a:p>
          <a:p>
            <a:r>
              <a:rPr lang="en-US" sz="2800" dirty="0">
                <a:solidFill>
                  <a:srgbClr val="595959"/>
                </a:solidFill>
                <a:latin typeface="Trebuchet MS"/>
                <a:cs typeface="Trebuchet MS"/>
              </a:rPr>
              <a:t>10 – Hurricane Rita 2005 $16B</a:t>
            </a:r>
          </a:p>
        </p:txBody>
      </p:sp>
    </p:spTree>
    <p:extLst>
      <p:ext uri="{BB962C8B-B14F-4D97-AF65-F5344CB8AC3E}">
        <p14:creationId xmlns:p14="http://schemas.microsoft.com/office/powerpoint/2010/main" val="7848044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1" y="373541"/>
            <a:ext cx="4636662" cy="3847207"/>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The Great Flood of 1993</a:t>
            </a:r>
          </a:p>
          <a:p>
            <a:endParaRPr lang="en-US" sz="2400" dirty="0" smtClean="0">
              <a:solidFill>
                <a:srgbClr val="008000"/>
              </a:solidFill>
              <a:latin typeface="Trebuchet MS"/>
              <a:cs typeface="Trebuchet MS"/>
            </a:endParaRPr>
          </a:p>
          <a:p>
            <a:r>
              <a:rPr lang="en-US" sz="2400" dirty="0">
                <a:solidFill>
                  <a:srgbClr val="595959"/>
                </a:solidFill>
                <a:latin typeface="Trebuchet MS"/>
                <a:cs typeface="Trebuchet MS"/>
              </a:rPr>
              <a:t>Interruption of rail, highway, and river </a:t>
            </a:r>
            <a:r>
              <a:rPr lang="en-US" sz="2400" dirty="0" smtClean="0">
                <a:solidFill>
                  <a:srgbClr val="595959"/>
                </a:solidFill>
                <a:latin typeface="Trebuchet MS"/>
                <a:cs typeface="Trebuchet MS"/>
              </a:rPr>
              <a:t>transportation.</a:t>
            </a:r>
            <a:endParaRPr lang="en-US" sz="2400" dirty="0">
              <a:solidFill>
                <a:srgbClr val="595959"/>
              </a:solidFill>
              <a:latin typeface="Trebuchet MS"/>
              <a:cs typeface="Trebuchet MS"/>
            </a:endParaRPr>
          </a:p>
          <a:p>
            <a:endParaRPr lang="en-US" sz="2400" dirty="0">
              <a:solidFill>
                <a:srgbClr val="595959"/>
              </a:solidFill>
              <a:latin typeface="Trebuchet MS"/>
              <a:cs typeface="Trebuchet MS"/>
            </a:endParaRPr>
          </a:p>
          <a:p>
            <a:r>
              <a:rPr lang="en-US" sz="2400" dirty="0">
                <a:solidFill>
                  <a:srgbClr val="595959"/>
                </a:solidFill>
                <a:latin typeface="Trebuchet MS"/>
                <a:cs typeface="Trebuchet MS"/>
              </a:rPr>
              <a:t>Displacement of low income </a:t>
            </a:r>
            <a:r>
              <a:rPr lang="en-US" sz="2400" dirty="0" smtClean="0">
                <a:solidFill>
                  <a:srgbClr val="595959"/>
                </a:solidFill>
                <a:latin typeface="Trebuchet MS"/>
                <a:cs typeface="Trebuchet MS"/>
              </a:rPr>
              <a:t>residents.</a:t>
            </a:r>
            <a:endParaRPr lang="en-US" sz="2400" dirty="0">
              <a:solidFill>
                <a:srgbClr val="595959"/>
              </a:solidFill>
              <a:latin typeface="Trebuchet MS"/>
              <a:cs typeface="Trebuchet MS"/>
            </a:endParaRPr>
          </a:p>
          <a:p>
            <a:endParaRPr lang="en-US" sz="2400" dirty="0">
              <a:solidFill>
                <a:srgbClr val="595959"/>
              </a:solidFill>
              <a:latin typeface="Trebuchet MS"/>
              <a:cs typeface="Trebuchet MS"/>
            </a:endParaRPr>
          </a:p>
          <a:p>
            <a:r>
              <a:rPr lang="en-US" sz="2400" dirty="0">
                <a:solidFill>
                  <a:srgbClr val="595959"/>
                </a:solidFill>
                <a:latin typeface="Trebuchet MS"/>
                <a:cs typeface="Trebuchet MS"/>
              </a:rPr>
              <a:t>Levees and natural flood </a:t>
            </a:r>
            <a:r>
              <a:rPr lang="en-US" sz="2400" dirty="0" smtClean="0">
                <a:solidFill>
                  <a:srgbClr val="595959"/>
                </a:solidFill>
                <a:latin typeface="Trebuchet MS"/>
                <a:cs typeface="Trebuchet MS"/>
              </a:rPr>
              <a:t>plain.</a:t>
            </a:r>
            <a:endParaRPr lang="en-US" sz="2400" dirty="0">
              <a:solidFill>
                <a:srgbClr val="595959"/>
              </a:solidFill>
              <a:latin typeface="Trebuchet MS"/>
              <a:cs typeface="Trebuchet MS"/>
            </a:endParaRPr>
          </a:p>
          <a:p>
            <a:endParaRPr lang="en-US" sz="2400" dirty="0" smtClean="0">
              <a:solidFill>
                <a:srgbClr val="008000"/>
              </a:solidFill>
              <a:latin typeface="Trebuchet MS"/>
              <a:cs typeface="Trebuchet MS"/>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770" y="786182"/>
            <a:ext cx="3164391" cy="393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71752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5324535"/>
          </a:xfrm>
          <a:prstGeom prst="rect">
            <a:avLst/>
          </a:prstGeom>
          <a:noFill/>
        </p:spPr>
        <p:txBody>
          <a:bodyPr wrap="square" rtlCol="0">
            <a:spAutoFit/>
          </a:bodyPr>
          <a:lstStyle/>
          <a:p>
            <a:endParaRPr lang="en-US" sz="2000" dirty="0" smtClean="0">
              <a:solidFill>
                <a:schemeClr val="tx1">
                  <a:lumMod val="65000"/>
                  <a:lumOff val="35000"/>
                </a:schemeClr>
              </a:solidFill>
              <a:latin typeface="Trebuchet MS"/>
              <a:cs typeface="Trebuchet MS"/>
            </a:endParaRPr>
          </a:p>
          <a:p>
            <a:endParaRPr lang="en-US" sz="2000" dirty="0">
              <a:solidFill>
                <a:schemeClr val="tx1">
                  <a:lumMod val="65000"/>
                  <a:lumOff val="35000"/>
                </a:schemeClr>
              </a:solidFill>
              <a:latin typeface="Trebuchet MS"/>
              <a:cs typeface="Trebuchet MS"/>
            </a:endParaRPr>
          </a:p>
          <a:p>
            <a:endParaRPr lang="en-US" sz="2000" dirty="0" smtClean="0">
              <a:solidFill>
                <a:schemeClr val="tx1">
                  <a:lumMod val="65000"/>
                  <a:lumOff val="35000"/>
                </a:schemeClr>
              </a:solidFill>
              <a:latin typeface="Trebuchet MS"/>
              <a:cs typeface="Trebuchet MS"/>
            </a:endParaRPr>
          </a:p>
          <a:p>
            <a:endParaRPr lang="en-US" sz="2000" dirty="0">
              <a:solidFill>
                <a:schemeClr val="tx1">
                  <a:lumMod val="65000"/>
                  <a:lumOff val="35000"/>
                </a:schemeClr>
              </a:solidFill>
              <a:latin typeface="Trebuchet MS"/>
              <a:cs typeface="Trebuchet MS"/>
            </a:endParaRPr>
          </a:p>
          <a:p>
            <a:endParaRPr lang="en-US" sz="2000" dirty="0" smtClean="0">
              <a:solidFill>
                <a:schemeClr val="tx1">
                  <a:lumMod val="65000"/>
                  <a:lumOff val="35000"/>
                </a:schemeClr>
              </a:solidFill>
              <a:latin typeface="Trebuchet MS"/>
              <a:cs typeface="Trebuchet MS"/>
            </a:endParaRPr>
          </a:p>
          <a:p>
            <a:endParaRPr lang="en-US" sz="2000" dirty="0">
              <a:solidFill>
                <a:schemeClr val="tx1">
                  <a:lumMod val="65000"/>
                  <a:lumOff val="35000"/>
                </a:schemeClr>
              </a:solidFill>
              <a:latin typeface="Trebuchet MS"/>
              <a:cs typeface="Trebuchet MS"/>
            </a:endParaRPr>
          </a:p>
          <a:p>
            <a:endParaRPr lang="en-US" sz="2000" dirty="0" smtClean="0">
              <a:solidFill>
                <a:schemeClr val="tx1">
                  <a:lumMod val="65000"/>
                  <a:lumOff val="35000"/>
                </a:schemeClr>
              </a:solidFill>
              <a:latin typeface="Trebuchet MS"/>
              <a:cs typeface="Trebuchet MS"/>
            </a:endParaRPr>
          </a:p>
          <a:p>
            <a:endParaRPr lang="en-US" sz="2000" dirty="0">
              <a:solidFill>
                <a:schemeClr val="tx1">
                  <a:lumMod val="65000"/>
                  <a:lumOff val="35000"/>
                </a:schemeClr>
              </a:solidFill>
              <a:latin typeface="Trebuchet MS"/>
              <a:cs typeface="Trebuchet MS"/>
            </a:endParaRPr>
          </a:p>
          <a:p>
            <a:endParaRPr lang="en-US" sz="2000" dirty="0" smtClean="0">
              <a:solidFill>
                <a:schemeClr val="tx1">
                  <a:lumMod val="65000"/>
                  <a:lumOff val="35000"/>
                </a:schemeClr>
              </a:solidFill>
              <a:latin typeface="Trebuchet MS"/>
              <a:cs typeface="Trebuchet MS"/>
            </a:endParaRPr>
          </a:p>
          <a:p>
            <a:endParaRPr lang="en-US" sz="2000" dirty="0">
              <a:solidFill>
                <a:schemeClr val="tx1">
                  <a:lumMod val="65000"/>
                  <a:lumOff val="35000"/>
                </a:schemeClr>
              </a:solidFill>
              <a:latin typeface="Trebuchet MS"/>
              <a:cs typeface="Trebuchet MS"/>
            </a:endParaRPr>
          </a:p>
          <a:p>
            <a:endParaRPr lang="en-US" sz="2000" dirty="0" smtClean="0">
              <a:solidFill>
                <a:schemeClr val="tx1">
                  <a:lumMod val="65000"/>
                  <a:lumOff val="35000"/>
                </a:schemeClr>
              </a:solidFill>
              <a:latin typeface="Trebuchet MS"/>
              <a:cs typeface="Trebuchet MS"/>
            </a:endParaRPr>
          </a:p>
          <a:p>
            <a:endParaRPr lang="en-US" sz="2000" dirty="0">
              <a:solidFill>
                <a:schemeClr val="tx1">
                  <a:lumMod val="65000"/>
                  <a:lumOff val="35000"/>
                </a:schemeClr>
              </a:solidFill>
              <a:latin typeface="Trebuchet MS"/>
              <a:cs typeface="Trebuchet MS"/>
            </a:endParaRPr>
          </a:p>
          <a:p>
            <a:endParaRPr lang="en-US" sz="2000" dirty="0" smtClean="0">
              <a:solidFill>
                <a:schemeClr val="tx1">
                  <a:lumMod val="65000"/>
                  <a:lumOff val="35000"/>
                </a:schemeClr>
              </a:solidFill>
              <a:latin typeface="Trebuchet MS"/>
              <a:cs typeface="Trebuchet MS"/>
            </a:endParaRPr>
          </a:p>
          <a:p>
            <a:endParaRPr lang="en-US" sz="2000" dirty="0" smtClean="0">
              <a:solidFill>
                <a:schemeClr val="tx1">
                  <a:lumMod val="65000"/>
                  <a:lumOff val="35000"/>
                </a:schemeClr>
              </a:solidFill>
              <a:latin typeface="Trebuchet MS"/>
              <a:cs typeface="Trebuchet MS"/>
            </a:endParaRPr>
          </a:p>
          <a:p>
            <a:endParaRPr lang="en-US" sz="2000" dirty="0">
              <a:solidFill>
                <a:schemeClr val="tx1">
                  <a:lumMod val="65000"/>
                  <a:lumOff val="35000"/>
                </a:schemeClr>
              </a:solidFill>
              <a:latin typeface="Trebuchet MS"/>
              <a:cs typeface="Trebuchet MS"/>
            </a:endParaRPr>
          </a:p>
          <a:p>
            <a:endParaRPr lang="en-US" sz="2000" dirty="0">
              <a:solidFill>
                <a:schemeClr val="tx1">
                  <a:lumMod val="65000"/>
                  <a:lumOff val="35000"/>
                </a:schemeClr>
              </a:solidFill>
              <a:latin typeface="Trebuchet MS"/>
              <a:cs typeface="Trebuchet MS"/>
            </a:endParaRPr>
          </a:p>
          <a:p>
            <a:r>
              <a:rPr lang="en-US" sz="2000" dirty="0" smtClean="0">
                <a:solidFill>
                  <a:srgbClr val="595959"/>
                </a:solidFill>
                <a:latin typeface="Trebuchet MS"/>
                <a:cs typeface="Trebuchet MS"/>
              </a:rPr>
              <a:t>		NASA </a:t>
            </a:r>
            <a:r>
              <a:rPr lang="en-US" sz="2000" dirty="0">
                <a:solidFill>
                  <a:srgbClr val="595959"/>
                </a:solidFill>
                <a:latin typeface="Trebuchet MS"/>
                <a:cs typeface="Trebuchet MS"/>
              </a:rPr>
              <a:t>Earth Observing System reanalysis </a:t>
            </a:r>
          </a:p>
        </p:txBody>
      </p:sp>
      <p:pic>
        <p:nvPicPr>
          <p:cNvPr id="8" name="Picture 7" descr="Screen Shot 2013-09-16 at 11.13.3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391" y="49109"/>
            <a:ext cx="6723284" cy="5209369"/>
          </a:xfrm>
          <a:prstGeom prst="rect">
            <a:avLst/>
          </a:prstGeom>
        </p:spPr>
      </p:pic>
    </p:spTree>
    <p:extLst>
      <p:ext uri="{BB962C8B-B14F-4D97-AF65-F5344CB8AC3E}">
        <p14:creationId xmlns:p14="http://schemas.microsoft.com/office/powerpoint/2010/main" val="4077904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3662541"/>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Flooding</a:t>
            </a:r>
          </a:p>
          <a:p>
            <a:endParaRPr lang="en-US" sz="2400" dirty="0" smtClean="0">
              <a:solidFill>
                <a:srgbClr val="008000"/>
              </a:solidFill>
              <a:latin typeface="Trebuchet MS"/>
              <a:cs typeface="Trebuchet MS"/>
            </a:endParaRPr>
          </a:p>
          <a:p>
            <a:pPr>
              <a:defRPr/>
            </a:pPr>
            <a:r>
              <a:rPr lang="en-US" sz="2000" dirty="0">
                <a:solidFill>
                  <a:srgbClr val="595959"/>
                </a:solidFill>
                <a:latin typeface="Trebuchet MS"/>
                <a:cs typeface="Trebuchet MS"/>
              </a:rPr>
              <a:t>On average over the past 30 years </a:t>
            </a:r>
            <a:r>
              <a:rPr lang="en-US" sz="2000" dirty="0" smtClean="0">
                <a:solidFill>
                  <a:srgbClr val="595959"/>
                </a:solidFill>
                <a:latin typeface="Trebuchet MS"/>
                <a:cs typeface="Trebuchet MS"/>
              </a:rPr>
              <a:t>in the US flooding </a:t>
            </a:r>
            <a:r>
              <a:rPr lang="en-US" sz="2000" dirty="0">
                <a:solidFill>
                  <a:srgbClr val="595959"/>
                </a:solidFill>
                <a:latin typeface="Trebuchet MS"/>
                <a:cs typeface="Trebuchet MS"/>
              </a:rPr>
              <a:t>results in about $8.17 billion in damages and 89 deaths per </a:t>
            </a:r>
            <a:r>
              <a:rPr lang="en-US" sz="2000" dirty="0" smtClean="0">
                <a:solidFill>
                  <a:srgbClr val="595959"/>
                </a:solidFill>
                <a:latin typeface="Trebuchet MS"/>
                <a:cs typeface="Trebuchet MS"/>
              </a:rPr>
              <a:t>year.</a:t>
            </a:r>
            <a:endParaRPr lang="en-US" sz="2000" dirty="0">
              <a:solidFill>
                <a:srgbClr val="595959"/>
              </a:solidFill>
              <a:latin typeface="Trebuchet MS"/>
              <a:cs typeface="Trebuchet MS"/>
            </a:endParaRPr>
          </a:p>
          <a:p>
            <a:endParaRPr lang="en-US" sz="2000" dirty="0">
              <a:solidFill>
                <a:srgbClr val="595959"/>
              </a:solidFill>
              <a:latin typeface="Trebuchet MS"/>
              <a:cs typeface="Trebuchet MS"/>
            </a:endParaRPr>
          </a:p>
          <a:p>
            <a:r>
              <a:rPr lang="en-US" sz="2000" dirty="0">
                <a:solidFill>
                  <a:srgbClr val="595959"/>
                </a:solidFill>
                <a:latin typeface="Trebuchet MS"/>
                <a:cs typeface="Trebuchet MS"/>
              </a:rPr>
              <a:t>In a given year 40-50% of deaths are vehicle </a:t>
            </a:r>
            <a:r>
              <a:rPr lang="en-US" sz="2000" dirty="0" smtClean="0">
                <a:solidFill>
                  <a:srgbClr val="595959"/>
                </a:solidFill>
                <a:latin typeface="Trebuchet MS"/>
                <a:cs typeface="Trebuchet MS"/>
              </a:rPr>
              <a:t>related, from </a:t>
            </a:r>
            <a:r>
              <a:rPr lang="en-US" sz="2000" dirty="0">
                <a:solidFill>
                  <a:srgbClr val="595959"/>
                </a:solidFill>
                <a:latin typeface="Trebuchet MS"/>
                <a:cs typeface="Trebuchet MS"/>
              </a:rPr>
              <a:t>people driving through flood </a:t>
            </a:r>
            <a:r>
              <a:rPr lang="en-US" sz="2000" dirty="0" smtClean="0">
                <a:solidFill>
                  <a:srgbClr val="595959"/>
                </a:solidFill>
                <a:latin typeface="Trebuchet MS"/>
                <a:cs typeface="Trebuchet MS"/>
              </a:rPr>
              <a:t>waters.</a:t>
            </a:r>
          </a:p>
          <a:p>
            <a:endParaRPr lang="en-US" sz="2000" dirty="0">
              <a:solidFill>
                <a:srgbClr val="595959"/>
              </a:solidFill>
              <a:latin typeface="Trebuchet MS"/>
              <a:cs typeface="Trebuchet MS"/>
            </a:endParaRPr>
          </a:p>
          <a:p>
            <a:r>
              <a:rPr lang="en-US" sz="2000" dirty="0" smtClean="0">
                <a:solidFill>
                  <a:srgbClr val="595959"/>
                </a:solidFill>
                <a:latin typeface="Trebuchet MS"/>
                <a:cs typeface="Trebuchet MS"/>
              </a:rPr>
              <a:t>Contributing factors: antecedent conditions, precipitation rate, topography, shape of watershed, soil type, impermeable surfaces, urbanization.  </a:t>
            </a:r>
            <a:endParaRPr lang="en-US" sz="2000" dirty="0">
              <a:solidFill>
                <a:srgbClr val="595959"/>
              </a:solidFill>
              <a:latin typeface="Trebuchet MS"/>
              <a:cs typeface="Trebuchet MS"/>
            </a:endParaRPr>
          </a:p>
        </p:txBody>
      </p:sp>
    </p:spTree>
    <p:extLst>
      <p:ext uri="{BB962C8B-B14F-4D97-AF65-F5344CB8AC3E}">
        <p14:creationId xmlns:p14="http://schemas.microsoft.com/office/powerpoint/2010/main" val="31639323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15607"/>
            <a:ext cx="9132335" cy="6857463"/>
          </a:xfrm>
          <a:prstGeom prst="rect">
            <a:avLst/>
          </a:prstGeom>
        </p:spPr>
      </p:pic>
      <p:sp>
        <p:nvSpPr>
          <p:cNvPr id="5" name="TextBox 4"/>
          <p:cNvSpPr txBox="1"/>
          <p:nvPr/>
        </p:nvSpPr>
        <p:spPr>
          <a:xfrm>
            <a:off x="373510" y="373541"/>
            <a:ext cx="8488023" cy="6124754"/>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Some Oklahoma Flood Events</a:t>
            </a:r>
          </a:p>
          <a:p>
            <a:endParaRPr lang="en-US" sz="2400" dirty="0" smtClean="0">
              <a:solidFill>
                <a:srgbClr val="008000"/>
              </a:solidFill>
              <a:latin typeface="Trebuchet MS"/>
              <a:cs typeface="Trebuchet MS"/>
            </a:endParaRPr>
          </a:p>
          <a:p>
            <a:pPr>
              <a:defRPr/>
            </a:pPr>
            <a:r>
              <a:rPr lang="en-US" sz="2000" b="1" dirty="0" smtClean="0">
                <a:solidFill>
                  <a:srgbClr val="595959"/>
                </a:solidFill>
                <a:latin typeface="Trebuchet MS"/>
                <a:cs typeface="Trebuchet MS"/>
              </a:rPr>
              <a:t>Tulsa Flash Flood May 26-27, 1984</a:t>
            </a:r>
          </a:p>
          <a:p>
            <a:pPr>
              <a:defRPr/>
            </a:pPr>
            <a:r>
              <a:rPr lang="en-US" sz="2000" dirty="0" smtClean="0">
                <a:solidFill>
                  <a:srgbClr val="595959"/>
                </a:solidFill>
                <a:latin typeface="Trebuchet MS"/>
                <a:cs typeface="Trebuchet MS"/>
              </a:rPr>
              <a:t>During Memorial Day weekend up to 15 inches of rain resulted in the worst flash flood in Tulsa history.</a:t>
            </a:r>
          </a:p>
          <a:p>
            <a:pPr>
              <a:defRPr/>
            </a:pPr>
            <a:r>
              <a:rPr lang="en-US" sz="2000" dirty="0" smtClean="0">
                <a:solidFill>
                  <a:srgbClr val="595959"/>
                </a:solidFill>
                <a:latin typeface="Trebuchet MS"/>
                <a:cs typeface="Trebuchet MS"/>
              </a:rPr>
              <a:t>	Flooding left 14 people dead, and damaged or destroyed 5,500 	homes and over 7,000 vehicles. </a:t>
            </a:r>
          </a:p>
          <a:p>
            <a:pPr>
              <a:defRPr/>
            </a:pPr>
            <a:endParaRPr lang="en-US" sz="2000" dirty="0" smtClean="0">
              <a:solidFill>
                <a:srgbClr val="595959"/>
              </a:solidFill>
              <a:latin typeface="Trebuchet MS"/>
              <a:cs typeface="Trebuchet MS"/>
            </a:endParaRPr>
          </a:p>
          <a:p>
            <a:pPr>
              <a:defRPr/>
            </a:pPr>
            <a:r>
              <a:rPr lang="en-US" sz="2000" b="1" dirty="0" smtClean="0">
                <a:solidFill>
                  <a:srgbClr val="595959"/>
                </a:solidFill>
                <a:latin typeface="Trebuchet MS"/>
                <a:cs typeface="Trebuchet MS"/>
              </a:rPr>
              <a:t>Summer of 2007</a:t>
            </a:r>
          </a:p>
          <a:p>
            <a:pPr>
              <a:defRPr/>
            </a:pPr>
            <a:r>
              <a:rPr lang="en-US" sz="2000" dirty="0" smtClean="0">
                <a:solidFill>
                  <a:srgbClr val="595959"/>
                </a:solidFill>
                <a:latin typeface="Trebuchet MS"/>
                <a:cs typeface="Trebuchet MS"/>
              </a:rPr>
              <a:t>Oklahoma’s wettest June on record led to river flooding in July, 		      Lake </a:t>
            </a:r>
            <a:r>
              <a:rPr lang="en-US" sz="2000" dirty="0" err="1" smtClean="0">
                <a:solidFill>
                  <a:srgbClr val="595959"/>
                </a:solidFill>
                <a:latin typeface="Trebuchet MS"/>
                <a:cs typeface="Trebuchet MS"/>
              </a:rPr>
              <a:t>Texoma</a:t>
            </a:r>
            <a:r>
              <a:rPr lang="en-US" sz="2000" dirty="0">
                <a:solidFill>
                  <a:srgbClr val="595959"/>
                </a:solidFill>
                <a:latin typeface="Trebuchet MS"/>
                <a:cs typeface="Trebuchet MS"/>
              </a:rPr>
              <a:t> </a:t>
            </a:r>
            <a:r>
              <a:rPr lang="en-US" sz="2000" dirty="0" smtClean="0">
                <a:solidFill>
                  <a:srgbClr val="595959"/>
                </a:solidFill>
                <a:latin typeface="Trebuchet MS"/>
                <a:cs typeface="Trebuchet MS"/>
              </a:rPr>
              <a:t>overtopped the spillway, and remnants of tropical 	      storm Erin alone resulted in 6 deaths and $4 million in damage.</a:t>
            </a:r>
            <a:endParaRPr lang="en-US" sz="2000" dirty="0">
              <a:solidFill>
                <a:srgbClr val="595959"/>
              </a:solidFill>
              <a:latin typeface="Trebuchet MS"/>
              <a:cs typeface="Trebuchet MS"/>
            </a:endParaRPr>
          </a:p>
          <a:p>
            <a:pPr>
              <a:defRPr/>
            </a:pPr>
            <a:endParaRPr lang="en-US" sz="2000" dirty="0">
              <a:solidFill>
                <a:srgbClr val="595959"/>
              </a:solidFill>
              <a:latin typeface="Trebuchet MS"/>
              <a:cs typeface="Trebuchet MS"/>
            </a:endParaRPr>
          </a:p>
          <a:p>
            <a:pPr>
              <a:defRPr/>
            </a:pPr>
            <a:r>
              <a:rPr lang="en-US" sz="2000" b="1" dirty="0" smtClean="0">
                <a:solidFill>
                  <a:srgbClr val="595959"/>
                </a:solidFill>
                <a:latin typeface="Trebuchet MS"/>
                <a:cs typeface="Trebuchet MS"/>
              </a:rPr>
              <a:t>Oklahoma City Flash Flood May 31-June 1, 2013</a:t>
            </a:r>
          </a:p>
          <a:p>
            <a:pPr>
              <a:defRPr/>
            </a:pPr>
            <a:r>
              <a:rPr lang="en-US" sz="2000" dirty="0" smtClean="0">
                <a:solidFill>
                  <a:srgbClr val="595959"/>
                </a:solidFill>
                <a:latin typeface="Trebuchet MS"/>
                <a:cs typeface="Trebuchet MS"/>
              </a:rPr>
              <a:t>During </a:t>
            </a:r>
            <a:r>
              <a:rPr lang="en-US" sz="2000" dirty="0">
                <a:solidFill>
                  <a:srgbClr val="595959"/>
                </a:solidFill>
                <a:latin typeface="Trebuchet MS"/>
                <a:cs typeface="Trebuchet MS"/>
              </a:rPr>
              <a:t>and immediately following a tornado outbreak p</a:t>
            </a:r>
            <a:r>
              <a:rPr lang="en-US" sz="2000" dirty="0" smtClean="0">
                <a:solidFill>
                  <a:srgbClr val="595959"/>
                </a:solidFill>
                <a:latin typeface="Trebuchet MS"/>
                <a:cs typeface="Trebuchet MS"/>
              </a:rPr>
              <a:t>arts of 			      Oklahoma City received over 7 inches of rain leading to the 		      deadliest flash flood in city history.</a:t>
            </a:r>
            <a:endParaRPr lang="en-US" sz="2000" dirty="0">
              <a:solidFill>
                <a:srgbClr val="595959"/>
              </a:solidFill>
              <a:latin typeface="Trebuchet MS"/>
              <a:cs typeface="Trebuchet MS"/>
            </a:endParaRPr>
          </a:p>
          <a:p>
            <a:pPr>
              <a:defRPr/>
            </a:pPr>
            <a:r>
              <a:rPr lang="en-US" sz="2000" dirty="0" smtClean="0">
                <a:solidFill>
                  <a:srgbClr val="595959"/>
                </a:solidFill>
                <a:latin typeface="Trebuchet MS"/>
                <a:cs typeface="Trebuchet MS"/>
              </a:rPr>
              <a:t>	Flooding left 13 people dead, 12 in Oklahoma City.</a:t>
            </a:r>
            <a:endParaRPr lang="en-US" sz="2000" dirty="0">
              <a:solidFill>
                <a:srgbClr val="595959"/>
              </a:solidFill>
              <a:latin typeface="Trebuchet MS"/>
              <a:cs typeface="Trebuchet MS"/>
            </a:endParaRPr>
          </a:p>
          <a:p>
            <a:pPr>
              <a:defRPr/>
            </a:pPr>
            <a:r>
              <a:rPr lang="en-US" sz="2000" dirty="0" smtClean="0">
                <a:solidFill>
                  <a:srgbClr val="595959"/>
                </a:solidFill>
                <a:latin typeface="Trebuchet MS"/>
                <a:cs typeface="Trebuchet MS"/>
              </a:rPr>
              <a:t>	</a:t>
            </a:r>
            <a:endParaRPr lang="en-US" sz="2000" dirty="0">
              <a:solidFill>
                <a:srgbClr val="595959"/>
              </a:solidFill>
              <a:latin typeface="Trebuchet MS"/>
              <a:cs typeface="Trebuchet MS"/>
            </a:endParaRPr>
          </a:p>
        </p:txBody>
      </p:sp>
    </p:spTree>
    <p:extLst>
      <p:ext uri="{BB962C8B-B14F-4D97-AF65-F5344CB8AC3E}">
        <p14:creationId xmlns:p14="http://schemas.microsoft.com/office/powerpoint/2010/main" val="37882442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4585871"/>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Two General Types of Flooding</a:t>
            </a:r>
          </a:p>
          <a:p>
            <a:endParaRPr lang="en-US" sz="2400" dirty="0" smtClean="0">
              <a:solidFill>
                <a:srgbClr val="008000"/>
              </a:solidFill>
              <a:latin typeface="Trebuchet MS"/>
              <a:cs typeface="Trebuchet MS"/>
            </a:endParaRPr>
          </a:p>
          <a:p>
            <a:pPr>
              <a:defRPr/>
            </a:pPr>
            <a:r>
              <a:rPr lang="en-US" sz="2000" b="1" dirty="0" smtClean="0">
                <a:solidFill>
                  <a:srgbClr val="595959"/>
                </a:solidFill>
                <a:latin typeface="Trebuchet MS"/>
                <a:cs typeface="Trebuchet MS"/>
              </a:rPr>
              <a:t>River Flooding </a:t>
            </a:r>
            <a:r>
              <a:rPr lang="en-US" sz="2000" dirty="0" smtClean="0">
                <a:solidFill>
                  <a:srgbClr val="595959"/>
                </a:solidFill>
                <a:latin typeface="Trebuchet MS"/>
                <a:cs typeface="Trebuchet MS"/>
              </a:rPr>
              <a:t>– when a river rises to its flood stage and spills over the banks. The excess water can be from persistent rainfall, rainfall far upstream, or snowmelt.</a:t>
            </a:r>
          </a:p>
          <a:p>
            <a:pPr>
              <a:defRPr/>
            </a:pPr>
            <a:endParaRPr lang="en-US" sz="2000" dirty="0" smtClean="0">
              <a:solidFill>
                <a:srgbClr val="595959"/>
              </a:solidFill>
              <a:latin typeface="Trebuchet MS"/>
              <a:cs typeface="Trebuchet MS"/>
            </a:endParaRPr>
          </a:p>
          <a:p>
            <a:pPr>
              <a:defRPr/>
            </a:pPr>
            <a:r>
              <a:rPr lang="en-US" sz="2000" dirty="0" smtClean="0">
                <a:solidFill>
                  <a:srgbClr val="595959"/>
                </a:solidFill>
                <a:latin typeface="Trebuchet MS"/>
                <a:cs typeface="Trebuchet MS"/>
              </a:rPr>
              <a:t>	Due to slow onset and widespread nature, the primary threat is 	usually economic and property damage.</a:t>
            </a:r>
          </a:p>
          <a:p>
            <a:pPr>
              <a:defRPr/>
            </a:pPr>
            <a:endParaRPr lang="en-US" sz="2000" dirty="0">
              <a:solidFill>
                <a:srgbClr val="595959"/>
              </a:solidFill>
              <a:latin typeface="Trebuchet MS"/>
              <a:cs typeface="Trebuchet MS"/>
            </a:endParaRPr>
          </a:p>
          <a:p>
            <a:pPr>
              <a:defRPr/>
            </a:pPr>
            <a:r>
              <a:rPr lang="en-US" sz="2000" b="1" dirty="0" smtClean="0">
                <a:solidFill>
                  <a:srgbClr val="595959"/>
                </a:solidFill>
                <a:latin typeface="Trebuchet MS"/>
                <a:cs typeface="Trebuchet MS"/>
              </a:rPr>
              <a:t>Flash flooding </a:t>
            </a:r>
            <a:r>
              <a:rPr lang="en-US" sz="2000" dirty="0" smtClean="0">
                <a:solidFill>
                  <a:srgbClr val="595959"/>
                </a:solidFill>
                <a:latin typeface="Trebuchet MS"/>
                <a:cs typeface="Trebuchet MS"/>
              </a:rPr>
              <a:t>- when the precipitation rate becomes so large that local drainage cannot evacuate the runoff. </a:t>
            </a:r>
          </a:p>
          <a:p>
            <a:pPr>
              <a:defRPr/>
            </a:pPr>
            <a:endParaRPr lang="en-US" sz="2000" dirty="0" smtClean="0">
              <a:solidFill>
                <a:srgbClr val="595959"/>
              </a:solidFill>
              <a:latin typeface="Trebuchet MS"/>
              <a:cs typeface="Trebuchet MS"/>
            </a:endParaRPr>
          </a:p>
          <a:p>
            <a:pPr>
              <a:defRPr/>
            </a:pPr>
            <a:r>
              <a:rPr lang="en-US" sz="2000" dirty="0" smtClean="0">
                <a:solidFill>
                  <a:srgbClr val="595959"/>
                </a:solidFill>
                <a:latin typeface="Trebuchet MS"/>
                <a:cs typeface="Trebuchet MS"/>
              </a:rPr>
              <a:t>	Due to quick onset, primary threat is usually human life and safety.</a:t>
            </a:r>
          </a:p>
          <a:p>
            <a:pPr>
              <a:defRPr/>
            </a:pPr>
            <a:endParaRPr lang="en-US" sz="2000" dirty="0" smtClean="0">
              <a:solidFill>
                <a:srgbClr val="595959"/>
              </a:solidFill>
              <a:latin typeface="Trebuchet MS"/>
              <a:cs typeface="Trebuchet MS"/>
            </a:endParaRPr>
          </a:p>
        </p:txBody>
      </p:sp>
      <p:pic>
        <p:nvPicPr>
          <p:cNvPr id="6" name="Picture 5" descr="taddbarrier.gif"/>
          <p:cNvPicPr>
            <a:picLocks noChangeAspect="1"/>
          </p:cNvPicPr>
          <p:nvPr/>
        </p:nvPicPr>
        <p:blipFill>
          <a:blip r:embed="rId4" cstate="print"/>
          <a:stretch>
            <a:fillRect/>
          </a:stretch>
        </p:blipFill>
        <p:spPr>
          <a:xfrm>
            <a:off x="3461528" y="4736831"/>
            <a:ext cx="1930400" cy="2120900"/>
          </a:xfrm>
          <a:prstGeom prst="rect">
            <a:avLst/>
          </a:prstGeom>
        </p:spPr>
      </p:pic>
    </p:spTree>
    <p:extLst>
      <p:ext uri="{BB962C8B-B14F-4D97-AF65-F5344CB8AC3E}">
        <p14:creationId xmlns:p14="http://schemas.microsoft.com/office/powerpoint/2010/main" val="20505638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17909"/>
            <a:ext cx="9132335" cy="6857463"/>
          </a:xfrm>
          <a:prstGeom prst="rect">
            <a:avLst/>
          </a:prstGeom>
        </p:spPr>
      </p:pic>
      <p:sp>
        <p:nvSpPr>
          <p:cNvPr id="5" name="TextBox 4"/>
          <p:cNvSpPr txBox="1"/>
          <p:nvPr/>
        </p:nvSpPr>
        <p:spPr>
          <a:xfrm>
            <a:off x="373511" y="373541"/>
            <a:ext cx="8591014" cy="5201424"/>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Extreme Events</a:t>
            </a:r>
          </a:p>
          <a:p>
            <a:endParaRPr lang="en-US" sz="2400" dirty="0" smtClean="0">
              <a:solidFill>
                <a:srgbClr val="008000"/>
              </a:solidFill>
              <a:latin typeface="Trebuchet MS"/>
              <a:cs typeface="Trebuchet MS"/>
            </a:endParaRPr>
          </a:p>
          <a:p>
            <a:r>
              <a:rPr lang="en-US" sz="2000" dirty="0">
                <a:solidFill>
                  <a:schemeClr val="tx1">
                    <a:lumMod val="65000"/>
                    <a:lumOff val="35000"/>
                  </a:schemeClr>
                </a:solidFill>
                <a:latin typeface="Trebuchet MS"/>
                <a:cs typeface="Trebuchet MS"/>
              </a:rPr>
              <a:t>Our climate is realized through extreme </a:t>
            </a:r>
            <a:r>
              <a:rPr lang="en-US" sz="2000" dirty="0" smtClean="0">
                <a:solidFill>
                  <a:schemeClr val="tx1">
                    <a:lumMod val="65000"/>
                    <a:lumOff val="35000"/>
                  </a:schemeClr>
                </a:solidFill>
                <a:latin typeface="Trebuchet MS"/>
                <a:cs typeface="Trebuchet MS"/>
              </a:rPr>
              <a:t>events. </a:t>
            </a:r>
            <a:endParaRPr lang="en-US" sz="2000" dirty="0">
              <a:solidFill>
                <a:schemeClr val="tx1">
                  <a:lumMod val="65000"/>
                  <a:lumOff val="35000"/>
                </a:schemeClr>
              </a:solidFill>
              <a:latin typeface="Trebuchet MS"/>
              <a:cs typeface="Trebuchet MS"/>
            </a:endParaRPr>
          </a:p>
          <a:p>
            <a:endParaRPr lang="en-US" sz="2000" dirty="0">
              <a:solidFill>
                <a:schemeClr val="tx1">
                  <a:lumMod val="65000"/>
                  <a:lumOff val="35000"/>
                </a:schemeClr>
              </a:solidFill>
              <a:latin typeface="Trebuchet MS"/>
              <a:cs typeface="Trebuchet MS"/>
            </a:endParaRPr>
          </a:p>
          <a:p>
            <a:r>
              <a:rPr lang="en-US" sz="2000" dirty="0">
                <a:solidFill>
                  <a:schemeClr val="tx1">
                    <a:lumMod val="65000"/>
                    <a:lumOff val="35000"/>
                  </a:schemeClr>
                </a:solidFill>
                <a:latin typeface="Trebuchet MS"/>
                <a:cs typeface="Trebuchet MS"/>
              </a:rPr>
              <a:t>Federal disaster declarations are a measure of significant economic </a:t>
            </a:r>
            <a:r>
              <a:rPr lang="en-US" sz="2000" dirty="0" smtClean="0">
                <a:solidFill>
                  <a:schemeClr val="tx1">
                    <a:lumMod val="65000"/>
                    <a:lumOff val="35000"/>
                  </a:schemeClr>
                </a:solidFill>
                <a:latin typeface="Trebuchet MS"/>
                <a:cs typeface="Trebuchet MS"/>
              </a:rPr>
              <a:t>impact, Oklahoma </a:t>
            </a:r>
            <a:r>
              <a:rPr lang="en-US" sz="2000" dirty="0">
                <a:solidFill>
                  <a:schemeClr val="tx1">
                    <a:lumMod val="65000"/>
                    <a:lumOff val="35000"/>
                  </a:schemeClr>
                </a:solidFill>
                <a:latin typeface="Trebuchet MS"/>
                <a:cs typeface="Trebuchet MS"/>
              </a:rPr>
              <a:t>has </a:t>
            </a:r>
            <a:r>
              <a:rPr lang="en-US" sz="2000" dirty="0" smtClean="0">
                <a:solidFill>
                  <a:schemeClr val="tx1">
                    <a:lumMod val="65000"/>
                    <a:lumOff val="35000"/>
                  </a:schemeClr>
                </a:solidFill>
                <a:latin typeface="Trebuchet MS"/>
                <a:cs typeface="Trebuchet MS"/>
              </a:rPr>
              <a:t>37 </a:t>
            </a:r>
            <a:r>
              <a:rPr lang="en-US" sz="2000" dirty="0">
                <a:solidFill>
                  <a:schemeClr val="tx1">
                    <a:lumMod val="65000"/>
                    <a:lumOff val="35000"/>
                  </a:schemeClr>
                </a:solidFill>
                <a:latin typeface="Trebuchet MS"/>
                <a:cs typeface="Trebuchet MS"/>
              </a:rPr>
              <a:t>since </a:t>
            </a:r>
            <a:r>
              <a:rPr lang="en-US" sz="2000" dirty="0" smtClean="0">
                <a:solidFill>
                  <a:schemeClr val="tx1">
                    <a:lumMod val="65000"/>
                    <a:lumOff val="35000"/>
                  </a:schemeClr>
                </a:solidFill>
                <a:latin typeface="Trebuchet MS"/>
                <a:cs typeface="Trebuchet MS"/>
              </a:rPr>
              <a:t>2000</a:t>
            </a:r>
            <a:r>
              <a:rPr lang="en-US" sz="2000" dirty="0">
                <a:solidFill>
                  <a:schemeClr val="tx1">
                    <a:lumMod val="65000"/>
                    <a:lumOff val="35000"/>
                  </a:schemeClr>
                </a:solidFill>
                <a:latin typeface="Trebuchet MS"/>
                <a:cs typeface="Trebuchet MS"/>
              </a:rPr>
              <a:t> </a:t>
            </a:r>
            <a:r>
              <a:rPr lang="en-US" sz="2000" dirty="0" smtClean="0">
                <a:solidFill>
                  <a:schemeClr val="tx1">
                    <a:lumMod val="65000"/>
                    <a:lumOff val="35000"/>
                  </a:schemeClr>
                </a:solidFill>
                <a:latin typeface="Trebuchet MS"/>
                <a:cs typeface="Trebuchet MS"/>
              </a:rPr>
              <a:t>- the </a:t>
            </a:r>
            <a:r>
              <a:rPr lang="en-US" sz="2000" dirty="0">
                <a:solidFill>
                  <a:schemeClr val="tx1">
                    <a:lumMod val="65000"/>
                    <a:lumOff val="35000"/>
                  </a:schemeClr>
                </a:solidFill>
                <a:latin typeface="Trebuchet MS"/>
                <a:cs typeface="Trebuchet MS"/>
              </a:rPr>
              <a:t>most in the country (Texas </a:t>
            </a:r>
            <a:r>
              <a:rPr lang="en-US" sz="2000" dirty="0" smtClean="0">
                <a:solidFill>
                  <a:schemeClr val="tx1">
                    <a:lumMod val="65000"/>
                    <a:lumOff val="35000"/>
                  </a:schemeClr>
                </a:solidFill>
                <a:latin typeface="Trebuchet MS"/>
                <a:cs typeface="Trebuchet MS"/>
              </a:rPr>
              <a:t>has 20).</a:t>
            </a:r>
            <a:endParaRPr lang="en-US" sz="2000" dirty="0">
              <a:solidFill>
                <a:schemeClr val="tx1">
                  <a:lumMod val="65000"/>
                  <a:lumOff val="35000"/>
                </a:schemeClr>
              </a:solidFill>
              <a:latin typeface="Trebuchet MS"/>
              <a:cs typeface="Trebuchet MS"/>
            </a:endParaRPr>
          </a:p>
          <a:p>
            <a:endParaRPr lang="en-US" sz="2000" dirty="0">
              <a:solidFill>
                <a:schemeClr val="tx1">
                  <a:lumMod val="65000"/>
                  <a:lumOff val="35000"/>
                </a:schemeClr>
              </a:solidFill>
              <a:latin typeface="Trebuchet MS"/>
              <a:cs typeface="Trebuchet MS"/>
            </a:endParaRPr>
          </a:p>
          <a:p>
            <a:r>
              <a:rPr lang="en-US" sz="2000" dirty="0">
                <a:solidFill>
                  <a:schemeClr val="tx1">
                    <a:lumMod val="65000"/>
                    <a:lumOff val="35000"/>
                  </a:schemeClr>
                </a:solidFill>
                <a:latin typeface="Trebuchet MS"/>
                <a:cs typeface="Trebuchet MS"/>
              </a:rPr>
              <a:t>Heat waves, floods, and droughts have become more frequent </a:t>
            </a:r>
            <a:endParaRPr lang="en-US" sz="2000" dirty="0" smtClean="0">
              <a:solidFill>
                <a:schemeClr val="tx1">
                  <a:lumMod val="65000"/>
                  <a:lumOff val="35000"/>
                </a:schemeClr>
              </a:solidFill>
              <a:latin typeface="Trebuchet MS"/>
              <a:cs typeface="Trebuchet MS"/>
            </a:endParaRPr>
          </a:p>
          <a:p>
            <a:r>
              <a:rPr lang="en-US" sz="2000" dirty="0" smtClean="0">
                <a:solidFill>
                  <a:schemeClr val="tx1">
                    <a:lumMod val="65000"/>
                    <a:lumOff val="35000"/>
                  </a:schemeClr>
                </a:solidFill>
                <a:latin typeface="Trebuchet MS"/>
                <a:cs typeface="Trebuchet MS"/>
              </a:rPr>
              <a:t>and </a:t>
            </a:r>
            <a:r>
              <a:rPr lang="en-US" sz="2000" dirty="0">
                <a:solidFill>
                  <a:schemeClr val="tx1">
                    <a:lumMod val="65000"/>
                    <a:lumOff val="35000"/>
                  </a:schemeClr>
                </a:solidFill>
                <a:latin typeface="Trebuchet MS"/>
                <a:cs typeface="Trebuchet MS"/>
              </a:rPr>
              <a:t>intense </a:t>
            </a:r>
            <a:r>
              <a:rPr lang="en-US" sz="2000" dirty="0" smtClean="0">
                <a:solidFill>
                  <a:schemeClr val="tx1">
                    <a:lumMod val="65000"/>
                    <a:lumOff val="35000"/>
                  </a:schemeClr>
                </a:solidFill>
                <a:latin typeface="Trebuchet MS"/>
                <a:cs typeface="Trebuchet MS"/>
              </a:rPr>
              <a:t>.</a:t>
            </a:r>
            <a:endParaRPr lang="en-US" sz="2000" dirty="0">
              <a:solidFill>
                <a:schemeClr val="tx1">
                  <a:lumMod val="65000"/>
                  <a:lumOff val="35000"/>
                </a:schemeClr>
              </a:solidFill>
              <a:latin typeface="Trebuchet MS"/>
              <a:cs typeface="Trebuchet MS"/>
            </a:endParaRPr>
          </a:p>
          <a:p>
            <a:endParaRPr lang="en-US" sz="2000" dirty="0">
              <a:solidFill>
                <a:schemeClr val="tx1">
                  <a:lumMod val="65000"/>
                  <a:lumOff val="35000"/>
                </a:schemeClr>
              </a:solidFill>
              <a:latin typeface="Trebuchet MS"/>
              <a:cs typeface="Trebuchet MS"/>
            </a:endParaRPr>
          </a:p>
          <a:p>
            <a:r>
              <a:rPr lang="en-US" sz="2000" dirty="0">
                <a:solidFill>
                  <a:schemeClr val="tx1">
                    <a:lumMod val="65000"/>
                    <a:lumOff val="35000"/>
                  </a:schemeClr>
                </a:solidFill>
                <a:latin typeface="Trebuchet MS"/>
                <a:cs typeface="Trebuchet MS"/>
              </a:rPr>
              <a:t>Trends in hurricanes and severe storms, including tornadoes, </a:t>
            </a:r>
            <a:endParaRPr lang="en-US" sz="2000" dirty="0" smtClean="0">
              <a:solidFill>
                <a:schemeClr val="tx1">
                  <a:lumMod val="65000"/>
                  <a:lumOff val="35000"/>
                </a:schemeClr>
              </a:solidFill>
              <a:latin typeface="Trebuchet MS"/>
              <a:cs typeface="Trebuchet MS"/>
            </a:endParaRPr>
          </a:p>
          <a:p>
            <a:r>
              <a:rPr lang="en-US" sz="2000" dirty="0" smtClean="0">
                <a:solidFill>
                  <a:schemeClr val="tx1">
                    <a:lumMod val="65000"/>
                    <a:lumOff val="35000"/>
                  </a:schemeClr>
                </a:solidFill>
                <a:latin typeface="Trebuchet MS"/>
                <a:cs typeface="Trebuchet MS"/>
              </a:rPr>
              <a:t>are uncertain. </a:t>
            </a:r>
            <a:endParaRPr lang="en-US" sz="2000" dirty="0">
              <a:solidFill>
                <a:schemeClr val="tx1">
                  <a:lumMod val="65000"/>
                  <a:lumOff val="35000"/>
                </a:schemeClr>
              </a:solidFill>
              <a:latin typeface="Trebuchet MS"/>
              <a:cs typeface="Trebuchet MS"/>
            </a:endParaRPr>
          </a:p>
          <a:p>
            <a:pPr marL="342900" indent="-342900">
              <a:buFont typeface="Arial"/>
              <a:buChar char="•"/>
            </a:pPr>
            <a:endParaRPr lang="en-US" sz="2000" dirty="0">
              <a:solidFill>
                <a:schemeClr val="tx1">
                  <a:lumMod val="65000"/>
                  <a:lumOff val="35000"/>
                </a:schemeClr>
              </a:solidFill>
              <a:latin typeface="Trebuchet MS"/>
              <a:cs typeface="Trebuchet MS"/>
            </a:endParaRPr>
          </a:p>
          <a:p>
            <a:r>
              <a:rPr lang="en-US" sz="2000" dirty="0">
                <a:solidFill>
                  <a:schemeClr val="tx1">
                    <a:lumMod val="65000"/>
                    <a:lumOff val="35000"/>
                  </a:schemeClr>
                </a:solidFill>
                <a:latin typeface="Trebuchet MS"/>
                <a:cs typeface="Trebuchet MS"/>
              </a:rPr>
              <a:t>Becoming more sensitive to extreme events, greater damage and economic </a:t>
            </a:r>
            <a:r>
              <a:rPr lang="en-US" sz="2000" dirty="0" smtClean="0">
                <a:solidFill>
                  <a:schemeClr val="tx1">
                    <a:lumMod val="65000"/>
                    <a:lumOff val="35000"/>
                  </a:schemeClr>
                </a:solidFill>
                <a:latin typeface="Trebuchet MS"/>
                <a:cs typeface="Trebuchet MS"/>
              </a:rPr>
              <a:t>losses.</a:t>
            </a:r>
            <a:endParaRPr lang="en-US" sz="2000" dirty="0">
              <a:solidFill>
                <a:schemeClr val="tx1">
                  <a:lumMod val="65000"/>
                  <a:lumOff val="35000"/>
                </a:schemeClr>
              </a:solidFill>
              <a:latin typeface="Trebuchet MS"/>
              <a:cs typeface="Trebuchet M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4585871"/>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Recurrence Interval and the 100 Year Flood </a:t>
            </a:r>
          </a:p>
          <a:p>
            <a:endParaRPr lang="en-US" sz="2400" dirty="0" smtClean="0">
              <a:solidFill>
                <a:srgbClr val="008000"/>
              </a:solidFill>
              <a:latin typeface="Trebuchet MS"/>
              <a:cs typeface="Trebuchet MS"/>
            </a:endParaRPr>
          </a:p>
          <a:p>
            <a:pPr>
              <a:defRPr/>
            </a:pPr>
            <a:r>
              <a:rPr lang="en-US" sz="2000" dirty="0" smtClean="0">
                <a:solidFill>
                  <a:srgbClr val="595959"/>
                </a:solidFill>
                <a:latin typeface="Trebuchet MS"/>
                <a:cs typeface="Trebuchet MS"/>
              </a:rPr>
              <a:t>The 100 year flood is a 1% probability that a flood of a certain magnitude will occur (25 year flood: once every 25 years or 4% chance in a given year).</a:t>
            </a:r>
            <a:endParaRPr lang="en-US" sz="2000" dirty="0">
              <a:solidFill>
                <a:srgbClr val="595959"/>
              </a:solidFill>
              <a:latin typeface="Trebuchet MS"/>
              <a:cs typeface="Trebuchet MS"/>
            </a:endParaRPr>
          </a:p>
          <a:p>
            <a:endParaRPr lang="en-US" sz="2000" dirty="0">
              <a:solidFill>
                <a:srgbClr val="595959"/>
              </a:solidFill>
              <a:latin typeface="Trebuchet MS"/>
              <a:cs typeface="Trebuchet MS"/>
            </a:endParaRPr>
          </a:p>
          <a:p>
            <a:r>
              <a:rPr lang="en-US" sz="2000" dirty="0" smtClean="0">
                <a:solidFill>
                  <a:srgbClr val="595959"/>
                </a:solidFill>
                <a:latin typeface="Trebuchet MS"/>
                <a:cs typeface="Trebuchet MS"/>
              </a:rPr>
              <a:t>This parameter is just based on the frequency and magnitude of prior events, so a flooding event is still equally likely to occur at any time.</a:t>
            </a:r>
          </a:p>
          <a:p>
            <a:endParaRPr lang="en-US" sz="2000" dirty="0">
              <a:solidFill>
                <a:srgbClr val="595959"/>
              </a:solidFill>
              <a:latin typeface="Trebuchet MS"/>
              <a:cs typeface="Trebuchet MS"/>
            </a:endParaRPr>
          </a:p>
          <a:p>
            <a:r>
              <a:rPr lang="en-US" sz="2000" dirty="0" smtClean="0">
                <a:solidFill>
                  <a:srgbClr val="595959"/>
                </a:solidFill>
                <a:latin typeface="Trebuchet MS"/>
                <a:cs typeface="Trebuchet MS"/>
              </a:rPr>
              <a:t>Changes in land use, land cover, drainage and levees can alter areas susceptible to flooding and the levels to which they flood.</a:t>
            </a:r>
          </a:p>
          <a:p>
            <a:endParaRPr lang="en-US" sz="2000" dirty="0">
              <a:solidFill>
                <a:srgbClr val="595959"/>
              </a:solidFill>
              <a:latin typeface="Trebuchet MS"/>
              <a:cs typeface="Trebuchet MS"/>
            </a:endParaRPr>
          </a:p>
          <a:p>
            <a:r>
              <a:rPr lang="en-US" sz="2000" dirty="0" smtClean="0">
                <a:solidFill>
                  <a:srgbClr val="595959"/>
                </a:solidFill>
                <a:latin typeface="Trebuchet MS"/>
                <a:cs typeface="Trebuchet MS"/>
              </a:rPr>
              <a:t>Higher intensity downpours, which is one impact from a warming climate, would also change flooding susceptibility.</a:t>
            </a:r>
            <a:endParaRPr lang="en-US" sz="2000" dirty="0">
              <a:solidFill>
                <a:srgbClr val="595959"/>
              </a:solidFill>
              <a:latin typeface="Trebuchet MS"/>
              <a:cs typeface="Trebuchet MS"/>
            </a:endParaRPr>
          </a:p>
        </p:txBody>
      </p:sp>
    </p:spTree>
    <p:extLst>
      <p:ext uri="{BB962C8B-B14F-4D97-AF65-F5344CB8AC3E}">
        <p14:creationId xmlns:p14="http://schemas.microsoft.com/office/powerpoint/2010/main" val="3220598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pic>
        <p:nvPicPr>
          <p:cNvPr id="6" name="Picture 5" descr="Screen Shot 2013-09-16 at 4.01.0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510" y="572111"/>
            <a:ext cx="8564307" cy="4407180"/>
          </a:xfrm>
          <a:prstGeom prst="rect">
            <a:avLst/>
          </a:prstGeom>
        </p:spPr>
      </p:pic>
    </p:spTree>
    <p:extLst>
      <p:ext uri="{BB962C8B-B14F-4D97-AF65-F5344CB8AC3E}">
        <p14:creationId xmlns:p14="http://schemas.microsoft.com/office/powerpoint/2010/main" val="26808350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5201423"/>
          </a:xfrm>
          <a:prstGeom prst="rect">
            <a:avLst/>
          </a:prstGeom>
          <a:noFill/>
        </p:spPr>
        <p:txBody>
          <a:bodyPr wrap="square" rtlCol="0">
            <a:spAutoFit/>
          </a:bodyPr>
          <a:lstStyle/>
          <a:p>
            <a:endParaRPr lang="en-US" sz="2400" dirty="0" smtClean="0">
              <a:solidFill>
                <a:srgbClr val="008000"/>
              </a:solidFill>
              <a:latin typeface="Trebuchet MS"/>
              <a:cs typeface="Trebuchet MS"/>
            </a:endParaRPr>
          </a:p>
          <a:p>
            <a:endParaRPr lang="en-US" sz="2400" dirty="0" smtClean="0">
              <a:solidFill>
                <a:srgbClr val="008000"/>
              </a:solidFill>
              <a:latin typeface="Trebuchet MS"/>
              <a:cs typeface="Trebuchet MS"/>
            </a:endParaRPr>
          </a:p>
          <a:p>
            <a:endParaRPr lang="en-US" sz="2400" dirty="0" smtClean="0">
              <a:solidFill>
                <a:srgbClr val="008000"/>
              </a:solidFill>
              <a:latin typeface="Trebuchet MS"/>
              <a:cs typeface="Trebuchet MS"/>
            </a:endParaRPr>
          </a:p>
          <a:p>
            <a:endParaRPr lang="en-US" sz="2400" dirty="0">
              <a:solidFill>
                <a:srgbClr val="008000"/>
              </a:solidFill>
              <a:latin typeface="Trebuchet MS"/>
              <a:cs typeface="Trebuchet MS"/>
            </a:endParaRPr>
          </a:p>
          <a:p>
            <a:endParaRPr lang="en-US" sz="2400" dirty="0" smtClean="0">
              <a:solidFill>
                <a:srgbClr val="008000"/>
              </a:solidFill>
              <a:latin typeface="Trebuchet MS"/>
              <a:cs typeface="Trebuchet MS"/>
            </a:endParaRPr>
          </a:p>
          <a:p>
            <a:endParaRPr lang="en-US" sz="2400" dirty="0">
              <a:solidFill>
                <a:srgbClr val="008000"/>
              </a:solidFill>
              <a:latin typeface="Trebuchet MS"/>
              <a:cs typeface="Trebuchet MS"/>
            </a:endParaRPr>
          </a:p>
          <a:p>
            <a:endParaRPr lang="en-US" sz="2400" dirty="0" smtClean="0">
              <a:solidFill>
                <a:srgbClr val="008000"/>
              </a:solidFill>
              <a:latin typeface="Trebuchet MS"/>
              <a:cs typeface="Trebuchet MS"/>
            </a:endParaRPr>
          </a:p>
          <a:p>
            <a:endParaRPr lang="en-US" sz="2400" dirty="0">
              <a:solidFill>
                <a:srgbClr val="008000"/>
              </a:solidFill>
              <a:latin typeface="Trebuchet MS"/>
              <a:cs typeface="Trebuchet MS"/>
            </a:endParaRPr>
          </a:p>
          <a:p>
            <a:endParaRPr lang="en-US" sz="2400" dirty="0" smtClean="0">
              <a:solidFill>
                <a:srgbClr val="008000"/>
              </a:solidFill>
              <a:latin typeface="Trebuchet MS"/>
              <a:cs typeface="Trebuchet MS"/>
            </a:endParaRPr>
          </a:p>
          <a:p>
            <a:endParaRPr lang="en-US" sz="2400" dirty="0">
              <a:solidFill>
                <a:srgbClr val="008000"/>
              </a:solidFill>
              <a:latin typeface="Trebuchet MS"/>
              <a:cs typeface="Trebuchet MS"/>
            </a:endParaRPr>
          </a:p>
          <a:p>
            <a:endParaRPr lang="en-US" sz="2400" dirty="0" smtClean="0">
              <a:solidFill>
                <a:srgbClr val="008000"/>
              </a:solidFill>
              <a:latin typeface="Trebuchet MS"/>
              <a:cs typeface="Trebuchet MS"/>
            </a:endParaRPr>
          </a:p>
          <a:p>
            <a:endParaRPr lang="en-US" sz="2400" dirty="0" smtClean="0">
              <a:solidFill>
                <a:srgbClr val="008000"/>
              </a:solidFill>
              <a:latin typeface="Trebuchet MS"/>
              <a:cs typeface="Trebuchet MS"/>
            </a:endParaRPr>
          </a:p>
          <a:p>
            <a:pPr algn="ctr"/>
            <a:r>
              <a:rPr lang="en-US" sz="2000" dirty="0">
                <a:solidFill>
                  <a:srgbClr val="595959"/>
                </a:solidFill>
                <a:latin typeface="Trebuchet MS"/>
                <a:cs typeface="Trebuchet MS"/>
              </a:rPr>
              <a:t>June 14, 2010 Oklahoma City 12 hour rainfall amounts </a:t>
            </a:r>
          </a:p>
          <a:p>
            <a:pPr algn="ctr"/>
            <a:endParaRPr lang="en-US" sz="2400" dirty="0" smtClean="0">
              <a:solidFill>
                <a:srgbClr val="008000"/>
              </a:solidFill>
              <a:latin typeface="Trebuchet MS"/>
              <a:cs typeface="Trebuchet MS"/>
            </a:endParaRPr>
          </a:p>
        </p:txBody>
      </p:sp>
      <p:pic>
        <p:nvPicPr>
          <p:cNvPr id="7" name="Picture 6" descr="Screen Shot 2013-09-16 at 3.57.4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1004" y="308017"/>
            <a:ext cx="4632007" cy="4357048"/>
          </a:xfrm>
          <a:prstGeom prst="rect">
            <a:avLst/>
          </a:prstGeom>
        </p:spPr>
      </p:pic>
    </p:spTree>
    <p:extLst>
      <p:ext uri="{BB962C8B-B14F-4D97-AF65-F5344CB8AC3E}">
        <p14:creationId xmlns:p14="http://schemas.microsoft.com/office/powerpoint/2010/main" val="41876870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pic>
        <p:nvPicPr>
          <p:cNvPr id="6" name="Picture 5"/>
          <p:cNvPicPr>
            <a:picLocks noChangeAspect="1"/>
          </p:cNvPicPr>
          <p:nvPr/>
        </p:nvPicPr>
        <p:blipFill>
          <a:blip r:embed="rId4"/>
          <a:stretch>
            <a:fillRect/>
          </a:stretch>
        </p:blipFill>
        <p:spPr>
          <a:xfrm>
            <a:off x="425399" y="855407"/>
            <a:ext cx="8436134" cy="4601528"/>
          </a:xfrm>
          <a:prstGeom prst="rect">
            <a:avLst/>
          </a:prstGeom>
        </p:spPr>
      </p:pic>
    </p:spTree>
    <p:extLst>
      <p:ext uri="{BB962C8B-B14F-4D97-AF65-F5344CB8AC3E}">
        <p14:creationId xmlns:p14="http://schemas.microsoft.com/office/powerpoint/2010/main" val="42411377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iddle_slide.png"/>
          <p:cNvPicPr>
            <a:picLocks noChangeAspect="1"/>
          </p:cNvPicPr>
          <p:nvPr/>
        </p:nvPicPr>
        <p:blipFill>
          <a:blip r:embed="rId2"/>
          <a:stretch>
            <a:fillRect/>
          </a:stretch>
        </p:blipFill>
        <p:spPr>
          <a:xfrm>
            <a:off x="5832" y="268"/>
            <a:ext cx="9132335" cy="6857463"/>
          </a:xfrm>
          <a:prstGeom prst="rect">
            <a:avLst/>
          </a:prstGeom>
        </p:spPr>
      </p:pic>
      <p:sp>
        <p:nvSpPr>
          <p:cNvPr id="10" name="TextBox 9"/>
          <p:cNvSpPr txBox="1"/>
          <p:nvPr/>
        </p:nvSpPr>
        <p:spPr>
          <a:xfrm>
            <a:off x="2215952" y="2056787"/>
            <a:ext cx="4898792" cy="523220"/>
          </a:xfrm>
          <a:prstGeom prst="rect">
            <a:avLst/>
          </a:prstGeom>
          <a:noFill/>
        </p:spPr>
        <p:txBody>
          <a:bodyPr wrap="square" rtlCol="0">
            <a:spAutoFit/>
          </a:bodyPr>
          <a:lstStyle/>
          <a:p>
            <a:pPr algn="ctr"/>
            <a:r>
              <a:rPr lang="en-US" sz="2800" dirty="0" smtClean="0">
                <a:solidFill>
                  <a:schemeClr val="tx2">
                    <a:lumMod val="75000"/>
                  </a:schemeClr>
                </a:solidFill>
                <a:latin typeface="Trebuchet MS"/>
                <a:cs typeface="Trebuchet MS"/>
              </a:rPr>
              <a:t>Extreme Heat</a:t>
            </a:r>
            <a:endParaRPr lang="en-US" sz="2800" dirty="0">
              <a:solidFill>
                <a:schemeClr val="tx2">
                  <a:lumMod val="75000"/>
                </a:schemeClr>
              </a:solidFill>
              <a:latin typeface="Trebuchet MS"/>
              <a:cs typeface="Trebuchet MS"/>
            </a:endParaRPr>
          </a:p>
        </p:txBody>
      </p:sp>
    </p:spTree>
    <p:extLst>
      <p:ext uri="{BB962C8B-B14F-4D97-AF65-F5344CB8AC3E}">
        <p14:creationId xmlns:p14="http://schemas.microsoft.com/office/powerpoint/2010/main" val="3813710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6124754"/>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Extreme Heat</a:t>
            </a:r>
            <a:endParaRPr lang="en-US" sz="2400" dirty="0" smtClean="0">
              <a:solidFill>
                <a:srgbClr val="008000"/>
              </a:solidFill>
              <a:latin typeface="Trebuchet MS"/>
              <a:cs typeface="Trebuchet MS"/>
            </a:endParaRPr>
          </a:p>
          <a:p>
            <a:endParaRPr lang="en-US" sz="2400" dirty="0">
              <a:solidFill>
                <a:srgbClr val="008000"/>
              </a:solidFill>
              <a:latin typeface="Trebuchet MS"/>
              <a:cs typeface="Trebuchet MS"/>
            </a:endParaRPr>
          </a:p>
          <a:p>
            <a:r>
              <a:rPr lang="en-US" sz="2000" dirty="0" smtClean="0">
                <a:solidFill>
                  <a:schemeClr val="tx1">
                    <a:lumMod val="65000"/>
                    <a:lumOff val="35000"/>
                  </a:schemeClr>
                </a:solidFill>
                <a:latin typeface="Trebuchet MS"/>
                <a:cs typeface="Trebuchet MS"/>
              </a:rPr>
              <a:t>The National Weather Service lists heat as the #1 weather-related killer in the US, current 10 year average is 123 deaths per year.  </a:t>
            </a:r>
          </a:p>
          <a:p>
            <a:r>
              <a:rPr lang="en-US" sz="2000" dirty="0">
                <a:solidFill>
                  <a:schemeClr val="tx1">
                    <a:lumMod val="65000"/>
                    <a:lumOff val="35000"/>
                  </a:schemeClr>
                </a:solidFill>
                <a:latin typeface="Trebuchet MS"/>
                <a:cs typeface="Trebuchet MS"/>
              </a:rPr>
              <a:t>	</a:t>
            </a:r>
            <a:r>
              <a:rPr lang="en-US" sz="2000" dirty="0" smtClean="0">
                <a:solidFill>
                  <a:schemeClr val="tx1">
                    <a:lumMod val="65000"/>
                    <a:lumOff val="35000"/>
                  </a:schemeClr>
                </a:solidFill>
                <a:latin typeface="Trebuchet MS"/>
                <a:cs typeface="Trebuchet MS"/>
              </a:rPr>
              <a:t>The Centers for Disease Control cites an average of over 600 deaths 	per year as associated with excessive heat .</a:t>
            </a:r>
            <a:endParaRPr lang="en-US" sz="2000" dirty="0">
              <a:solidFill>
                <a:schemeClr val="tx1">
                  <a:lumMod val="65000"/>
                  <a:lumOff val="35000"/>
                </a:schemeClr>
              </a:solidFill>
              <a:latin typeface="Trebuchet MS"/>
              <a:cs typeface="Trebuchet MS"/>
            </a:endParaRPr>
          </a:p>
          <a:p>
            <a:endParaRPr lang="en-US" sz="2000" dirty="0" smtClean="0">
              <a:solidFill>
                <a:schemeClr val="tx1">
                  <a:lumMod val="65000"/>
                  <a:lumOff val="35000"/>
                </a:schemeClr>
              </a:solidFill>
              <a:latin typeface="Trebuchet MS"/>
              <a:cs typeface="Trebuchet MS"/>
            </a:endParaRPr>
          </a:p>
          <a:p>
            <a:r>
              <a:rPr lang="en-US" sz="2000" dirty="0">
                <a:solidFill>
                  <a:schemeClr val="tx1">
                    <a:lumMod val="65000"/>
                    <a:lumOff val="35000"/>
                  </a:schemeClr>
                </a:solidFill>
                <a:latin typeface="Trebuchet MS"/>
                <a:cs typeface="Trebuchet MS"/>
              </a:rPr>
              <a:t>Those most as risk include people without access to air conditioning, chronically ill, elderly, very young, socially isolated and </a:t>
            </a:r>
            <a:r>
              <a:rPr lang="en-US" sz="2000" dirty="0" smtClean="0">
                <a:solidFill>
                  <a:schemeClr val="tx1">
                    <a:lumMod val="65000"/>
                    <a:lumOff val="35000"/>
                  </a:schemeClr>
                </a:solidFill>
                <a:latin typeface="Trebuchet MS"/>
                <a:cs typeface="Trebuchet MS"/>
              </a:rPr>
              <a:t>disabled.</a:t>
            </a:r>
            <a:endParaRPr lang="en-US" sz="2000" dirty="0">
              <a:solidFill>
                <a:schemeClr val="tx1">
                  <a:lumMod val="65000"/>
                  <a:lumOff val="35000"/>
                </a:schemeClr>
              </a:solidFill>
              <a:latin typeface="Trebuchet MS"/>
              <a:cs typeface="Trebuchet MS"/>
            </a:endParaRPr>
          </a:p>
          <a:p>
            <a:endParaRPr lang="en-US" sz="2000" dirty="0" smtClean="0">
              <a:solidFill>
                <a:schemeClr val="tx1">
                  <a:lumMod val="65000"/>
                  <a:lumOff val="35000"/>
                </a:schemeClr>
              </a:solidFill>
              <a:latin typeface="Trebuchet MS"/>
              <a:cs typeface="Trebuchet MS"/>
            </a:endParaRPr>
          </a:p>
          <a:p>
            <a:r>
              <a:rPr lang="en-US" sz="2000" dirty="0" smtClean="0">
                <a:solidFill>
                  <a:schemeClr val="tx1">
                    <a:lumMod val="65000"/>
                    <a:lumOff val="35000"/>
                  </a:schemeClr>
                </a:solidFill>
                <a:latin typeface="Trebuchet MS"/>
                <a:cs typeface="Trebuchet MS"/>
              </a:rPr>
              <a:t>Effects are enhanced in urban areas due to the heat island.</a:t>
            </a:r>
          </a:p>
          <a:p>
            <a:r>
              <a:rPr lang="en-US" sz="2000" dirty="0">
                <a:solidFill>
                  <a:schemeClr val="tx1">
                    <a:lumMod val="65000"/>
                    <a:lumOff val="35000"/>
                  </a:schemeClr>
                </a:solidFill>
                <a:latin typeface="Trebuchet MS"/>
                <a:cs typeface="Trebuchet MS"/>
              </a:rPr>
              <a:t>	</a:t>
            </a:r>
            <a:r>
              <a:rPr lang="en-US" sz="2000" dirty="0" smtClean="0">
                <a:solidFill>
                  <a:schemeClr val="tx1">
                    <a:lumMod val="65000"/>
                    <a:lumOff val="35000"/>
                  </a:schemeClr>
                </a:solidFill>
                <a:latin typeface="Trebuchet MS"/>
                <a:cs typeface="Trebuchet MS"/>
              </a:rPr>
              <a:t>Asphalt and concrete effectively </a:t>
            </a:r>
            <a:r>
              <a:rPr lang="en-US" sz="2000" dirty="0">
                <a:solidFill>
                  <a:schemeClr val="tx1">
                    <a:lumMod val="65000"/>
                    <a:lumOff val="35000"/>
                  </a:schemeClr>
                </a:solidFill>
                <a:latin typeface="Trebuchet MS"/>
                <a:cs typeface="Trebuchet MS"/>
              </a:rPr>
              <a:t>a</a:t>
            </a:r>
            <a:r>
              <a:rPr lang="en-US" sz="2000" dirty="0" smtClean="0">
                <a:solidFill>
                  <a:schemeClr val="tx1">
                    <a:lumMod val="65000"/>
                    <a:lumOff val="35000"/>
                  </a:schemeClr>
                </a:solidFill>
                <a:latin typeface="Trebuchet MS"/>
                <a:cs typeface="Trebuchet MS"/>
              </a:rPr>
              <a:t>bsorb and retain heat, preventing 	cities to cool down as much at overnight. </a:t>
            </a:r>
          </a:p>
          <a:p>
            <a:endParaRPr lang="en-US" sz="2000" dirty="0" smtClean="0">
              <a:solidFill>
                <a:schemeClr val="tx1">
                  <a:lumMod val="65000"/>
                  <a:lumOff val="35000"/>
                </a:schemeClr>
              </a:solidFill>
              <a:latin typeface="Trebuchet MS"/>
              <a:cs typeface="Trebuchet MS"/>
            </a:endParaRPr>
          </a:p>
          <a:p>
            <a:r>
              <a:rPr lang="en-US" sz="2000" dirty="0" smtClean="0">
                <a:solidFill>
                  <a:schemeClr val="tx1">
                    <a:lumMod val="65000"/>
                    <a:lumOff val="35000"/>
                  </a:schemeClr>
                </a:solidFill>
                <a:latin typeface="Trebuchet MS"/>
                <a:cs typeface="Trebuchet MS"/>
              </a:rPr>
              <a:t>A Chicago area heat wave in July 1995 killed more than 700 people. </a:t>
            </a:r>
          </a:p>
          <a:p>
            <a:endParaRPr lang="en-US" sz="2000" dirty="0">
              <a:solidFill>
                <a:schemeClr val="tx1">
                  <a:lumMod val="65000"/>
                  <a:lumOff val="35000"/>
                </a:schemeClr>
              </a:solidFill>
              <a:latin typeface="Trebuchet MS"/>
              <a:cs typeface="Trebuchet MS"/>
            </a:endParaRPr>
          </a:p>
          <a:p>
            <a:r>
              <a:rPr lang="en-US" sz="2000" dirty="0">
                <a:solidFill>
                  <a:schemeClr val="tx1">
                    <a:lumMod val="65000"/>
                    <a:lumOff val="35000"/>
                  </a:schemeClr>
                </a:solidFill>
                <a:latin typeface="Trebuchet MS"/>
                <a:cs typeface="Trebuchet MS"/>
              </a:rPr>
              <a:t>Compared to other weather events, a heat wave onset can be </a:t>
            </a:r>
            <a:r>
              <a:rPr lang="en-US" sz="2000" dirty="0" smtClean="0">
                <a:solidFill>
                  <a:schemeClr val="tx1">
                    <a:lumMod val="65000"/>
                    <a:lumOff val="35000"/>
                  </a:schemeClr>
                </a:solidFill>
                <a:latin typeface="Trebuchet MS"/>
                <a:cs typeface="Trebuchet MS"/>
              </a:rPr>
              <a:t>subtle. </a:t>
            </a:r>
            <a:endParaRPr lang="en-US" sz="2000" dirty="0">
              <a:solidFill>
                <a:schemeClr val="tx1">
                  <a:lumMod val="65000"/>
                  <a:lumOff val="35000"/>
                </a:schemeClr>
              </a:solidFill>
              <a:latin typeface="Trebuchet MS"/>
              <a:cs typeface="Trebuchet MS"/>
            </a:endParaRPr>
          </a:p>
          <a:p>
            <a:endParaRPr lang="en-US" sz="2000" dirty="0">
              <a:solidFill>
                <a:schemeClr val="tx1">
                  <a:lumMod val="65000"/>
                  <a:lumOff val="35000"/>
                </a:schemeClr>
              </a:solidFill>
              <a:latin typeface="Trebuchet MS"/>
              <a:cs typeface="Trebuchet MS"/>
            </a:endParaRPr>
          </a:p>
          <a:p>
            <a:endParaRPr lang="en-US" sz="2000" dirty="0" smtClean="0">
              <a:solidFill>
                <a:srgbClr val="458CCA"/>
              </a:solidFill>
              <a:latin typeface="Trebuchet MS"/>
              <a:cs typeface="Trebuchet MS"/>
            </a:endParaRPr>
          </a:p>
        </p:txBody>
      </p:sp>
    </p:spTree>
    <p:extLst>
      <p:ext uri="{BB962C8B-B14F-4D97-AF65-F5344CB8AC3E}">
        <p14:creationId xmlns:p14="http://schemas.microsoft.com/office/powerpoint/2010/main" val="42509076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3046988"/>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Extreme Heat</a:t>
            </a:r>
            <a:endParaRPr lang="en-US" sz="2400" dirty="0" smtClean="0">
              <a:solidFill>
                <a:srgbClr val="008000"/>
              </a:solidFill>
              <a:latin typeface="Trebuchet MS"/>
              <a:cs typeface="Trebuchet MS"/>
            </a:endParaRPr>
          </a:p>
          <a:p>
            <a:endParaRPr lang="en-US" sz="2400" dirty="0">
              <a:solidFill>
                <a:srgbClr val="008000"/>
              </a:solidFill>
              <a:latin typeface="Trebuchet MS"/>
              <a:cs typeface="Trebuchet MS"/>
            </a:endParaRPr>
          </a:p>
          <a:p>
            <a:r>
              <a:rPr lang="en-US" sz="2000" dirty="0" smtClean="0">
                <a:solidFill>
                  <a:schemeClr val="tx1">
                    <a:lumMod val="65000"/>
                    <a:lumOff val="35000"/>
                  </a:schemeClr>
                </a:solidFill>
                <a:latin typeface="Trebuchet MS"/>
                <a:cs typeface="Trebuchet MS"/>
              </a:rPr>
              <a:t>Atmospheric moisture contributes greatly to human heat stress.</a:t>
            </a:r>
          </a:p>
          <a:p>
            <a:endParaRPr lang="en-US" sz="2000" dirty="0" smtClean="0">
              <a:solidFill>
                <a:schemeClr val="tx1">
                  <a:lumMod val="65000"/>
                  <a:lumOff val="35000"/>
                </a:schemeClr>
              </a:solidFill>
              <a:latin typeface="Trebuchet MS"/>
              <a:cs typeface="Trebuchet MS"/>
            </a:endParaRPr>
          </a:p>
          <a:p>
            <a:r>
              <a:rPr lang="en-US" sz="2000" b="1" dirty="0" smtClean="0">
                <a:solidFill>
                  <a:schemeClr val="tx1">
                    <a:lumMod val="65000"/>
                    <a:lumOff val="35000"/>
                  </a:schemeClr>
                </a:solidFill>
                <a:latin typeface="Trebuchet MS"/>
                <a:cs typeface="Trebuchet MS"/>
              </a:rPr>
              <a:t>Heat index</a:t>
            </a:r>
            <a:r>
              <a:rPr lang="en-US" sz="2000" dirty="0" smtClean="0">
                <a:solidFill>
                  <a:schemeClr val="tx1">
                    <a:lumMod val="65000"/>
                    <a:lumOff val="35000"/>
                  </a:schemeClr>
                </a:solidFill>
                <a:latin typeface="Trebuchet MS"/>
                <a:cs typeface="Trebuchet MS"/>
              </a:rPr>
              <a:t>- A measure of the apparent temperature the human body experiences due to high humidity and lack of cooling by evaporation.</a:t>
            </a:r>
            <a:endParaRPr lang="en-US" sz="2000" dirty="0">
              <a:solidFill>
                <a:schemeClr val="tx1">
                  <a:lumMod val="65000"/>
                  <a:lumOff val="35000"/>
                </a:schemeClr>
              </a:solidFill>
              <a:latin typeface="Trebuchet MS"/>
              <a:cs typeface="Trebuchet MS"/>
            </a:endParaRPr>
          </a:p>
          <a:p>
            <a:endParaRPr lang="en-US" sz="2000" dirty="0" smtClean="0">
              <a:solidFill>
                <a:schemeClr val="tx1">
                  <a:lumMod val="65000"/>
                  <a:lumOff val="35000"/>
                </a:schemeClr>
              </a:solidFill>
              <a:latin typeface="Trebuchet MS"/>
              <a:cs typeface="Trebuchet MS"/>
            </a:endParaRPr>
          </a:p>
          <a:p>
            <a:endParaRPr lang="en-US" sz="2000" dirty="0">
              <a:solidFill>
                <a:schemeClr val="tx1">
                  <a:lumMod val="65000"/>
                  <a:lumOff val="35000"/>
                </a:schemeClr>
              </a:solidFill>
              <a:latin typeface="Trebuchet MS"/>
              <a:cs typeface="Trebuchet MS"/>
            </a:endParaRPr>
          </a:p>
          <a:p>
            <a:endParaRPr lang="en-US" sz="2000" dirty="0" smtClean="0">
              <a:solidFill>
                <a:srgbClr val="458CCA"/>
              </a:solidFill>
              <a:latin typeface="Trebuchet MS"/>
              <a:cs typeface="Trebuchet MS"/>
            </a:endParaRPr>
          </a:p>
        </p:txBody>
      </p:sp>
      <p:pic>
        <p:nvPicPr>
          <p:cNvPr id="2" name="Picture 1" descr="heatinde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0454" y="2820169"/>
            <a:ext cx="5887409" cy="4037562"/>
          </a:xfrm>
          <a:prstGeom prst="rect">
            <a:avLst/>
          </a:prstGeom>
        </p:spPr>
      </p:pic>
    </p:spTree>
    <p:extLst>
      <p:ext uri="{BB962C8B-B14F-4D97-AF65-F5344CB8AC3E}">
        <p14:creationId xmlns:p14="http://schemas.microsoft.com/office/powerpoint/2010/main" val="10349340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461665"/>
          </a:xfrm>
          <a:prstGeom prst="rect">
            <a:avLst/>
          </a:prstGeom>
          <a:noFill/>
        </p:spPr>
        <p:txBody>
          <a:bodyPr wrap="square" rtlCol="0">
            <a:spAutoFit/>
          </a:bodyPr>
          <a:lstStyle/>
          <a:p>
            <a:r>
              <a:rPr lang="en-US" sz="2400" dirty="0">
                <a:solidFill>
                  <a:schemeClr val="tx2">
                    <a:lumMod val="75000"/>
                  </a:schemeClr>
                </a:solidFill>
                <a:latin typeface="Trebuchet MS"/>
                <a:cs typeface="Trebuchet MS"/>
              </a:rPr>
              <a:t>Extreme Heat</a:t>
            </a:r>
            <a:endParaRPr lang="en-US" sz="2000" dirty="0">
              <a:solidFill>
                <a:srgbClr val="008000"/>
              </a:solidFill>
              <a:latin typeface="Trebuchet MS"/>
              <a:cs typeface="Trebuchet MS"/>
            </a:endParaRPr>
          </a:p>
        </p:txBody>
      </p:sp>
      <p:pic>
        <p:nvPicPr>
          <p:cNvPr id="2" name="Picture 1" descr="Screen Shot 2014-07-21 at 5.23.2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3206"/>
            <a:ext cx="9144000" cy="4903648"/>
          </a:xfrm>
          <a:prstGeom prst="rect">
            <a:avLst/>
          </a:prstGeom>
        </p:spPr>
      </p:pic>
    </p:spTree>
    <p:extLst>
      <p:ext uri="{BB962C8B-B14F-4D97-AF65-F5344CB8AC3E}">
        <p14:creationId xmlns:p14="http://schemas.microsoft.com/office/powerpoint/2010/main" val="18606977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461665"/>
          </a:xfrm>
          <a:prstGeom prst="rect">
            <a:avLst/>
          </a:prstGeom>
          <a:noFill/>
        </p:spPr>
        <p:txBody>
          <a:bodyPr wrap="square" rtlCol="0">
            <a:spAutoFit/>
          </a:bodyPr>
          <a:lstStyle/>
          <a:p>
            <a:r>
              <a:rPr lang="en-US" sz="2400" dirty="0">
                <a:solidFill>
                  <a:schemeClr val="tx2">
                    <a:lumMod val="75000"/>
                  </a:schemeClr>
                </a:solidFill>
                <a:latin typeface="Trebuchet MS"/>
                <a:cs typeface="Trebuchet MS"/>
              </a:rPr>
              <a:t>Extreme Heat</a:t>
            </a:r>
            <a:endParaRPr lang="en-US" sz="2000" dirty="0">
              <a:solidFill>
                <a:srgbClr val="008000"/>
              </a:solidFill>
              <a:latin typeface="Trebuchet MS"/>
              <a:cs typeface="Trebuchet M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85" y="877996"/>
            <a:ext cx="8972830" cy="4903648"/>
          </a:xfrm>
          <a:prstGeom prst="rect">
            <a:avLst/>
          </a:prstGeom>
        </p:spPr>
      </p:pic>
    </p:spTree>
    <p:extLst>
      <p:ext uri="{BB962C8B-B14F-4D97-AF65-F5344CB8AC3E}">
        <p14:creationId xmlns:p14="http://schemas.microsoft.com/office/powerpoint/2010/main" val="4889043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4585871"/>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Extreme Heat</a:t>
            </a:r>
          </a:p>
          <a:p>
            <a:endParaRPr lang="en-US" sz="2400" dirty="0" smtClean="0">
              <a:solidFill>
                <a:srgbClr val="008000"/>
              </a:solidFill>
              <a:latin typeface="Trebuchet MS"/>
              <a:cs typeface="Trebuchet MS"/>
            </a:endParaRPr>
          </a:p>
          <a:p>
            <a:r>
              <a:rPr lang="en-US" sz="2000" dirty="0" smtClean="0">
                <a:solidFill>
                  <a:schemeClr val="tx1">
                    <a:lumMod val="65000"/>
                    <a:lumOff val="35000"/>
                  </a:schemeClr>
                </a:solidFill>
                <a:latin typeface="Trebuchet MS"/>
                <a:cs typeface="Trebuchet MS"/>
              </a:rPr>
              <a:t>Oklahoma has the record for hottest month of any state (since 1895) with a statewide average during July 2011 of 89.1 ºF. </a:t>
            </a:r>
          </a:p>
          <a:p>
            <a:endParaRPr lang="en-US" sz="2000" dirty="0">
              <a:solidFill>
                <a:schemeClr val="tx1">
                  <a:lumMod val="65000"/>
                  <a:lumOff val="35000"/>
                </a:schemeClr>
              </a:solidFill>
              <a:latin typeface="Trebuchet MS"/>
              <a:cs typeface="Trebuchet MS"/>
            </a:endParaRPr>
          </a:p>
          <a:p>
            <a:r>
              <a:rPr lang="en-US" sz="2000" dirty="0" smtClean="0">
                <a:solidFill>
                  <a:schemeClr val="tx1">
                    <a:lumMod val="65000"/>
                    <a:lumOff val="35000"/>
                  </a:schemeClr>
                </a:solidFill>
                <a:latin typeface="Trebuchet MS"/>
                <a:cs typeface="Trebuchet MS"/>
              </a:rPr>
              <a:t>The hottest Oklahoma summer on record was 2011 with a statewide average of 86.8 ºF.</a:t>
            </a:r>
          </a:p>
          <a:p>
            <a:endParaRPr lang="en-US" sz="2000" dirty="0" smtClean="0">
              <a:solidFill>
                <a:schemeClr val="tx1">
                  <a:lumMod val="65000"/>
                  <a:lumOff val="35000"/>
                </a:schemeClr>
              </a:solidFill>
              <a:latin typeface="Trebuchet MS"/>
              <a:cs typeface="Trebuchet MS"/>
            </a:endParaRPr>
          </a:p>
          <a:p>
            <a:r>
              <a:rPr lang="en-US" sz="2000" dirty="0" smtClean="0">
                <a:solidFill>
                  <a:schemeClr val="tx1">
                    <a:lumMod val="65000"/>
                    <a:lumOff val="35000"/>
                  </a:schemeClr>
                </a:solidFill>
                <a:latin typeface="Trebuchet MS"/>
                <a:cs typeface="Trebuchet MS"/>
              </a:rPr>
              <a:t>The state record of 120 ºF has been reached six times (four times in 1936, once in 1943 and once in 1994).</a:t>
            </a:r>
            <a:endParaRPr lang="en-US" sz="2000" dirty="0">
              <a:solidFill>
                <a:schemeClr val="tx1">
                  <a:lumMod val="65000"/>
                  <a:lumOff val="35000"/>
                </a:schemeClr>
              </a:solidFill>
              <a:latin typeface="Trebuchet MS"/>
              <a:cs typeface="Trebuchet MS"/>
            </a:endParaRPr>
          </a:p>
          <a:p>
            <a:endParaRPr lang="en-US" sz="2000" dirty="0">
              <a:solidFill>
                <a:schemeClr val="tx1">
                  <a:lumMod val="65000"/>
                  <a:lumOff val="35000"/>
                </a:schemeClr>
              </a:solidFill>
              <a:latin typeface="Trebuchet MS"/>
              <a:cs typeface="Trebuchet MS"/>
            </a:endParaRPr>
          </a:p>
          <a:p>
            <a:r>
              <a:rPr lang="en-US" sz="2000" dirty="0" smtClean="0">
                <a:solidFill>
                  <a:schemeClr val="tx1">
                    <a:lumMod val="65000"/>
                    <a:lumOff val="35000"/>
                  </a:schemeClr>
                </a:solidFill>
                <a:latin typeface="Trebuchet MS"/>
                <a:cs typeface="Trebuchet MS"/>
              </a:rPr>
              <a:t>Hot summers with long durations above </a:t>
            </a:r>
            <a:r>
              <a:rPr lang="en-US" sz="2000" dirty="0">
                <a:solidFill>
                  <a:schemeClr val="tx1">
                    <a:lumMod val="65000"/>
                    <a:lumOff val="35000"/>
                  </a:schemeClr>
                </a:solidFill>
                <a:latin typeface="Trebuchet MS"/>
                <a:cs typeface="Trebuchet MS"/>
              </a:rPr>
              <a:t>100 ºF </a:t>
            </a:r>
            <a:r>
              <a:rPr lang="en-US" sz="2000" dirty="0" smtClean="0">
                <a:solidFill>
                  <a:schemeClr val="tx1">
                    <a:lumMod val="65000"/>
                    <a:lumOff val="35000"/>
                  </a:schemeClr>
                </a:solidFill>
                <a:latin typeface="Trebuchet MS"/>
                <a:cs typeface="Trebuchet MS"/>
              </a:rPr>
              <a:t>often occur during droughts, but extreme heat is still dangerous with high humidity and temperatures in the 90s as demonstrated by the heat index.</a:t>
            </a:r>
            <a:endParaRPr lang="en-US" sz="2000" dirty="0" smtClean="0">
              <a:solidFill>
                <a:srgbClr val="458CCA"/>
              </a:solidFill>
              <a:latin typeface="Trebuchet MS"/>
              <a:cs typeface="Trebuchet MS"/>
            </a:endParaRPr>
          </a:p>
        </p:txBody>
      </p:sp>
    </p:spTree>
    <p:extLst>
      <p:ext uri="{BB962C8B-B14F-4D97-AF65-F5344CB8AC3E}">
        <p14:creationId xmlns:p14="http://schemas.microsoft.com/office/powerpoint/2010/main" val="33229171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17909"/>
            <a:ext cx="9132335" cy="6857463"/>
          </a:xfrm>
          <a:prstGeom prst="rect">
            <a:avLst/>
          </a:prstGeom>
        </p:spPr>
      </p:pic>
      <p:sp>
        <p:nvSpPr>
          <p:cNvPr id="5" name="TextBox 4"/>
          <p:cNvSpPr txBox="1"/>
          <p:nvPr/>
        </p:nvSpPr>
        <p:spPr>
          <a:xfrm>
            <a:off x="373510" y="373541"/>
            <a:ext cx="8488023" cy="5509200"/>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Extreme Events</a:t>
            </a:r>
          </a:p>
          <a:p>
            <a:endParaRPr lang="en-US" sz="2400" dirty="0" smtClean="0">
              <a:solidFill>
                <a:srgbClr val="008000"/>
              </a:solidFill>
              <a:latin typeface="Trebuchet MS"/>
              <a:cs typeface="Trebuchet MS"/>
            </a:endParaRPr>
          </a:p>
          <a:p>
            <a:r>
              <a:rPr lang="en-US" sz="2000" dirty="0">
                <a:solidFill>
                  <a:schemeClr val="tx1">
                    <a:lumMod val="65000"/>
                    <a:lumOff val="35000"/>
                  </a:schemeClr>
                </a:solidFill>
                <a:latin typeface="Trebuchet MS"/>
                <a:cs typeface="Trebuchet MS"/>
              </a:rPr>
              <a:t>Severe Thunderstorms </a:t>
            </a:r>
          </a:p>
          <a:p>
            <a:endParaRPr lang="en-US" sz="2000" dirty="0">
              <a:solidFill>
                <a:schemeClr val="tx1">
                  <a:lumMod val="65000"/>
                  <a:lumOff val="35000"/>
                </a:schemeClr>
              </a:solidFill>
              <a:latin typeface="Trebuchet MS"/>
              <a:cs typeface="Trebuchet MS"/>
            </a:endParaRPr>
          </a:p>
          <a:p>
            <a:r>
              <a:rPr lang="en-US" sz="2000" dirty="0">
                <a:solidFill>
                  <a:schemeClr val="tx1">
                    <a:lumMod val="65000"/>
                    <a:lumOff val="35000"/>
                  </a:schemeClr>
                </a:solidFill>
                <a:latin typeface="Trebuchet MS"/>
                <a:cs typeface="Trebuchet MS"/>
              </a:rPr>
              <a:t>Tornadoes </a:t>
            </a:r>
            <a:r>
              <a:rPr lang="en-US" sz="2000" dirty="0" smtClean="0">
                <a:solidFill>
                  <a:schemeClr val="tx1">
                    <a:lumMod val="65000"/>
                    <a:lumOff val="35000"/>
                  </a:schemeClr>
                </a:solidFill>
                <a:latin typeface="Trebuchet MS"/>
                <a:cs typeface="Trebuchet MS"/>
              </a:rPr>
              <a:t> </a:t>
            </a:r>
          </a:p>
          <a:p>
            <a:endParaRPr lang="en-US" sz="2000" dirty="0">
              <a:solidFill>
                <a:schemeClr val="tx1">
                  <a:lumMod val="65000"/>
                  <a:lumOff val="35000"/>
                </a:schemeClr>
              </a:solidFill>
              <a:latin typeface="Trebuchet MS"/>
              <a:cs typeface="Trebuchet MS"/>
            </a:endParaRPr>
          </a:p>
          <a:p>
            <a:r>
              <a:rPr lang="en-US" sz="2000" dirty="0" smtClean="0">
                <a:solidFill>
                  <a:schemeClr val="tx1">
                    <a:lumMod val="65000"/>
                    <a:lumOff val="35000"/>
                  </a:schemeClr>
                </a:solidFill>
                <a:latin typeface="Trebuchet MS"/>
                <a:cs typeface="Trebuchet MS"/>
              </a:rPr>
              <a:t>Drought</a:t>
            </a:r>
          </a:p>
          <a:p>
            <a:endParaRPr lang="en-US" sz="2000" dirty="0">
              <a:solidFill>
                <a:schemeClr val="tx1">
                  <a:lumMod val="65000"/>
                  <a:lumOff val="35000"/>
                </a:schemeClr>
              </a:solidFill>
              <a:latin typeface="Trebuchet MS"/>
              <a:cs typeface="Trebuchet MS"/>
            </a:endParaRPr>
          </a:p>
          <a:p>
            <a:r>
              <a:rPr lang="en-US" sz="2000" dirty="0" smtClean="0">
                <a:solidFill>
                  <a:schemeClr val="tx1">
                    <a:lumMod val="65000"/>
                    <a:lumOff val="35000"/>
                  </a:schemeClr>
                </a:solidFill>
                <a:latin typeface="Trebuchet MS"/>
                <a:cs typeface="Trebuchet MS"/>
              </a:rPr>
              <a:t>Wildfires</a:t>
            </a:r>
          </a:p>
          <a:p>
            <a:endParaRPr lang="en-US" sz="2000" dirty="0">
              <a:solidFill>
                <a:schemeClr val="tx1">
                  <a:lumMod val="65000"/>
                  <a:lumOff val="35000"/>
                </a:schemeClr>
              </a:solidFill>
              <a:latin typeface="Trebuchet MS"/>
              <a:cs typeface="Trebuchet MS"/>
            </a:endParaRPr>
          </a:p>
          <a:p>
            <a:r>
              <a:rPr lang="en-US" sz="2000" dirty="0" smtClean="0">
                <a:solidFill>
                  <a:schemeClr val="tx1">
                    <a:lumMod val="65000"/>
                    <a:lumOff val="35000"/>
                  </a:schemeClr>
                </a:solidFill>
                <a:latin typeface="Trebuchet MS"/>
                <a:cs typeface="Trebuchet MS"/>
              </a:rPr>
              <a:t>Flooding</a:t>
            </a:r>
          </a:p>
          <a:p>
            <a:endParaRPr lang="en-US" sz="2000" dirty="0">
              <a:solidFill>
                <a:schemeClr val="tx1">
                  <a:lumMod val="65000"/>
                  <a:lumOff val="35000"/>
                </a:schemeClr>
              </a:solidFill>
              <a:latin typeface="Trebuchet MS"/>
              <a:cs typeface="Trebuchet MS"/>
            </a:endParaRPr>
          </a:p>
          <a:p>
            <a:r>
              <a:rPr lang="en-US" sz="2000" dirty="0" smtClean="0">
                <a:solidFill>
                  <a:schemeClr val="tx1">
                    <a:lumMod val="65000"/>
                    <a:lumOff val="35000"/>
                  </a:schemeClr>
                </a:solidFill>
                <a:latin typeface="Trebuchet MS"/>
                <a:cs typeface="Trebuchet MS"/>
              </a:rPr>
              <a:t>Extreme Heat</a:t>
            </a:r>
          </a:p>
          <a:p>
            <a:endParaRPr lang="en-US" sz="2000" dirty="0">
              <a:solidFill>
                <a:schemeClr val="tx1">
                  <a:lumMod val="65000"/>
                  <a:lumOff val="35000"/>
                </a:schemeClr>
              </a:solidFill>
              <a:latin typeface="Trebuchet MS"/>
              <a:cs typeface="Trebuchet MS"/>
            </a:endParaRPr>
          </a:p>
          <a:p>
            <a:r>
              <a:rPr lang="en-US" sz="2000" dirty="0" smtClean="0">
                <a:solidFill>
                  <a:schemeClr val="tx1">
                    <a:lumMod val="65000"/>
                    <a:lumOff val="35000"/>
                  </a:schemeClr>
                </a:solidFill>
                <a:latin typeface="Trebuchet MS"/>
                <a:cs typeface="Trebuchet MS"/>
              </a:rPr>
              <a:t>Winter Weather</a:t>
            </a:r>
          </a:p>
          <a:p>
            <a:endParaRPr lang="en-US" sz="2000" dirty="0">
              <a:solidFill>
                <a:schemeClr val="tx1">
                  <a:lumMod val="65000"/>
                  <a:lumOff val="35000"/>
                </a:schemeClr>
              </a:solidFill>
              <a:latin typeface="Trebuchet MS"/>
              <a:cs typeface="Trebuchet MS"/>
            </a:endParaRPr>
          </a:p>
          <a:p>
            <a:r>
              <a:rPr lang="en-US" sz="2000" dirty="0">
                <a:solidFill>
                  <a:schemeClr val="tx1">
                    <a:lumMod val="65000"/>
                    <a:lumOff val="35000"/>
                  </a:schemeClr>
                </a:solidFill>
                <a:latin typeface="Trebuchet MS"/>
                <a:cs typeface="Trebuchet MS"/>
              </a:rPr>
              <a:t>Hurricanes</a:t>
            </a:r>
            <a:r>
              <a:rPr lang="en-US" sz="2000" dirty="0" smtClean="0">
                <a:solidFill>
                  <a:schemeClr val="tx1">
                    <a:lumMod val="65000"/>
                    <a:lumOff val="35000"/>
                  </a:schemeClr>
                </a:solidFill>
                <a:latin typeface="Trebuchet MS"/>
                <a:cs typeface="Trebuchet MS"/>
              </a:rPr>
              <a:t> </a:t>
            </a:r>
            <a:endParaRPr lang="en-US" sz="2000" dirty="0">
              <a:solidFill>
                <a:schemeClr val="tx1">
                  <a:lumMod val="65000"/>
                  <a:lumOff val="35000"/>
                </a:schemeClr>
              </a:solidFill>
              <a:latin typeface="Trebuchet MS"/>
              <a:cs typeface="Trebuchet MS"/>
            </a:endParaRPr>
          </a:p>
        </p:txBody>
      </p:sp>
      <p:pic>
        <p:nvPicPr>
          <p:cNvPr id="2" name="Picture 1" descr="ice-kingfisher-20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4051" y="4184252"/>
            <a:ext cx="4055824" cy="2691120"/>
          </a:xfrm>
          <a:prstGeom prst="rect">
            <a:avLst/>
          </a:prstGeom>
        </p:spPr>
      </p:pic>
      <p:pic>
        <p:nvPicPr>
          <p:cNvPr id="3" name="Picture 2" descr="Covered-Fenc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3893" y="2486075"/>
            <a:ext cx="3921124" cy="1937740"/>
          </a:xfrm>
          <a:prstGeom prst="rect">
            <a:avLst/>
          </a:prstGeom>
        </p:spPr>
      </p:pic>
      <p:pic>
        <p:nvPicPr>
          <p:cNvPr id="6" name="Picture 5" descr="321pm_1.5mNManitouLooking2mNW copy.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2374" y="510983"/>
            <a:ext cx="5381625" cy="1990967"/>
          </a:xfrm>
          <a:prstGeom prst="rect">
            <a:avLst/>
          </a:prstGeom>
        </p:spPr>
      </p:pic>
      <p:pic>
        <p:nvPicPr>
          <p:cNvPr id="7" name="Picture 6" descr="NC_Calumet_8_2007.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9142" y="2486075"/>
            <a:ext cx="2390775" cy="1793080"/>
          </a:xfrm>
          <a:prstGeom prst="rect">
            <a:avLst/>
          </a:prstGeom>
        </p:spPr>
      </p:pic>
    </p:spTree>
    <p:extLst>
      <p:ext uri="{BB962C8B-B14F-4D97-AF65-F5344CB8AC3E}">
        <p14:creationId xmlns:p14="http://schemas.microsoft.com/office/powerpoint/2010/main" val="6719030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iddle_slide.png"/>
          <p:cNvPicPr>
            <a:picLocks noChangeAspect="1"/>
          </p:cNvPicPr>
          <p:nvPr/>
        </p:nvPicPr>
        <p:blipFill>
          <a:blip r:embed="rId2"/>
          <a:stretch>
            <a:fillRect/>
          </a:stretch>
        </p:blipFill>
        <p:spPr>
          <a:xfrm>
            <a:off x="5832" y="268"/>
            <a:ext cx="9132335" cy="6857463"/>
          </a:xfrm>
          <a:prstGeom prst="rect">
            <a:avLst/>
          </a:prstGeom>
        </p:spPr>
      </p:pic>
      <p:sp>
        <p:nvSpPr>
          <p:cNvPr id="10" name="TextBox 9"/>
          <p:cNvSpPr txBox="1"/>
          <p:nvPr/>
        </p:nvSpPr>
        <p:spPr>
          <a:xfrm>
            <a:off x="2215952" y="2056787"/>
            <a:ext cx="4898792" cy="523220"/>
          </a:xfrm>
          <a:prstGeom prst="rect">
            <a:avLst/>
          </a:prstGeom>
          <a:noFill/>
        </p:spPr>
        <p:txBody>
          <a:bodyPr wrap="square" rtlCol="0">
            <a:spAutoFit/>
          </a:bodyPr>
          <a:lstStyle/>
          <a:p>
            <a:pPr algn="ctr"/>
            <a:r>
              <a:rPr lang="en-US" sz="2800" dirty="0" smtClean="0">
                <a:solidFill>
                  <a:schemeClr val="tx2">
                    <a:lumMod val="75000"/>
                  </a:schemeClr>
                </a:solidFill>
                <a:latin typeface="Trebuchet MS"/>
                <a:cs typeface="Trebuchet MS"/>
              </a:rPr>
              <a:t>Wildfires</a:t>
            </a:r>
            <a:endParaRPr lang="en-US" sz="2800" dirty="0">
              <a:solidFill>
                <a:schemeClr val="tx2">
                  <a:lumMod val="75000"/>
                </a:schemeClr>
              </a:solidFill>
              <a:latin typeface="Trebuchet MS"/>
              <a:cs typeface="Trebuchet MS"/>
            </a:endParaRPr>
          </a:p>
        </p:txBody>
      </p:sp>
    </p:spTree>
    <p:extLst>
      <p:ext uri="{BB962C8B-B14F-4D97-AF65-F5344CB8AC3E}">
        <p14:creationId xmlns:p14="http://schemas.microsoft.com/office/powerpoint/2010/main" val="41346518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4585871"/>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Wildfire</a:t>
            </a:r>
          </a:p>
          <a:p>
            <a:endParaRPr lang="en-US" sz="2400" dirty="0" smtClean="0">
              <a:solidFill>
                <a:srgbClr val="008000"/>
              </a:solidFill>
              <a:latin typeface="Trebuchet MS"/>
              <a:cs typeface="Trebuchet MS"/>
            </a:endParaRPr>
          </a:p>
          <a:p>
            <a:r>
              <a:rPr lang="en-US" sz="2000" dirty="0" smtClean="0">
                <a:solidFill>
                  <a:schemeClr val="tx1">
                    <a:lumMod val="65000"/>
                    <a:lumOff val="35000"/>
                  </a:schemeClr>
                </a:solidFill>
                <a:latin typeface="Trebuchet MS"/>
                <a:cs typeface="Trebuchet MS"/>
              </a:rPr>
              <a:t>Key ingredients: Low humidity, relatively high temperatures, moderate to strong winds, and dry fuels (leaves, twigs, vegetation).</a:t>
            </a:r>
          </a:p>
          <a:p>
            <a:endParaRPr lang="en-US" sz="2000" dirty="0">
              <a:solidFill>
                <a:schemeClr val="tx1">
                  <a:lumMod val="65000"/>
                  <a:lumOff val="35000"/>
                </a:schemeClr>
              </a:solidFill>
              <a:latin typeface="Trebuchet MS"/>
              <a:cs typeface="Trebuchet MS"/>
            </a:endParaRPr>
          </a:p>
          <a:p>
            <a:r>
              <a:rPr lang="en-US" sz="2000" dirty="0" smtClean="0">
                <a:solidFill>
                  <a:schemeClr val="tx1">
                    <a:lumMod val="65000"/>
                    <a:lumOff val="35000"/>
                  </a:schemeClr>
                </a:solidFill>
                <a:latin typeface="Trebuchet MS"/>
                <a:cs typeface="Trebuchet MS"/>
              </a:rPr>
              <a:t>Wildfire conditions can develop quickly any time of the year, though the majority of wildfires in Oklahoma occur in the late fall through winter into early spring. This coincides with dormant vegetation and the dry season.</a:t>
            </a:r>
          </a:p>
          <a:p>
            <a:endParaRPr lang="en-US" sz="2000" dirty="0">
              <a:solidFill>
                <a:schemeClr val="tx1">
                  <a:lumMod val="65000"/>
                  <a:lumOff val="35000"/>
                </a:schemeClr>
              </a:solidFill>
              <a:latin typeface="Trebuchet MS"/>
              <a:cs typeface="Trebuchet MS"/>
            </a:endParaRPr>
          </a:p>
          <a:p>
            <a:r>
              <a:rPr lang="en-US" sz="2000" dirty="0" smtClean="0">
                <a:solidFill>
                  <a:schemeClr val="tx1">
                    <a:lumMod val="65000"/>
                    <a:lumOff val="35000"/>
                  </a:schemeClr>
                </a:solidFill>
                <a:latin typeface="Trebuchet MS"/>
                <a:cs typeface="Trebuchet MS"/>
              </a:rPr>
              <a:t>The </a:t>
            </a:r>
            <a:r>
              <a:rPr lang="en-US" sz="2000" b="1" dirty="0" smtClean="0">
                <a:solidFill>
                  <a:schemeClr val="tx1">
                    <a:lumMod val="65000"/>
                    <a:lumOff val="35000"/>
                  </a:schemeClr>
                </a:solidFill>
                <a:latin typeface="Trebuchet MS"/>
                <a:cs typeface="Trebuchet MS"/>
              </a:rPr>
              <a:t>urban-</a:t>
            </a:r>
            <a:r>
              <a:rPr lang="en-US" sz="2000" b="1" dirty="0" err="1" smtClean="0">
                <a:solidFill>
                  <a:schemeClr val="tx1">
                    <a:lumMod val="65000"/>
                    <a:lumOff val="35000"/>
                  </a:schemeClr>
                </a:solidFill>
                <a:latin typeface="Trebuchet MS"/>
                <a:cs typeface="Trebuchet MS"/>
              </a:rPr>
              <a:t>wildland</a:t>
            </a:r>
            <a:r>
              <a:rPr lang="en-US" sz="2000" b="1" dirty="0" smtClean="0">
                <a:solidFill>
                  <a:schemeClr val="tx1">
                    <a:lumMod val="65000"/>
                    <a:lumOff val="35000"/>
                  </a:schemeClr>
                </a:solidFill>
                <a:latin typeface="Trebuchet MS"/>
                <a:cs typeface="Trebuchet MS"/>
              </a:rPr>
              <a:t> interface</a:t>
            </a:r>
            <a:r>
              <a:rPr lang="en-US" sz="2000" dirty="0" smtClean="0">
                <a:solidFill>
                  <a:schemeClr val="tx1">
                    <a:lumMod val="65000"/>
                    <a:lumOff val="35000"/>
                  </a:schemeClr>
                </a:solidFill>
                <a:latin typeface="Trebuchet MS"/>
                <a:cs typeface="Trebuchet MS"/>
              </a:rPr>
              <a:t>, where human structures and development meet and intermingle with undeveloped </a:t>
            </a:r>
            <a:r>
              <a:rPr lang="en-US" sz="2000" dirty="0" err="1" smtClean="0">
                <a:solidFill>
                  <a:schemeClr val="tx1">
                    <a:lumMod val="65000"/>
                    <a:lumOff val="35000"/>
                  </a:schemeClr>
                </a:solidFill>
                <a:latin typeface="Trebuchet MS"/>
                <a:cs typeface="Trebuchet MS"/>
              </a:rPr>
              <a:t>wildlands</a:t>
            </a:r>
            <a:r>
              <a:rPr lang="en-US" sz="2000" dirty="0" smtClean="0">
                <a:solidFill>
                  <a:schemeClr val="tx1">
                    <a:lumMod val="65000"/>
                    <a:lumOff val="35000"/>
                  </a:schemeClr>
                </a:solidFill>
                <a:latin typeface="Trebuchet MS"/>
                <a:cs typeface="Trebuchet MS"/>
              </a:rPr>
              <a:t>, is particularly susceptible to wildfires.</a:t>
            </a:r>
          </a:p>
          <a:p>
            <a:endParaRPr lang="en-US" sz="2000" dirty="0" smtClean="0">
              <a:solidFill>
                <a:schemeClr val="tx1">
                  <a:lumMod val="65000"/>
                  <a:lumOff val="35000"/>
                </a:schemeClr>
              </a:solidFill>
              <a:latin typeface="Trebuchet MS"/>
              <a:cs typeface="Trebuchet MS"/>
            </a:endParaRPr>
          </a:p>
        </p:txBody>
      </p:sp>
    </p:spTree>
    <p:extLst>
      <p:ext uri="{BB962C8B-B14F-4D97-AF65-F5344CB8AC3E}">
        <p14:creationId xmlns:p14="http://schemas.microsoft.com/office/powerpoint/2010/main" val="10412908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4278094"/>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Wildfire</a:t>
            </a:r>
          </a:p>
          <a:p>
            <a:endParaRPr lang="en-US" sz="2400" dirty="0" smtClean="0">
              <a:solidFill>
                <a:srgbClr val="008000"/>
              </a:solidFill>
              <a:latin typeface="Trebuchet MS"/>
              <a:cs typeface="Trebuchet MS"/>
            </a:endParaRPr>
          </a:p>
          <a:p>
            <a:r>
              <a:rPr lang="en-US" sz="2000" dirty="0" smtClean="0">
                <a:solidFill>
                  <a:schemeClr val="tx1">
                    <a:lumMod val="65000"/>
                    <a:lumOff val="35000"/>
                  </a:schemeClr>
                </a:solidFill>
                <a:latin typeface="Trebuchet MS"/>
                <a:cs typeface="Trebuchet MS"/>
              </a:rPr>
              <a:t>In May 2014 a wildfire near Guthrie spread quickly in windy and hot conditions before firefighters got it under control. It burned over 3,500 acres and 30 structures. </a:t>
            </a:r>
          </a:p>
          <a:p>
            <a:endParaRPr lang="en-US" sz="2000" dirty="0">
              <a:solidFill>
                <a:schemeClr val="tx1">
                  <a:lumMod val="65000"/>
                  <a:lumOff val="35000"/>
                </a:schemeClr>
              </a:solidFill>
              <a:latin typeface="Trebuchet MS"/>
              <a:cs typeface="Trebuchet MS"/>
            </a:endParaRPr>
          </a:p>
          <a:p>
            <a:r>
              <a:rPr lang="en-US" sz="2000" dirty="0" smtClean="0">
                <a:solidFill>
                  <a:schemeClr val="tx1">
                    <a:lumMod val="65000"/>
                    <a:lumOff val="35000"/>
                  </a:schemeClr>
                </a:solidFill>
                <a:latin typeface="Trebuchet MS"/>
                <a:cs typeface="Trebuchet MS"/>
              </a:rPr>
              <a:t>Drought conditions in August 2012 led to wildfires in Oklahoma, destroying 603 homes and burning more than 58,500 acres.</a:t>
            </a:r>
          </a:p>
          <a:p>
            <a:endParaRPr lang="en-US" sz="2000" dirty="0">
              <a:solidFill>
                <a:schemeClr val="tx1">
                  <a:lumMod val="65000"/>
                  <a:lumOff val="35000"/>
                </a:schemeClr>
              </a:solidFill>
              <a:latin typeface="Trebuchet MS"/>
              <a:cs typeface="Trebuchet MS"/>
            </a:endParaRPr>
          </a:p>
          <a:p>
            <a:r>
              <a:rPr lang="en-US" sz="2000" dirty="0" smtClean="0">
                <a:solidFill>
                  <a:schemeClr val="tx1">
                    <a:lumMod val="65000"/>
                    <a:lumOff val="35000"/>
                  </a:schemeClr>
                </a:solidFill>
                <a:latin typeface="Trebuchet MS"/>
                <a:cs typeface="Trebuchet MS"/>
              </a:rPr>
              <a:t>During the 2005-2006 winter season in Oklahoma, wildfires were especially destructive with about 2,800 fires resulting in nearly 700 damaged homes and over 550,000 acres burned. </a:t>
            </a:r>
          </a:p>
          <a:p>
            <a:endParaRPr lang="en-US" sz="2000" dirty="0" smtClean="0">
              <a:solidFill>
                <a:schemeClr val="tx1">
                  <a:lumMod val="65000"/>
                  <a:lumOff val="35000"/>
                </a:schemeClr>
              </a:solidFill>
              <a:latin typeface="Trebuchet MS"/>
              <a:cs typeface="Trebuchet MS"/>
            </a:endParaRPr>
          </a:p>
        </p:txBody>
      </p:sp>
    </p:spTree>
    <p:extLst>
      <p:ext uri="{BB962C8B-B14F-4D97-AF65-F5344CB8AC3E}">
        <p14:creationId xmlns:p14="http://schemas.microsoft.com/office/powerpoint/2010/main" val="40951269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iddle_slide.png"/>
          <p:cNvPicPr>
            <a:picLocks noChangeAspect="1"/>
          </p:cNvPicPr>
          <p:nvPr/>
        </p:nvPicPr>
        <p:blipFill>
          <a:blip r:embed="rId2"/>
          <a:stretch>
            <a:fillRect/>
          </a:stretch>
        </p:blipFill>
        <p:spPr>
          <a:xfrm>
            <a:off x="5832" y="268"/>
            <a:ext cx="9132335" cy="6857463"/>
          </a:xfrm>
          <a:prstGeom prst="rect">
            <a:avLst/>
          </a:prstGeom>
        </p:spPr>
      </p:pic>
      <p:sp>
        <p:nvSpPr>
          <p:cNvPr id="10" name="TextBox 9"/>
          <p:cNvSpPr txBox="1"/>
          <p:nvPr/>
        </p:nvSpPr>
        <p:spPr>
          <a:xfrm>
            <a:off x="2215952" y="2056787"/>
            <a:ext cx="4898792" cy="523220"/>
          </a:xfrm>
          <a:prstGeom prst="rect">
            <a:avLst/>
          </a:prstGeom>
          <a:noFill/>
        </p:spPr>
        <p:txBody>
          <a:bodyPr wrap="square" rtlCol="0">
            <a:spAutoFit/>
          </a:bodyPr>
          <a:lstStyle/>
          <a:p>
            <a:pPr algn="ctr"/>
            <a:r>
              <a:rPr lang="en-US" sz="2800" dirty="0" smtClean="0">
                <a:solidFill>
                  <a:schemeClr val="tx2">
                    <a:lumMod val="75000"/>
                  </a:schemeClr>
                </a:solidFill>
                <a:latin typeface="Trebuchet MS"/>
                <a:cs typeface="Trebuchet MS"/>
              </a:rPr>
              <a:t>Winter Weather</a:t>
            </a:r>
            <a:endParaRPr lang="en-US" sz="2800" dirty="0">
              <a:solidFill>
                <a:schemeClr val="tx2">
                  <a:lumMod val="75000"/>
                </a:schemeClr>
              </a:solidFill>
              <a:latin typeface="Trebuchet MS"/>
              <a:cs typeface="Trebuchet M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4893647"/>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Winter Weather</a:t>
            </a:r>
          </a:p>
          <a:p>
            <a:endParaRPr lang="en-US" sz="2400" dirty="0" smtClean="0">
              <a:solidFill>
                <a:srgbClr val="008000"/>
              </a:solidFill>
              <a:latin typeface="Trebuchet MS"/>
              <a:cs typeface="Trebuchet MS"/>
            </a:endParaRPr>
          </a:p>
          <a:p>
            <a:r>
              <a:rPr lang="en-US" sz="2000" dirty="0" smtClean="0">
                <a:solidFill>
                  <a:schemeClr val="tx1">
                    <a:lumMod val="65000"/>
                    <a:lumOff val="35000"/>
                  </a:schemeClr>
                </a:solidFill>
                <a:latin typeface="Trebuchet MS"/>
                <a:cs typeface="Trebuchet MS"/>
              </a:rPr>
              <a:t>All winter storms are similar to regular storms but in a cold environment. </a:t>
            </a:r>
          </a:p>
          <a:p>
            <a:endParaRPr lang="en-US" sz="2000" dirty="0">
              <a:solidFill>
                <a:schemeClr val="tx1">
                  <a:lumMod val="65000"/>
                  <a:lumOff val="35000"/>
                </a:schemeClr>
              </a:solidFill>
              <a:latin typeface="Trebuchet MS"/>
              <a:cs typeface="Trebuchet MS"/>
            </a:endParaRPr>
          </a:p>
          <a:p>
            <a:r>
              <a:rPr lang="en-US" sz="2000" dirty="0" smtClean="0">
                <a:solidFill>
                  <a:schemeClr val="tx1">
                    <a:lumMod val="65000"/>
                    <a:lumOff val="35000"/>
                  </a:schemeClr>
                </a:solidFill>
                <a:latin typeface="Trebuchet MS"/>
                <a:cs typeface="Trebuchet MS"/>
              </a:rPr>
              <a:t>Winter weather can cause disruption to travel and damage to infrastructure due to snow or ice.</a:t>
            </a:r>
          </a:p>
          <a:p>
            <a:endParaRPr lang="en-US" sz="2000" dirty="0">
              <a:solidFill>
                <a:schemeClr val="tx1">
                  <a:lumMod val="65000"/>
                  <a:lumOff val="35000"/>
                </a:schemeClr>
              </a:solidFill>
              <a:latin typeface="Trebuchet MS"/>
              <a:cs typeface="Trebuchet MS"/>
            </a:endParaRPr>
          </a:p>
          <a:p>
            <a:r>
              <a:rPr lang="en-US" sz="2000" dirty="0" smtClean="0">
                <a:solidFill>
                  <a:schemeClr val="tx1">
                    <a:lumMod val="65000"/>
                    <a:lumOff val="35000"/>
                  </a:schemeClr>
                </a:solidFill>
                <a:latin typeface="Trebuchet MS"/>
                <a:cs typeface="Trebuchet MS"/>
              </a:rPr>
              <a:t>While blizzards are relatively rare in Oklahoma, they occur when falling snow combines with high winds to reduce visibility to near zero.</a:t>
            </a:r>
          </a:p>
          <a:p>
            <a:endParaRPr lang="en-US" sz="2000" dirty="0">
              <a:solidFill>
                <a:schemeClr val="tx1">
                  <a:lumMod val="65000"/>
                  <a:lumOff val="35000"/>
                </a:schemeClr>
              </a:solidFill>
              <a:latin typeface="Trebuchet MS"/>
              <a:cs typeface="Trebuchet MS"/>
            </a:endParaRPr>
          </a:p>
          <a:p>
            <a:r>
              <a:rPr lang="en-US" sz="2000" dirty="0" smtClean="0">
                <a:solidFill>
                  <a:schemeClr val="tx1">
                    <a:lumMod val="65000"/>
                    <a:lumOff val="35000"/>
                  </a:schemeClr>
                </a:solidFill>
                <a:latin typeface="Trebuchet MS"/>
                <a:cs typeface="Trebuchet MS"/>
              </a:rPr>
              <a:t>Ice storms cause the most damage, toppling power lines and vegetation.</a:t>
            </a:r>
          </a:p>
          <a:p>
            <a:endParaRPr lang="en-US" sz="2000" dirty="0">
              <a:solidFill>
                <a:schemeClr val="tx1">
                  <a:lumMod val="65000"/>
                  <a:lumOff val="35000"/>
                </a:schemeClr>
              </a:solidFill>
              <a:latin typeface="Trebuchet MS"/>
              <a:cs typeface="Trebuchet MS"/>
            </a:endParaRPr>
          </a:p>
          <a:p>
            <a:r>
              <a:rPr lang="en-US" sz="2000" dirty="0" smtClean="0">
                <a:solidFill>
                  <a:schemeClr val="tx1">
                    <a:lumMod val="65000"/>
                    <a:lumOff val="35000"/>
                  </a:schemeClr>
                </a:solidFill>
                <a:latin typeface="Trebuchet MS"/>
                <a:cs typeface="Trebuchet MS"/>
              </a:rPr>
              <a:t>Most fatalities associated with winter weather are due to traffic accidents.  </a:t>
            </a:r>
          </a:p>
        </p:txBody>
      </p:sp>
    </p:spTree>
    <p:extLst>
      <p:ext uri="{BB962C8B-B14F-4D97-AF65-F5344CB8AC3E}">
        <p14:creationId xmlns:p14="http://schemas.microsoft.com/office/powerpoint/2010/main" val="39518205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4278094"/>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Winter Weather</a:t>
            </a:r>
          </a:p>
          <a:p>
            <a:endParaRPr lang="en-US" sz="2400" dirty="0" smtClean="0">
              <a:solidFill>
                <a:srgbClr val="008000"/>
              </a:solidFill>
              <a:latin typeface="Trebuchet MS"/>
              <a:cs typeface="Trebuchet MS"/>
            </a:endParaRPr>
          </a:p>
          <a:p>
            <a:r>
              <a:rPr lang="en-US" sz="2000" dirty="0" smtClean="0">
                <a:solidFill>
                  <a:schemeClr val="tx1">
                    <a:lumMod val="65000"/>
                    <a:lumOff val="35000"/>
                  </a:schemeClr>
                </a:solidFill>
                <a:latin typeface="Trebuchet MS"/>
                <a:cs typeface="Trebuchet MS"/>
              </a:rPr>
              <a:t>Since 2000 a series of major ice storms have plagued Oklahoma winters. </a:t>
            </a:r>
          </a:p>
          <a:p>
            <a:endParaRPr lang="en-US" sz="2000" dirty="0" smtClean="0">
              <a:solidFill>
                <a:schemeClr val="tx1">
                  <a:lumMod val="65000"/>
                  <a:lumOff val="35000"/>
                </a:schemeClr>
              </a:solidFill>
              <a:latin typeface="Trebuchet MS"/>
              <a:cs typeface="Trebuchet MS"/>
            </a:endParaRPr>
          </a:p>
          <a:p>
            <a:r>
              <a:rPr lang="en-US" sz="2000" dirty="0" smtClean="0">
                <a:solidFill>
                  <a:schemeClr val="tx1">
                    <a:lumMod val="65000"/>
                    <a:lumOff val="35000"/>
                  </a:schemeClr>
                </a:solidFill>
                <a:latin typeface="Trebuchet MS"/>
                <a:cs typeface="Trebuchet MS"/>
              </a:rPr>
              <a:t>The December 2007 ice storm brought up to 4 inches of precipitation across both the Oklahoma City and Tulsa metro areas, causing the largest power outage in state history. </a:t>
            </a:r>
          </a:p>
          <a:p>
            <a:r>
              <a:rPr lang="en-US" sz="2000" dirty="0" smtClean="0">
                <a:solidFill>
                  <a:schemeClr val="tx1">
                    <a:lumMod val="65000"/>
                    <a:lumOff val="35000"/>
                  </a:schemeClr>
                </a:solidFill>
                <a:latin typeface="Trebuchet MS"/>
                <a:cs typeface="Trebuchet MS"/>
              </a:rPr>
              <a:t>	</a:t>
            </a:r>
            <a:r>
              <a:rPr lang="en-US" sz="2000" dirty="0">
                <a:solidFill>
                  <a:schemeClr val="tx1">
                    <a:lumMod val="65000"/>
                    <a:lumOff val="35000"/>
                  </a:schemeClr>
                </a:solidFill>
                <a:latin typeface="Trebuchet MS"/>
                <a:cs typeface="Trebuchet MS"/>
              </a:rPr>
              <a:t>A</a:t>
            </a:r>
            <a:r>
              <a:rPr lang="en-US" sz="2000" dirty="0" smtClean="0">
                <a:solidFill>
                  <a:schemeClr val="tx1">
                    <a:lumMod val="65000"/>
                    <a:lumOff val="35000"/>
                  </a:schemeClr>
                </a:solidFill>
                <a:latin typeface="Trebuchet MS"/>
                <a:cs typeface="Trebuchet MS"/>
              </a:rPr>
              <a:t>bout 700,000 customers were left without power (the actual 	number of people without power much larger).</a:t>
            </a:r>
            <a:endParaRPr lang="en-US" sz="2000" dirty="0">
              <a:solidFill>
                <a:schemeClr val="tx1">
                  <a:lumMod val="65000"/>
                  <a:lumOff val="35000"/>
                </a:schemeClr>
              </a:solidFill>
              <a:latin typeface="Trebuchet MS"/>
              <a:cs typeface="Trebuchet MS"/>
            </a:endParaRPr>
          </a:p>
          <a:p>
            <a:endParaRPr lang="en-US" sz="2000" dirty="0">
              <a:solidFill>
                <a:schemeClr val="tx1">
                  <a:lumMod val="65000"/>
                  <a:lumOff val="35000"/>
                </a:schemeClr>
              </a:solidFill>
              <a:latin typeface="Trebuchet MS"/>
              <a:cs typeface="Trebuchet MS"/>
            </a:endParaRPr>
          </a:p>
          <a:p>
            <a:r>
              <a:rPr lang="en-US" sz="2000" dirty="0" smtClean="0">
                <a:solidFill>
                  <a:schemeClr val="tx1">
                    <a:lumMod val="65000"/>
                    <a:lumOff val="35000"/>
                  </a:schemeClr>
                </a:solidFill>
                <a:latin typeface="Trebuchet MS"/>
                <a:cs typeface="Trebuchet MS"/>
              </a:rPr>
              <a:t>There are two waves of impact during an ice storm for electric utilities; first from the initial ice accumulation and wind stress, then later from the rapid recoil of lines as ice melts and falls.</a:t>
            </a:r>
          </a:p>
        </p:txBody>
      </p:sp>
    </p:spTree>
    <p:extLst>
      <p:ext uri="{BB962C8B-B14F-4D97-AF65-F5344CB8AC3E}">
        <p14:creationId xmlns:p14="http://schemas.microsoft.com/office/powerpoint/2010/main" val="39265939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1815882"/>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Winter Weather</a:t>
            </a:r>
          </a:p>
          <a:p>
            <a:endParaRPr lang="en-US" sz="2400" dirty="0" smtClean="0">
              <a:solidFill>
                <a:srgbClr val="008000"/>
              </a:solidFill>
              <a:latin typeface="Trebuchet MS"/>
              <a:cs typeface="Trebuchet MS"/>
            </a:endParaRPr>
          </a:p>
          <a:p>
            <a:r>
              <a:rPr lang="en-US" sz="2000" dirty="0" smtClean="0">
                <a:solidFill>
                  <a:schemeClr val="tx1">
                    <a:lumMod val="65000"/>
                    <a:lumOff val="35000"/>
                  </a:schemeClr>
                </a:solidFill>
                <a:latin typeface="Trebuchet MS"/>
                <a:cs typeface="Trebuchet MS"/>
              </a:rPr>
              <a:t>Wind chill- the apparent temperature experienced on exposed skin due to heat loss from wind.</a:t>
            </a:r>
          </a:p>
          <a:p>
            <a:endParaRPr lang="en-US" sz="2000" dirty="0">
              <a:solidFill>
                <a:schemeClr val="tx1">
                  <a:lumMod val="65000"/>
                  <a:lumOff val="35000"/>
                </a:schemeClr>
              </a:solidFill>
              <a:latin typeface="Trebuchet MS"/>
              <a:cs typeface="Trebuchet MS"/>
            </a:endParaRPr>
          </a:p>
        </p:txBody>
      </p:sp>
      <p:pic>
        <p:nvPicPr>
          <p:cNvPr id="2" name="Picture 1" descr="windchill.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089" y="1999439"/>
            <a:ext cx="6396863" cy="4191766"/>
          </a:xfrm>
          <a:prstGeom prst="rect">
            <a:avLst/>
          </a:prstGeom>
        </p:spPr>
      </p:pic>
    </p:spTree>
    <p:extLst>
      <p:ext uri="{BB962C8B-B14F-4D97-AF65-F5344CB8AC3E}">
        <p14:creationId xmlns:p14="http://schemas.microsoft.com/office/powerpoint/2010/main" val="13352074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892552"/>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Winter Weather</a:t>
            </a:r>
          </a:p>
          <a:p>
            <a:endParaRPr lang="en-US" sz="2400" dirty="0" smtClean="0">
              <a:solidFill>
                <a:srgbClr val="008000"/>
              </a:solidFill>
              <a:latin typeface="Trebuchet MS"/>
              <a:cs typeface="Trebuchet MS"/>
            </a:endParaRPr>
          </a:p>
        </p:txBody>
      </p:sp>
      <p:pic>
        <p:nvPicPr>
          <p:cNvPr id="2" name="Picture 1" descr="Screen Shot 2014-07-21 at 6.40.3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03300"/>
            <a:ext cx="9144000" cy="4849987"/>
          </a:xfrm>
          <a:prstGeom prst="rect">
            <a:avLst/>
          </a:prstGeom>
        </p:spPr>
      </p:pic>
    </p:spTree>
    <p:extLst>
      <p:ext uri="{BB962C8B-B14F-4D97-AF65-F5344CB8AC3E}">
        <p14:creationId xmlns:p14="http://schemas.microsoft.com/office/powerpoint/2010/main" val="39438567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2"/>
          <a:stretch>
            <a:fillRect/>
          </a:stretch>
        </p:blipFill>
        <p:spPr>
          <a:xfrm>
            <a:off x="5832" y="268"/>
            <a:ext cx="9132335" cy="6857463"/>
          </a:xfrm>
          <a:prstGeom prst="rect">
            <a:avLst/>
          </a:prstGeom>
        </p:spPr>
      </p:pic>
      <p:sp>
        <p:nvSpPr>
          <p:cNvPr id="5" name="TextBox 4"/>
          <p:cNvSpPr txBox="1"/>
          <p:nvPr/>
        </p:nvSpPr>
        <p:spPr>
          <a:xfrm>
            <a:off x="373510" y="373541"/>
            <a:ext cx="4129157" cy="5201424"/>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Winter Weather </a:t>
            </a:r>
          </a:p>
          <a:p>
            <a:endParaRPr lang="en-US" sz="2400" dirty="0" smtClean="0">
              <a:solidFill>
                <a:srgbClr val="008000"/>
              </a:solidFill>
              <a:latin typeface="Trebuchet MS"/>
              <a:cs typeface="Trebuchet MS"/>
            </a:endParaRPr>
          </a:p>
          <a:p>
            <a:r>
              <a:rPr lang="en-US" sz="2000" dirty="0" smtClean="0">
                <a:solidFill>
                  <a:schemeClr val="tx1">
                    <a:lumMod val="65000"/>
                    <a:lumOff val="35000"/>
                  </a:schemeClr>
                </a:solidFill>
                <a:latin typeface="Trebuchet MS"/>
                <a:cs typeface="Trebuchet MS"/>
              </a:rPr>
              <a:t>Precipitation falls as </a:t>
            </a:r>
            <a:r>
              <a:rPr lang="en-US" sz="2000" b="1" dirty="0" smtClean="0">
                <a:solidFill>
                  <a:srgbClr val="595959"/>
                </a:solidFill>
                <a:latin typeface="Trebuchet MS"/>
                <a:cs typeface="Trebuchet MS"/>
              </a:rPr>
              <a:t>snow</a:t>
            </a:r>
            <a:r>
              <a:rPr lang="en-US" sz="2000" dirty="0" smtClean="0">
                <a:solidFill>
                  <a:schemeClr val="tx1">
                    <a:lumMod val="65000"/>
                    <a:lumOff val="35000"/>
                  </a:schemeClr>
                </a:solidFill>
                <a:latin typeface="Trebuchet MS"/>
                <a:cs typeface="Trebuchet MS"/>
              </a:rPr>
              <a:t> when the temperature is below freezing from the cloud to the ground.</a:t>
            </a:r>
            <a:endParaRPr lang="en-US" sz="2000" dirty="0" smtClean="0">
              <a:solidFill>
                <a:srgbClr val="458CCA"/>
              </a:solidFill>
              <a:latin typeface="Trebuchet MS"/>
              <a:cs typeface="Trebuchet MS"/>
            </a:endParaRPr>
          </a:p>
          <a:p>
            <a:endParaRPr lang="en-US" sz="2000" dirty="0">
              <a:solidFill>
                <a:srgbClr val="458CCA"/>
              </a:solidFill>
              <a:latin typeface="Trebuchet MS"/>
              <a:cs typeface="Trebuchet MS"/>
            </a:endParaRPr>
          </a:p>
          <a:p>
            <a:r>
              <a:rPr lang="en-US" sz="2000" b="1" dirty="0" smtClean="0">
                <a:solidFill>
                  <a:schemeClr val="tx1">
                    <a:lumMod val="65000"/>
                    <a:lumOff val="35000"/>
                  </a:schemeClr>
                </a:solidFill>
                <a:latin typeface="Trebuchet MS"/>
                <a:cs typeface="Trebuchet MS"/>
              </a:rPr>
              <a:t>Sleet</a:t>
            </a:r>
            <a:r>
              <a:rPr lang="en-US" sz="2000" dirty="0" smtClean="0">
                <a:solidFill>
                  <a:schemeClr val="tx1">
                    <a:lumMod val="65000"/>
                    <a:lumOff val="35000"/>
                  </a:schemeClr>
                </a:solidFill>
                <a:latin typeface="Trebuchet MS"/>
                <a:cs typeface="Trebuchet MS"/>
              </a:rPr>
              <a:t> occurs when snowflakes melt as they fall, then refreeze before reaching the ground.</a:t>
            </a:r>
          </a:p>
          <a:p>
            <a:endParaRPr lang="en-US" sz="2000" dirty="0">
              <a:solidFill>
                <a:schemeClr val="tx1">
                  <a:lumMod val="65000"/>
                  <a:lumOff val="35000"/>
                </a:schemeClr>
              </a:solidFill>
              <a:latin typeface="Trebuchet MS"/>
              <a:cs typeface="Trebuchet MS"/>
            </a:endParaRPr>
          </a:p>
          <a:p>
            <a:r>
              <a:rPr lang="en-US" sz="2000" b="1" dirty="0" smtClean="0">
                <a:solidFill>
                  <a:schemeClr val="tx1">
                    <a:lumMod val="65000"/>
                    <a:lumOff val="35000"/>
                  </a:schemeClr>
                </a:solidFill>
                <a:latin typeface="Trebuchet MS"/>
                <a:cs typeface="Trebuchet MS"/>
              </a:rPr>
              <a:t>Freezing rain </a:t>
            </a:r>
            <a:r>
              <a:rPr lang="en-US" sz="2000" dirty="0" smtClean="0">
                <a:solidFill>
                  <a:schemeClr val="tx1">
                    <a:lumMod val="65000"/>
                    <a:lumOff val="35000"/>
                  </a:schemeClr>
                </a:solidFill>
                <a:latin typeface="Trebuchet MS"/>
                <a:cs typeface="Trebuchet MS"/>
              </a:rPr>
              <a:t>occurs when snowflakes melt completely before reaching the surface, then fall through a shallow cold layer and refreeze upon contact with anything below freezing.</a:t>
            </a:r>
          </a:p>
        </p:txBody>
      </p:sp>
      <p:pic>
        <p:nvPicPr>
          <p:cNvPr id="3" name="Picture 2" descr="Screen Shot 2014-07-21 at 6.20.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023" y="1360752"/>
            <a:ext cx="3911600" cy="2349500"/>
          </a:xfrm>
          <a:prstGeom prst="rect">
            <a:avLst/>
          </a:prstGeom>
        </p:spPr>
      </p:pic>
      <p:pic>
        <p:nvPicPr>
          <p:cNvPr id="6" name="Picture 5" descr="Screen Shot 2014-07-21 at 6.20.5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2667" y="3762437"/>
            <a:ext cx="4635500" cy="2362200"/>
          </a:xfrm>
          <a:prstGeom prst="rect">
            <a:avLst/>
          </a:prstGeom>
        </p:spPr>
      </p:pic>
    </p:spTree>
    <p:extLst>
      <p:ext uri="{BB962C8B-B14F-4D97-AF65-F5344CB8AC3E}">
        <p14:creationId xmlns:p14="http://schemas.microsoft.com/office/powerpoint/2010/main" val="33128177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1569660"/>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Winter Weather</a:t>
            </a:r>
            <a:endParaRPr lang="en-US" sz="2400" dirty="0" smtClean="0">
              <a:solidFill>
                <a:srgbClr val="008000"/>
              </a:solidFill>
              <a:latin typeface="Trebuchet MS"/>
              <a:cs typeface="Trebuchet MS"/>
            </a:endParaRPr>
          </a:p>
          <a:p>
            <a:endParaRPr lang="en-US" sz="2400" dirty="0">
              <a:solidFill>
                <a:srgbClr val="008000"/>
              </a:solidFill>
              <a:latin typeface="Trebuchet MS"/>
              <a:cs typeface="Trebuchet MS"/>
            </a:endParaRPr>
          </a:p>
          <a:p>
            <a:endParaRPr lang="en-US" sz="2400" dirty="0">
              <a:solidFill>
                <a:srgbClr val="008000"/>
              </a:solidFill>
              <a:latin typeface="Trebuchet MS"/>
              <a:cs typeface="Trebuchet MS"/>
            </a:endParaRPr>
          </a:p>
          <a:p>
            <a:endParaRPr lang="en-US" sz="2000" dirty="0">
              <a:solidFill>
                <a:schemeClr val="tx1">
                  <a:lumMod val="65000"/>
                  <a:lumOff val="35000"/>
                </a:schemeClr>
              </a:solidFill>
              <a:latin typeface="Trebuchet MS"/>
              <a:cs typeface="Trebuchet MS"/>
            </a:endParaRPr>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1152853" y="1008913"/>
            <a:ext cx="6849506" cy="4992258"/>
          </a:xfrm>
          <a:prstGeom prst="rect">
            <a:avLst/>
          </a:prstGeom>
        </p:spPr>
      </p:pic>
    </p:spTree>
    <p:extLst>
      <p:ext uri="{BB962C8B-B14F-4D97-AF65-F5344CB8AC3E}">
        <p14:creationId xmlns:p14="http://schemas.microsoft.com/office/powerpoint/2010/main" val="1147343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5509201"/>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NOAA Billion-Dollar Weather and Climate Disasters</a:t>
            </a:r>
            <a:endParaRPr lang="en-US" sz="2800" dirty="0">
              <a:solidFill>
                <a:schemeClr val="tx2">
                  <a:lumMod val="75000"/>
                </a:schemeClr>
              </a:solidFill>
              <a:latin typeface="Trebuchet MS"/>
              <a:cs typeface="Trebuchet MS"/>
            </a:endParaRPr>
          </a:p>
          <a:p>
            <a:endParaRPr lang="en-US" sz="2400" dirty="0" smtClean="0">
              <a:solidFill>
                <a:srgbClr val="008000"/>
              </a:solidFill>
              <a:latin typeface="Trebuchet MS"/>
              <a:cs typeface="Trebuchet MS"/>
            </a:endParaRPr>
          </a:p>
          <a:p>
            <a:r>
              <a:rPr lang="en-US" sz="2800" b="1" dirty="0">
                <a:solidFill>
                  <a:srgbClr val="595959"/>
                </a:solidFill>
                <a:latin typeface="Trebuchet MS"/>
                <a:cs typeface="Trebuchet MS"/>
              </a:rPr>
              <a:t>1- ?</a:t>
            </a:r>
          </a:p>
          <a:p>
            <a:r>
              <a:rPr lang="en-US" sz="2800" b="1" dirty="0">
                <a:solidFill>
                  <a:srgbClr val="595959"/>
                </a:solidFill>
                <a:latin typeface="Trebuchet MS"/>
                <a:cs typeface="Trebuchet MS"/>
              </a:rPr>
              <a:t>2 - ?</a:t>
            </a:r>
          </a:p>
          <a:p>
            <a:r>
              <a:rPr lang="en-US" sz="2800" dirty="0">
                <a:solidFill>
                  <a:srgbClr val="595959"/>
                </a:solidFill>
                <a:latin typeface="Trebuchet MS"/>
                <a:cs typeface="Trebuchet MS"/>
              </a:rPr>
              <a:t>3</a:t>
            </a:r>
          </a:p>
          <a:p>
            <a:r>
              <a:rPr lang="en-US" sz="2800" dirty="0">
                <a:solidFill>
                  <a:srgbClr val="595959"/>
                </a:solidFill>
                <a:latin typeface="Trebuchet MS"/>
                <a:cs typeface="Trebuchet MS"/>
              </a:rPr>
              <a:t>4</a:t>
            </a:r>
          </a:p>
          <a:p>
            <a:r>
              <a:rPr lang="en-US" sz="2800" b="1" dirty="0">
                <a:solidFill>
                  <a:srgbClr val="595959"/>
                </a:solidFill>
                <a:latin typeface="Trebuchet MS"/>
                <a:cs typeface="Trebuchet MS"/>
              </a:rPr>
              <a:t>5 - ?</a:t>
            </a:r>
          </a:p>
          <a:p>
            <a:r>
              <a:rPr lang="en-US" sz="2800" b="1" dirty="0">
                <a:solidFill>
                  <a:srgbClr val="595959"/>
                </a:solidFill>
                <a:latin typeface="Trebuchet MS"/>
                <a:cs typeface="Trebuchet MS"/>
              </a:rPr>
              <a:t>6 - ?</a:t>
            </a:r>
          </a:p>
          <a:p>
            <a:r>
              <a:rPr lang="en-US" sz="2800" dirty="0">
                <a:solidFill>
                  <a:srgbClr val="595959"/>
                </a:solidFill>
                <a:latin typeface="Trebuchet MS"/>
                <a:cs typeface="Trebuchet MS"/>
              </a:rPr>
              <a:t>7</a:t>
            </a:r>
          </a:p>
          <a:p>
            <a:r>
              <a:rPr lang="en-US" sz="2800" dirty="0">
                <a:solidFill>
                  <a:srgbClr val="595959"/>
                </a:solidFill>
                <a:latin typeface="Trebuchet MS"/>
                <a:cs typeface="Trebuchet MS"/>
              </a:rPr>
              <a:t>8</a:t>
            </a:r>
          </a:p>
          <a:p>
            <a:r>
              <a:rPr lang="en-US" sz="2800" b="1" dirty="0">
                <a:solidFill>
                  <a:srgbClr val="595959"/>
                </a:solidFill>
                <a:latin typeface="Trebuchet MS"/>
                <a:cs typeface="Trebuchet MS"/>
              </a:rPr>
              <a:t>9 - ?</a:t>
            </a:r>
          </a:p>
          <a:p>
            <a:r>
              <a:rPr lang="en-US" sz="2800" b="1" dirty="0">
                <a:solidFill>
                  <a:srgbClr val="595959"/>
                </a:solidFill>
                <a:latin typeface="Trebuchet MS"/>
                <a:cs typeface="Trebuchet MS"/>
              </a:rPr>
              <a:t>10 - ?</a:t>
            </a:r>
          </a:p>
          <a:p>
            <a:endParaRPr lang="en-US" sz="2000" dirty="0" smtClean="0">
              <a:solidFill>
                <a:srgbClr val="7D6B41"/>
              </a:solidFill>
              <a:latin typeface="Trebuchet MS"/>
              <a:cs typeface="Trebuchet MS"/>
            </a:endParaRPr>
          </a:p>
        </p:txBody>
      </p:sp>
      <p:pic>
        <p:nvPicPr>
          <p:cNvPr id="2" name="Picture 1" descr="billion-dollar-disaster-map-20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1316" y="1291440"/>
            <a:ext cx="5791092" cy="4305551"/>
          </a:xfrm>
          <a:prstGeom prst="rect">
            <a:avLst/>
          </a:prstGeom>
        </p:spPr>
      </p:pic>
    </p:spTree>
    <p:extLst>
      <p:ext uri="{BB962C8B-B14F-4D97-AF65-F5344CB8AC3E}">
        <p14:creationId xmlns:p14="http://schemas.microsoft.com/office/powerpoint/2010/main" val="42034988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iddle_slide.png"/>
          <p:cNvPicPr>
            <a:picLocks noChangeAspect="1"/>
          </p:cNvPicPr>
          <p:nvPr/>
        </p:nvPicPr>
        <p:blipFill>
          <a:blip r:embed="rId2"/>
          <a:stretch>
            <a:fillRect/>
          </a:stretch>
        </p:blipFill>
        <p:spPr>
          <a:xfrm>
            <a:off x="5832" y="268"/>
            <a:ext cx="9132335" cy="6857463"/>
          </a:xfrm>
          <a:prstGeom prst="rect">
            <a:avLst/>
          </a:prstGeom>
        </p:spPr>
      </p:pic>
      <p:sp>
        <p:nvSpPr>
          <p:cNvPr id="10" name="TextBox 9"/>
          <p:cNvSpPr txBox="1"/>
          <p:nvPr/>
        </p:nvSpPr>
        <p:spPr>
          <a:xfrm>
            <a:off x="5831" y="2056787"/>
            <a:ext cx="9132335" cy="523220"/>
          </a:xfrm>
          <a:prstGeom prst="rect">
            <a:avLst/>
          </a:prstGeom>
          <a:noFill/>
        </p:spPr>
        <p:txBody>
          <a:bodyPr wrap="square" rtlCol="0">
            <a:spAutoFit/>
          </a:bodyPr>
          <a:lstStyle/>
          <a:p>
            <a:pPr algn="ctr"/>
            <a:r>
              <a:rPr lang="en-US" sz="2800" dirty="0" smtClean="0">
                <a:solidFill>
                  <a:schemeClr val="tx2">
                    <a:lumMod val="75000"/>
                  </a:schemeClr>
                </a:solidFill>
                <a:latin typeface="Trebuchet MS"/>
                <a:cs typeface="Trebuchet MS"/>
              </a:rPr>
              <a:t>Tornadoes and Severe Weather</a:t>
            </a:r>
            <a:endParaRPr lang="en-US" sz="2800" dirty="0">
              <a:solidFill>
                <a:schemeClr val="tx2">
                  <a:lumMod val="75000"/>
                </a:schemeClr>
              </a:solidFill>
              <a:latin typeface="Trebuchet MS"/>
              <a:cs typeface="Trebuchet MS"/>
            </a:endParaRPr>
          </a:p>
        </p:txBody>
      </p:sp>
    </p:spTree>
    <p:extLst>
      <p:ext uri="{BB962C8B-B14F-4D97-AF65-F5344CB8AC3E}">
        <p14:creationId xmlns:p14="http://schemas.microsoft.com/office/powerpoint/2010/main" val="9310798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892552"/>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Severe Weather Climatology</a:t>
            </a:r>
          </a:p>
          <a:p>
            <a:endParaRPr lang="en-US" sz="2400" dirty="0" smtClean="0">
              <a:solidFill>
                <a:srgbClr val="008000"/>
              </a:solidFill>
              <a:latin typeface="Trebuchet MS"/>
              <a:cs typeface="Trebuchet MS"/>
            </a:endParaRPr>
          </a:p>
        </p:txBody>
      </p:sp>
      <p:pic>
        <p:nvPicPr>
          <p:cNvPr id="6" name="Picture 5" descr="Screen Shot 2014-03-12 at 11.36.1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536" y="1021222"/>
            <a:ext cx="7213038" cy="5024045"/>
          </a:xfrm>
          <a:prstGeom prst="rect">
            <a:avLst/>
          </a:prstGeom>
        </p:spPr>
      </p:pic>
    </p:spTree>
    <p:extLst>
      <p:ext uri="{BB962C8B-B14F-4D97-AF65-F5344CB8AC3E}">
        <p14:creationId xmlns:p14="http://schemas.microsoft.com/office/powerpoint/2010/main" val="39839693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1508105"/>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Tornado Climatology</a:t>
            </a:r>
          </a:p>
          <a:p>
            <a:endParaRPr lang="en-US" sz="2400" dirty="0" smtClean="0">
              <a:solidFill>
                <a:srgbClr val="008000"/>
              </a:solidFill>
              <a:latin typeface="Trebuchet MS"/>
              <a:cs typeface="Trebuchet MS"/>
            </a:endParaRPr>
          </a:p>
          <a:p>
            <a:endParaRPr lang="en-US" sz="2000" dirty="0" smtClean="0">
              <a:solidFill>
                <a:schemeClr val="tx1">
                  <a:lumMod val="65000"/>
                  <a:lumOff val="35000"/>
                </a:schemeClr>
              </a:solidFill>
              <a:latin typeface="Trebuchet MS"/>
              <a:cs typeface="Trebuchet MS"/>
            </a:endParaRPr>
          </a:p>
          <a:p>
            <a:r>
              <a:rPr lang="en-US" sz="2000" dirty="0">
                <a:solidFill>
                  <a:schemeClr val="tx1">
                    <a:lumMod val="65000"/>
                    <a:lumOff val="35000"/>
                  </a:schemeClr>
                </a:solidFill>
                <a:latin typeface="Trebuchet MS"/>
                <a:cs typeface="Trebuchet MS"/>
              </a:rPr>
              <a:t>	</a:t>
            </a:r>
            <a:endParaRPr lang="en-US" sz="2000" dirty="0" smtClean="0">
              <a:solidFill>
                <a:srgbClr val="458CCA"/>
              </a:solidFill>
              <a:latin typeface="Trebuchet MS"/>
              <a:cs typeface="Trebuchet MS"/>
            </a:endParaRPr>
          </a:p>
        </p:txBody>
      </p:sp>
      <p:pic>
        <p:nvPicPr>
          <p:cNvPr id="6" name="Picture 5" descr="tornado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2957"/>
            <a:ext cx="9144000" cy="4987636"/>
          </a:xfrm>
          <a:prstGeom prst="rect">
            <a:avLst/>
          </a:prstGeom>
        </p:spPr>
      </p:pic>
    </p:spTree>
    <p:extLst>
      <p:ext uri="{BB962C8B-B14F-4D97-AF65-F5344CB8AC3E}">
        <p14:creationId xmlns:p14="http://schemas.microsoft.com/office/powerpoint/2010/main" val="34130245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892552"/>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Tornado Climatology</a:t>
            </a:r>
          </a:p>
          <a:p>
            <a:endParaRPr lang="en-US" sz="2400" dirty="0" smtClean="0">
              <a:solidFill>
                <a:srgbClr val="008000"/>
              </a:solidFill>
              <a:latin typeface="Trebuchet MS"/>
              <a:cs typeface="Trebuchet MS"/>
            </a:endParaRPr>
          </a:p>
        </p:txBody>
      </p:sp>
      <p:graphicFrame>
        <p:nvGraphicFramePr>
          <p:cNvPr id="6" name="Chart 5"/>
          <p:cNvGraphicFramePr/>
          <p:nvPr>
            <p:extLst>
              <p:ext uri="{D42A27DB-BD31-4B8C-83A1-F6EECF244321}">
                <p14:modId xmlns:p14="http://schemas.microsoft.com/office/powerpoint/2010/main" val="4155493626"/>
              </p:ext>
            </p:extLst>
          </p:nvPr>
        </p:nvGraphicFramePr>
        <p:xfrm>
          <a:off x="373509" y="1192582"/>
          <a:ext cx="8488023" cy="489511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712641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4893647"/>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Tornado Climatology</a:t>
            </a:r>
          </a:p>
          <a:p>
            <a:endParaRPr lang="en-US" sz="2400" dirty="0" smtClean="0">
              <a:solidFill>
                <a:srgbClr val="008000"/>
              </a:solidFill>
              <a:latin typeface="Trebuchet MS"/>
              <a:cs typeface="Trebuchet MS"/>
            </a:endParaRPr>
          </a:p>
          <a:p>
            <a:r>
              <a:rPr lang="en-US" sz="2000" dirty="0">
                <a:solidFill>
                  <a:schemeClr val="tx1">
                    <a:lumMod val="65000"/>
                    <a:lumOff val="35000"/>
                  </a:schemeClr>
                </a:solidFill>
                <a:latin typeface="Trebuchet MS"/>
                <a:cs typeface="Trebuchet MS"/>
              </a:rPr>
              <a:t>The most Oklahoma tornadoes in one year was 145 in </a:t>
            </a:r>
            <a:r>
              <a:rPr lang="en-US" sz="2000" dirty="0" smtClean="0">
                <a:solidFill>
                  <a:schemeClr val="tx1">
                    <a:lumMod val="65000"/>
                    <a:lumOff val="35000"/>
                  </a:schemeClr>
                </a:solidFill>
                <a:latin typeface="Trebuchet MS"/>
                <a:cs typeface="Trebuchet MS"/>
              </a:rPr>
              <a:t>1999.</a:t>
            </a:r>
            <a:endParaRPr lang="en-US" sz="2000" dirty="0">
              <a:solidFill>
                <a:schemeClr val="tx1">
                  <a:lumMod val="65000"/>
                  <a:lumOff val="35000"/>
                </a:schemeClr>
              </a:solidFill>
              <a:latin typeface="Trebuchet MS"/>
              <a:cs typeface="Trebuchet MS"/>
            </a:endParaRPr>
          </a:p>
          <a:p>
            <a:pPr marL="342900" indent="-342900">
              <a:buFont typeface="Arial"/>
              <a:buChar char="•"/>
            </a:pPr>
            <a:endParaRPr lang="en-US" sz="2000" dirty="0">
              <a:solidFill>
                <a:schemeClr val="tx1">
                  <a:lumMod val="65000"/>
                  <a:lumOff val="35000"/>
                </a:schemeClr>
              </a:solidFill>
              <a:latin typeface="Trebuchet MS"/>
              <a:cs typeface="Trebuchet MS"/>
            </a:endParaRPr>
          </a:p>
          <a:p>
            <a:r>
              <a:rPr lang="en-US" sz="2000" dirty="0">
                <a:solidFill>
                  <a:schemeClr val="tx1">
                    <a:lumMod val="65000"/>
                    <a:lumOff val="35000"/>
                  </a:schemeClr>
                </a:solidFill>
                <a:latin typeface="Trebuchet MS"/>
                <a:cs typeface="Trebuchet MS"/>
              </a:rPr>
              <a:t>The fewest Oklahoma tornadoes in one year was 17 in </a:t>
            </a:r>
            <a:r>
              <a:rPr lang="en-US" sz="2000" dirty="0" smtClean="0">
                <a:solidFill>
                  <a:schemeClr val="tx1">
                    <a:lumMod val="65000"/>
                    <a:lumOff val="35000"/>
                  </a:schemeClr>
                </a:solidFill>
                <a:latin typeface="Trebuchet MS"/>
                <a:cs typeface="Trebuchet MS"/>
              </a:rPr>
              <a:t>1988.</a:t>
            </a:r>
            <a:endParaRPr lang="en-US" sz="2000" dirty="0">
              <a:solidFill>
                <a:schemeClr val="tx1">
                  <a:lumMod val="65000"/>
                  <a:lumOff val="35000"/>
                </a:schemeClr>
              </a:solidFill>
              <a:latin typeface="Trebuchet MS"/>
              <a:cs typeface="Trebuchet MS"/>
            </a:endParaRPr>
          </a:p>
          <a:p>
            <a:pPr marL="342900" indent="-342900">
              <a:buFont typeface="Arial"/>
              <a:buChar char="•"/>
            </a:pPr>
            <a:endParaRPr lang="en-US" sz="2000" dirty="0">
              <a:solidFill>
                <a:schemeClr val="tx1">
                  <a:lumMod val="65000"/>
                  <a:lumOff val="35000"/>
                </a:schemeClr>
              </a:solidFill>
              <a:latin typeface="Trebuchet MS"/>
              <a:cs typeface="Trebuchet MS"/>
            </a:endParaRPr>
          </a:p>
          <a:p>
            <a:r>
              <a:rPr lang="en-US" sz="2000" dirty="0">
                <a:solidFill>
                  <a:schemeClr val="tx1">
                    <a:lumMod val="65000"/>
                    <a:lumOff val="35000"/>
                  </a:schemeClr>
                </a:solidFill>
                <a:latin typeface="Trebuchet MS"/>
                <a:cs typeface="Trebuchet MS"/>
              </a:rPr>
              <a:t>May 2005 was the only May since 1950 with no tornadoes in </a:t>
            </a:r>
            <a:r>
              <a:rPr lang="en-US" sz="2000" dirty="0" smtClean="0">
                <a:solidFill>
                  <a:schemeClr val="tx1">
                    <a:lumMod val="65000"/>
                    <a:lumOff val="35000"/>
                  </a:schemeClr>
                </a:solidFill>
                <a:latin typeface="Trebuchet MS"/>
                <a:cs typeface="Trebuchet MS"/>
              </a:rPr>
              <a:t>Oklahoma.</a:t>
            </a:r>
            <a:endParaRPr lang="en-US" sz="2000" dirty="0">
              <a:solidFill>
                <a:schemeClr val="tx1">
                  <a:lumMod val="65000"/>
                  <a:lumOff val="35000"/>
                </a:schemeClr>
              </a:solidFill>
              <a:latin typeface="Trebuchet MS"/>
              <a:cs typeface="Trebuchet MS"/>
            </a:endParaRPr>
          </a:p>
          <a:p>
            <a:pPr marL="342900" indent="-342900">
              <a:buFont typeface="Arial"/>
              <a:buChar char="•"/>
            </a:pPr>
            <a:endParaRPr lang="en-US" sz="2000" dirty="0">
              <a:solidFill>
                <a:schemeClr val="tx1">
                  <a:lumMod val="65000"/>
                  <a:lumOff val="35000"/>
                </a:schemeClr>
              </a:solidFill>
              <a:latin typeface="Trebuchet MS"/>
              <a:cs typeface="Trebuchet MS"/>
            </a:endParaRPr>
          </a:p>
          <a:p>
            <a:r>
              <a:rPr lang="en-US" sz="2000" dirty="0">
                <a:solidFill>
                  <a:schemeClr val="tx1">
                    <a:lumMod val="65000"/>
                    <a:lumOff val="35000"/>
                  </a:schemeClr>
                </a:solidFill>
                <a:latin typeface="Trebuchet MS"/>
                <a:cs typeface="Trebuchet MS"/>
              </a:rPr>
              <a:t>The most May Oklahoma tornadoes was 91 in </a:t>
            </a:r>
            <a:r>
              <a:rPr lang="en-US" sz="2000" dirty="0" smtClean="0">
                <a:solidFill>
                  <a:schemeClr val="tx1">
                    <a:lumMod val="65000"/>
                    <a:lumOff val="35000"/>
                  </a:schemeClr>
                </a:solidFill>
                <a:latin typeface="Trebuchet MS"/>
                <a:cs typeface="Trebuchet MS"/>
              </a:rPr>
              <a:t>2010.</a:t>
            </a:r>
            <a:endParaRPr lang="en-US" sz="2000" dirty="0">
              <a:solidFill>
                <a:schemeClr val="tx1">
                  <a:lumMod val="65000"/>
                  <a:lumOff val="35000"/>
                </a:schemeClr>
              </a:solidFill>
              <a:latin typeface="Trebuchet MS"/>
              <a:cs typeface="Trebuchet MS"/>
            </a:endParaRPr>
          </a:p>
          <a:p>
            <a:pPr marL="342900" indent="-342900">
              <a:buFont typeface="Arial"/>
              <a:buChar char="•"/>
            </a:pPr>
            <a:endParaRPr lang="en-US" sz="2000" dirty="0">
              <a:solidFill>
                <a:schemeClr val="tx1">
                  <a:lumMod val="65000"/>
                  <a:lumOff val="35000"/>
                </a:schemeClr>
              </a:solidFill>
              <a:latin typeface="Trebuchet MS"/>
              <a:cs typeface="Trebuchet MS"/>
            </a:endParaRPr>
          </a:p>
          <a:p>
            <a:r>
              <a:rPr lang="en-US" sz="2000" dirty="0">
                <a:solidFill>
                  <a:schemeClr val="tx1">
                    <a:lumMod val="65000"/>
                    <a:lumOff val="35000"/>
                  </a:schemeClr>
                </a:solidFill>
                <a:latin typeface="Trebuchet MS"/>
                <a:cs typeface="Trebuchet MS"/>
              </a:rPr>
              <a:t>Since 1950 Oklahoma has had 65 violent tornadoes (F/EF 4 or 5</a:t>
            </a:r>
            <a:r>
              <a:rPr lang="en-US" sz="2000" dirty="0" smtClean="0">
                <a:solidFill>
                  <a:schemeClr val="tx1">
                    <a:lumMod val="65000"/>
                    <a:lumOff val="35000"/>
                  </a:schemeClr>
                </a:solidFill>
                <a:latin typeface="Trebuchet MS"/>
                <a:cs typeface="Trebuchet MS"/>
              </a:rPr>
              <a:t>).</a:t>
            </a:r>
            <a:endParaRPr lang="en-US" sz="2000" dirty="0">
              <a:solidFill>
                <a:schemeClr val="tx1">
                  <a:lumMod val="65000"/>
                  <a:lumOff val="35000"/>
                </a:schemeClr>
              </a:solidFill>
              <a:latin typeface="Trebuchet MS"/>
              <a:cs typeface="Trebuchet MS"/>
            </a:endParaRPr>
          </a:p>
          <a:p>
            <a:pPr marL="342900" indent="-342900">
              <a:buFont typeface="Arial"/>
              <a:buChar char="•"/>
            </a:pPr>
            <a:endParaRPr lang="en-US" sz="2000" dirty="0">
              <a:solidFill>
                <a:schemeClr val="tx1">
                  <a:lumMod val="65000"/>
                  <a:lumOff val="35000"/>
                </a:schemeClr>
              </a:solidFill>
              <a:latin typeface="Trebuchet MS"/>
              <a:cs typeface="Trebuchet MS"/>
            </a:endParaRPr>
          </a:p>
          <a:p>
            <a:r>
              <a:rPr lang="en-US" sz="2000" dirty="0">
                <a:solidFill>
                  <a:schemeClr val="tx1">
                    <a:lumMod val="65000"/>
                    <a:lumOff val="35000"/>
                  </a:schemeClr>
                </a:solidFill>
                <a:latin typeface="Trebuchet MS"/>
                <a:cs typeface="Trebuchet MS"/>
              </a:rPr>
              <a:t>Violent </a:t>
            </a:r>
            <a:r>
              <a:rPr lang="en-US" sz="2000" dirty="0" smtClean="0">
                <a:solidFill>
                  <a:schemeClr val="tx1">
                    <a:lumMod val="65000"/>
                    <a:lumOff val="35000"/>
                  </a:schemeClr>
                </a:solidFill>
                <a:latin typeface="Trebuchet MS"/>
                <a:cs typeface="Trebuchet MS"/>
              </a:rPr>
              <a:t>tornadoes have occurred </a:t>
            </a:r>
            <a:r>
              <a:rPr lang="en-US" sz="2000" dirty="0">
                <a:solidFill>
                  <a:schemeClr val="tx1">
                    <a:lumMod val="65000"/>
                    <a:lumOff val="35000"/>
                  </a:schemeClr>
                </a:solidFill>
                <a:latin typeface="Trebuchet MS"/>
                <a:cs typeface="Trebuchet MS"/>
              </a:rPr>
              <a:t>in every month except July, August and </a:t>
            </a:r>
            <a:r>
              <a:rPr lang="en-US" sz="2000" dirty="0" smtClean="0">
                <a:solidFill>
                  <a:schemeClr val="tx1">
                    <a:lumMod val="65000"/>
                    <a:lumOff val="35000"/>
                  </a:schemeClr>
                </a:solidFill>
                <a:latin typeface="Trebuchet MS"/>
                <a:cs typeface="Trebuchet MS"/>
              </a:rPr>
              <a:t>December. </a:t>
            </a:r>
            <a:endParaRPr lang="en-US" sz="2000" dirty="0">
              <a:solidFill>
                <a:schemeClr val="tx1">
                  <a:lumMod val="65000"/>
                  <a:lumOff val="35000"/>
                </a:schemeClr>
              </a:solidFill>
              <a:latin typeface="Trebuchet MS"/>
              <a:cs typeface="Trebuchet MS"/>
            </a:endParaRPr>
          </a:p>
          <a:p>
            <a:pPr marL="342900" indent="-342900">
              <a:buFont typeface="Arial"/>
              <a:buChar char="•"/>
            </a:pPr>
            <a:endParaRPr lang="en-US" sz="2000" dirty="0">
              <a:solidFill>
                <a:schemeClr val="tx1">
                  <a:lumMod val="65000"/>
                  <a:lumOff val="35000"/>
                </a:schemeClr>
              </a:solidFill>
              <a:latin typeface="Trebuchet MS"/>
              <a:cs typeface="Trebuchet MS"/>
            </a:endParaRPr>
          </a:p>
        </p:txBody>
      </p:sp>
    </p:spTree>
    <p:extLst>
      <p:ext uri="{BB962C8B-B14F-4D97-AF65-F5344CB8AC3E}">
        <p14:creationId xmlns:p14="http://schemas.microsoft.com/office/powerpoint/2010/main" val="36020250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1508105"/>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Tornado Climatology</a:t>
            </a:r>
          </a:p>
          <a:p>
            <a:endParaRPr lang="en-US" sz="2400" dirty="0" smtClean="0">
              <a:solidFill>
                <a:srgbClr val="008000"/>
              </a:solidFill>
              <a:latin typeface="Trebuchet MS"/>
              <a:cs typeface="Trebuchet MS"/>
            </a:endParaRPr>
          </a:p>
          <a:p>
            <a:endParaRPr lang="en-US" sz="2000" dirty="0">
              <a:solidFill>
                <a:schemeClr val="tx1">
                  <a:lumMod val="65000"/>
                  <a:lumOff val="35000"/>
                </a:schemeClr>
              </a:solidFill>
              <a:latin typeface="Trebuchet MS"/>
              <a:cs typeface="Trebuchet MS"/>
            </a:endParaRPr>
          </a:p>
          <a:p>
            <a:endParaRPr lang="en-US" sz="2000" dirty="0" smtClean="0">
              <a:solidFill>
                <a:srgbClr val="458CCA"/>
              </a:solidFill>
              <a:latin typeface="Trebuchet MS"/>
              <a:cs typeface="Trebuchet MS"/>
            </a:endParaRPr>
          </a:p>
        </p:txBody>
      </p:sp>
      <p:pic>
        <p:nvPicPr>
          <p:cNvPr id="6" name="Picture 5" descr="Screen Shot 2014-03-19 at 10.17.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944" y="1241488"/>
            <a:ext cx="6716486" cy="4157825"/>
          </a:xfrm>
          <a:prstGeom prst="rect">
            <a:avLst/>
          </a:prstGeom>
        </p:spPr>
      </p:pic>
    </p:spTree>
    <p:extLst>
      <p:ext uri="{BB962C8B-B14F-4D97-AF65-F5344CB8AC3E}">
        <p14:creationId xmlns:p14="http://schemas.microsoft.com/office/powerpoint/2010/main" val="24164254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892552"/>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Tornado Climatology</a:t>
            </a:r>
          </a:p>
          <a:p>
            <a:endParaRPr lang="en-US" sz="2400" dirty="0" smtClean="0">
              <a:solidFill>
                <a:srgbClr val="008000"/>
              </a:solidFill>
              <a:latin typeface="Trebuchet MS"/>
              <a:cs typeface="Trebuchet MS"/>
            </a:endParaRPr>
          </a:p>
        </p:txBody>
      </p:sp>
      <p:pic>
        <p:nvPicPr>
          <p:cNvPr id="6" name="Picture 5" descr="tornadoalley_timeofda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716" y="975179"/>
            <a:ext cx="6948713" cy="5211535"/>
          </a:xfrm>
          <a:prstGeom prst="rect">
            <a:avLst/>
          </a:prstGeom>
        </p:spPr>
      </p:pic>
      <p:sp>
        <p:nvSpPr>
          <p:cNvPr id="7" name="Oval 6"/>
          <p:cNvSpPr/>
          <p:nvPr/>
        </p:nvSpPr>
        <p:spPr>
          <a:xfrm>
            <a:off x="5515430" y="2721429"/>
            <a:ext cx="1759856" cy="13970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663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461665"/>
          </a:xfrm>
          <a:prstGeom prst="rect">
            <a:avLst/>
          </a:prstGeom>
          <a:noFill/>
        </p:spPr>
        <p:txBody>
          <a:bodyPr wrap="square" rtlCol="0">
            <a:spAutoFit/>
          </a:bodyPr>
          <a:lstStyle/>
          <a:p>
            <a:endParaRPr lang="en-US" sz="2400" dirty="0" smtClean="0">
              <a:solidFill>
                <a:srgbClr val="008000"/>
              </a:solidFill>
              <a:latin typeface="Trebuchet MS"/>
              <a:cs typeface="Trebuchet MS"/>
            </a:endParaRPr>
          </a:p>
        </p:txBody>
      </p:sp>
      <p:pic>
        <p:nvPicPr>
          <p:cNvPr id="6" name="Picture 5" descr="461918_10100795831389470_2080511176_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144" y="373541"/>
            <a:ext cx="7473411" cy="4984707"/>
          </a:xfrm>
          <a:prstGeom prst="rect">
            <a:avLst/>
          </a:prstGeom>
        </p:spPr>
      </p:pic>
      <p:sp>
        <p:nvSpPr>
          <p:cNvPr id="7" name="TextBox 6"/>
          <p:cNvSpPr txBox="1"/>
          <p:nvPr/>
        </p:nvSpPr>
        <p:spPr>
          <a:xfrm>
            <a:off x="934444" y="5050471"/>
            <a:ext cx="1386114" cy="307777"/>
          </a:xfrm>
          <a:prstGeom prst="rect">
            <a:avLst/>
          </a:prstGeom>
          <a:noFill/>
        </p:spPr>
        <p:txBody>
          <a:bodyPr wrap="square" rtlCol="0">
            <a:spAutoFit/>
          </a:bodyPr>
          <a:lstStyle/>
          <a:p>
            <a:pPr algn="ctr"/>
            <a:r>
              <a:rPr lang="en-US" sz="1400" dirty="0" smtClean="0">
                <a:solidFill>
                  <a:schemeClr val="bg1"/>
                </a:solidFill>
                <a:latin typeface="Trebuchet MS"/>
                <a:cs typeface="Trebuchet MS"/>
              </a:rPr>
              <a:t>Ben Herzog</a:t>
            </a:r>
            <a:endParaRPr lang="en-US" sz="1400" dirty="0">
              <a:solidFill>
                <a:schemeClr val="bg1"/>
              </a:solidFill>
              <a:latin typeface="Trebuchet MS"/>
              <a:cs typeface="Trebuchet MS"/>
            </a:endParaRPr>
          </a:p>
        </p:txBody>
      </p:sp>
    </p:spTree>
    <p:extLst>
      <p:ext uri="{BB962C8B-B14F-4D97-AF65-F5344CB8AC3E}">
        <p14:creationId xmlns:p14="http://schemas.microsoft.com/office/powerpoint/2010/main" val="28670656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3354765"/>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Tornado Reminders</a:t>
            </a:r>
          </a:p>
          <a:p>
            <a:endParaRPr lang="en-US" sz="2400" dirty="0" smtClean="0">
              <a:solidFill>
                <a:srgbClr val="008000"/>
              </a:solidFill>
              <a:latin typeface="Trebuchet MS"/>
              <a:cs typeface="Trebuchet MS"/>
            </a:endParaRPr>
          </a:p>
          <a:p>
            <a:r>
              <a:rPr lang="en-US" sz="2000" dirty="0">
                <a:solidFill>
                  <a:srgbClr val="595959"/>
                </a:solidFill>
                <a:latin typeface="Trebuchet MS"/>
                <a:cs typeface="Trebuchet MS"/>
              </a:rPr>
              <a:t>M</a:t>
            </a:r>
            <a:r>
              <a:rPr lang="en-US" sz="2000" dirty="0" smtClean="0">
                <a:solidFill>
                  <a:srgbClr val="595959"/>
                </a:solidFill>
                <a:latin typeface="Trebuchet MS"/>
                <a:cs typeface="Trebuchet MS"/>
              </a:rPr>
              <a:t>ay </a:t>
            </a:r>
            <a:r>
              <a:rPr lang="en-US" sz="2000" dirty="0">
                <a:solidFill>
                  <a:srgbClr val="595959"/>
                </a:solidFill>
                <a:latin typeface="Trebuchet MS"/>
                <a:cs typeface="Trebuchet MS"/>
              </a:rPr>
              <a:t>last only a few seconds or over an </a:t>
            </a:r>
            <a:r>
              <a:rPr lang="en-US" sz="2000" dirty="0" smtClean="0">
                <a:solidFill>
                  <a:srgbClr val="595959"/>
                </a:solidFill>
                <a:latin typeface="Trebuchet MS"/>
                <a:cs typeface="Trebuchet MS"/>
              </a:rPr>
              <a:t>hour.</a:t>
            </a:r>
            <a:endParaRPr lang="en-US" sz="2000" dirty="0">
              <a:solidFill>
                <a:srgbClr val="595959"/>
              </a:solidFill>
              <a:latin typeface="Trebuchet MS"/>
              <a:cs typeface="Trebuchet MS"/>
            </a:endParaRPr>
          </a:p>
          <a:p>
            <a:pPr marL="342900" indent="-342900">
              <a:buFont typeface="Arial"/>
              <a:buChar char="•"/>
            </a:pPr>
            <a:endParaRPr lang="en-US" sz="2000" dirty="0">
              <a:solidFill>
                <a:srgbClr val="595959"/>
              </a:solidFill>
              <a:latin typeface="Trebuchet MS"/>
              <a:cs typeface="Trebuchet MS"/>
            </a:endParaRPr>
          </a:p>
          <a:p>
            <a:r>
              <a:rPr lang="en-US" sz="2000" dirty="0">
                <a:solidFill>
                  <a:srgbClr val="595959"/>
                </a:solidFill>
                <a:latin typeface="Trebuchet MS"/>
                <a:cs typeface="Trebuchet MS"/>
              </a:rPr>
              <a:t>Variety of shapes and sizes from thin ropelike circulations to large wedge shapes over a mile </a:t>
            </a:r>
            <a:r>
              <a:rPr lang="en-US" sz="2000" dirty="0" smtClean="0">
                <a:solidFill>
                  <a:srgbClr val="595959"/>
                </a:solidFill>
                <a:latin typeface="Trebuchet MS"/>
                <a:cs typeface="Trebuchet MS"/>
              </a:rPr>
              <a:t>wide.</a:t>
            </a:r>
            <a:r>
              <a:rPr lang="en-US" sz="2000" dirty="0">
                <a:solidFill>
                  <a:srgbClr val="595959"/>
                </a:solidFill>
                <a:latin typeface="Trebuchet MS"/>
                <a:cs typeface="Trebuchet MS"/>
              </a:rPr>
              <a:t/>
            </a:r>
            <a:br>
              <a:rPr lang="en-US" sz="2000" dirty="0">
                <a:solidFill>
                  <a:srgbClr val="595959"/>
                </a:solidFill>
                <a:latin typeface="Trebuchet MS"/>
                <a:cs typeface="Trebuchet MS"/>
              </a:rPr>
            </a:br>
            <a:endParaRPr lang="en-US" sz="2000" dirty="0">
              <a:solidFill>
                <a:srgbClr val="595959"/>
              </a:solidFill>
              <a:latin typeface="Trebuchet MS"/>
              <a:cs typeface="Trebuchet MS"/>
            </a:endParaRPr>
          </a:p>
          <a:p>
            <a:r>
              <a:rPr lang="en-US" sz="2000" dirty="0">
                <a:solidFill>
                  <a:srgbClr val="595959"/>
                </a:solidFill>
                <a:latin typeface="Trebuchet MS"/>
                <a:cs typeface="Trebuchet MS"/>
              </a:rPr>
              <a:t>May move with very slow or quick forward </a:t>
            </a:r>
            <a:r>
              <a:rPr lang="en-US" sz="2000" dirty="0" smtClean="0">
                <a:solidFill>
                  <a:srgbClr val="595959"/>
                </a:solidFill>
                <a:latin typeface="Trebuchet MS"/>
                <a:cs typeface="Trebuchet MS"/>
              </a:rPr>
              <a:t>speeds.</a:t>
            </a:r>
            <a:endParaRPr lang="en-US" sz="2000" dirty="0">
              <a:solidFill>
                <a:srgbClr val="595959"/>
              </a:solidFill>
              <a:latin typeface="Trebuchet MS"/>
              <a:cs typeface="Trebuchet MS"/>
            </a:endParaRPr>
          </a:p>
          <a:p>
            <a:pPr marL="342900" indent="-342900">
              <a:buFont typeface="Arial"/>
              <a:buChar char="•"/>
            </a:pPr>
            <a:endParaRPr lang="en-US" sz="2000" dirty="0">
              <a:solidFill>
                <a:srgbClr val="595959"/>
              </a:solidFill>
              <a:latin typeface="Trebuchet MS"/>
              <a:cs typeface="Trebuchet MS"/>
            </a:endParaRPr>
          </a:p>
          <a:p>
            <a:r>
              <a:rPr lang="en-US" sz="2000" dirty="0">
                <a:solidFill>
                  <a:srgbClr val="595959"/>
                </a:solidFill>
                <a:latin typeface="Trebuchet MS"/>
                <a:cs typeface="Trebuchet MS"/>
              </a:rPr>
              <a:t>Generally move SW to NE in Oklahoma, but </a:t>
            </a:r>
            <a:r>
              <a:rPr lang="en-US" sz="2000" dirty="0" smtClean="0">
                <a:solidFill>
                  <a:srgbClr val="595959"/>
                </a:solidFill>
                <a:latin typeface="Trebuchet MS"/>
                <a:cs typeface="Trebuchet MS"/>
              </a:rPr>
              <a:t>can </a:t>
            </a:r>
            <a:r>
              <a:rPr lang="en-US" sz="2000" dirty="0">
                <a:solidFill>
                  <a:srgbClr val="595959"/>
                </a:solidFill>
                <a:latin typeface="Trebuchet MS"/>
                <a:cs typeface="Trebuchet MS"/>
              </a:rPr>
              <a:t>travel in any </a:t>
            </a:r>
            <a:r>
              <a:rPr lang="en-US" sz="2000" dirty="0" smtClean="0">
                <a:solidFill>
                  <a:srgbClr val="595959"/>
                </a:solidFill>
                <a:latin typeface="Trebuchet MS"/>
                <a:cs typeface="Trebuchet MS"/>
              </a:rPr>
              <a:t>direction.</a:t>
            </a:r>
            <a:endParaRPr lang="en-US" sz="2000" dirty="0">
              <a:solidFill>
                <a:srgbClr val="595959"/>
              </a:solidFill>
              <a:latin typeface="Trebuchet MS"/>
              <a:cs typeface="Trebuchet MS"/>
            </a:endParaRPr>
          </a:p>
        </p:txBody>
      </p:sp>
    </p:spTree>
    <p:extLst>
      <p:ext uri="{BB962C8B-B14F-4D97-AF65-F5344CB8AC3E}">
        <p14:creationId xmlns:p14="http://schemas.microsoft.com/office/powerpoint/2010/main" val="24300127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523220"/>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 </a:t>
            </a:r>
            <a:endParaRPr lang="en-US" sz="2400" dirty="0" smtClean="0">
              <a:solidFill>
                <a:srgbClr val="008000"/>
              </a:solidFill>
              <a:latin typeface="Trebuchet MS"/>
              <a:cs typeface="Trebuchet MS"/>
            </a:endParaRPr>
          </a:p>
        </p:txBody>
      </p:sp>
      <p:pic>
        <p:nvPicPr>
          <p:cNvPr id="6" name="Picture 5" descr="bigoutbrea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914" y="170986"/>
            <a:ext cx="8160278" cy="5873564"/>
          </a:xfrm>
          <a:prstGeom prst="rect">
            <a:avLst/>
          </a:prstGeom>
        </p:spPr>
      </p:pic>
    </p:spTree>
    <p:extLst>
      <p:ext uri="{BB962C8B-B14F-4D97-AF65-F5344CB8AC3E}">
        <p14:creationId xmlns:p14="http://schemas.microsoft.com/office/powerpoint/2010/main" val="8090082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17201"/>
            <a:ext cx="9132335" cy="6857463"/>
          </a:xfrm>
          <a:prstGeom prst="rect">
            <a:avLst/>
          </a:prstGeom>
        </p:spPr>
      </p:pic>
      <p:sp>
        <p:nvSpPr>
          <p:cNvPr id="5" name="TextBox 4"/>
          <p:cNvSpPr txBox="1"/>
          <p:nvPr/>
        </p:nvSpPr>
        <p:spPr>
          <a:xfrm>
            <a:off x="373510" y="373541"/>
            <a:ext cx="8488023" cy="5201424"/>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NOAA Billion-Dollar Disasters </a:t>
            </a:r>
          </a:p>
          <a:p>
            <a:endParaRPr lang="en-US" sz="2400" dirty="0" smtClean="0">
              <a:solidFill>
                <a:srgbClr val="008000"/>
              </a:solidFill>
              <a:latin typeface="Trebuchet MS"/>
              <a:cs typeface="Trebuchet MS"/>
            </a:endParaRPr>
          </a:p>
          <a:p>
            <a:r>
              <a:rPr lang="en-US" sz="2800" b="1" dirty="0">
                <a:solidFill>
                  <a:srgbClr val="595959"/>
                </a:solidFill>
                <a:latin typeface="Trebuchet MS"/>
                <a:cs typeface="Trebuchet MS"/>
              </a:rPr>
              <a:t>1- Hurricane Katrina 2005 $125B</a:t>
            </a:r>
          </a:p>
          <a:p>
            <a:r>
              <a:rPr lang="en-US" sz="2800" b="1" dirty="0">
                <a:solidFill>
                  <a:srgbClr val="595959"/>
                </a:solidFill>
                <a:latin typeface="Trebuchet MS"/>
                <a:cs typeface="Trebuchet MS"/>
              </a:rPr>
              <a:t>2 – Sandy 2012 $65B</a:t>
            </a:r>
          </a:p>
          <a:p>
            <a:r>
              <a:rPr lang="en-US" sz="2800" dirty="0">
                <a:solidFill>
                  <a:srgbClr val="595959"/>
                </a:solidFill>
                <a:latin typeface="Trebuchet MS"/>
                <a:cs typeface="Trebuchet MS"/>
              </a:rPr>
              <a:t>3</a:t>
            </a:r>
          </a:p>
          <a:p>
            <a:r>
              <a:rPr lang="en-US" sz="2800" dirty="0">
                <a:solidFill>
                  <a:srgbClr val="595959"/>
                </a:solidFill>
                <a:latin typeface="Trebuchet MS"/>
                <a:cs typeface="Trebuchet MS"/>
              </a:rPr>
              <a:t>4</a:t>
            </a:r>
          </a:p>
          <a:p>
            <a:r>
              <a:rPr lang="en-US" sz="2800" b="1" dirty="0">
                <a:solidFill>
                  <a:srgbClr val="595959"/>
                </a:solidFill>
                <a:latin typeface="Trebuchet MS"/>
                <a:cs typeface="Trebuchet MS"/>
              </a:rPr>
              <a:t>5 – Hurricane Andrew 1992 $27B</a:t>
            </a:r>
          </a:p>
          <a:p>
            <a:r>
              <a:rPr lang="en-US" sz="2800" b="1" dirty="0">
                <a:solidFill>
                  <a:srgbClr val="595959"/>
                </a:solidFill>
                <a:latin typeface="Trebuchet MS"/>
                <a:cs typeface="Trebuchet MS"/>
              </a:rPr>
              <a:t>6 – Hurricane Ike 2008 $27B</a:t>
            </a:r>
          </a:p>
          <a:p>
            <a:r>
              <a:rPr lang="en-US" sz="2800" dirty="0">
                <a:solidFill>
                  <a:srgbClr val="595959"/>
                </a:solidFill>
                <a:latin typeface="Trebuchet MS"/>
                <a:cs typeface="Trebuchet MS"/>
              </a:rPr>
              <a:t>7</a:t>
            </a:r>
          </a:p>
          <a:p>
            <a:r>
              <a:rPr lang="en-US" sz="2800" dirty="0">
                <a:solidFill>
                  <a:srgbClr val="595959"/>
                </a:solidFill>
                <a:latin typeface="Trebuchet MS"/>
                <a:cs typeface="Trebuchet MS"/>
              </a:rPr>
              <a:t>8</a:t>
            </a:r>
          </a:p>
          <a:p>
            <a:r>
              <a:rPr lang="en-US" sz="2800" b="1" dirty="0">
                <a:solidFill>
                  <a:srgbClr val="595959"/>
                </a:solidFill>
                <a:latin typeface="Trebuchet MS"/>
                <a:cs typeface="Trebuchet MS"/>
              </a:rPr>
              <a:t>9 – Hurricane Wilma 2005 $16B</a:t>
            </a:r>
          </a:p>
          <a:p>
            <a:r>
              <a:rPr lang="en-US" sz="2800" b="1" dirty="0">
                <a:solidFill>
                  <a:srgbClr val="595959"/>
                </a:solidFill>
                <a:latin typeface="Trebuchet MS"/>
                <a:cs typeface="Trebuchet MS"/>
              </a:rPr>
              <a:t>10 – Hurricane Rita 2005 $</a:t>
            </a:r>
            <a:r>
              <a:rPr lang="en-US" sz="2800" b="1" dirty="0" smtClean="0">
                <a:solidFill>
                  <a:srgbClr val="595959"/>
                </a:solidFill>
                <a:latin typeface="Trebuchet MS"/>
                <a:cs typeface="Trebuchet MS"/>
              </a:rPr>
              <a:t>16B</a:t>
            </a:r>
          </a:p>
        </p:txBody>
      </p:sp>
    </p:spTree>
    <p:extLst>
      <p:ext uri="{BB962C8B-B14F-4D97-AF65-F5344CB8AC3E}">
        <p14:creationId xmlns:p14="http://schemas.microsoft.com/office/powerpoint/2010/main" val="11469728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523220"/>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 </a:t>
            </a:r>
            <a:endParaRPr lang="en-US" sz="2400" dirty="0" smtClean="0">
              <a:solidFill>
                <a:srgbClr val="008000"/>
              </a:solidFill>
              <a:latin typeface="Trebuchet MS"/>
              <a:cs typeface="Trebuchet MS"/>
            </a:endParaRPr>
          </a:p>
        </p:txBody>
      </p:sp>
      <p:pic>
        <p:nvPicPr>
          <p:cNvPr id="6" name="Picture 5" descr="ElReno_PNS_graphic_final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1043" y="168066"/>
            <a:ext cx="6664131" cy="6050661"/>
          </a:xfrm>
          <a:prstGeom prst="rect">
            <a:avLst/>
          </a:prstGeom>
        </p:spPr>
      </p:pic>
    </p:spTree>
    <p:extLst>
      <p:ext uri="{BB962C8B-B14F-4D97-AF65-F5344CB8AC3E}">
        <p14:creationId xmlns:p14="http://schemas.microsoft.com/office/powerpoint/2010/main" val="18386539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4339650"/>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 What is a severe thunderstorm?</a:t>
            </a:r>
          </a:p>
          <a:p>
            <a:endParaRPr lang="en-US" sz="2800" dirty="0">
              <a:solidFill>
                <a:schemeClr val="tx2">
                  <a:lumMod val="75000"/>
                </a:schemeClr>
              </a:solidFill>
              <a:latin typeface="Trebuchet MS"/>
              <a:cs typeface="Trebuchet MS"/>
            </a:endParaRPr>
          </a:p>
          <a:p>
            <a:r>
              <a:rPr lang="en-US" sz="2000" dirty="0">
                <a:solidFill>
                  <a:srgbClr val="595959"/>
                </a:solidFill>
                <a:latin typeface="Trebuchet MS"/>
                <a:cs typeface="Trebuchet MS"/>
              </a:rPr>
              <a:t>Specific criteria: </a:t>
            </a:r>
          </a:p>
          <a:p>
            <a:r>
              <a:rPr lang="en-US" sz="2000" dirty="0">
                <a:solidFill>
                  <a:srgbClr val="595959"/>
                </a:solidFill>
                <a:latin typeface="Trebuchet MS"/>
                <a:cs typeface="Trebuchet MS"/>
              </a:rPr>
              <a:t>	</a:t>
            </a:r>
            <a:r>
              <a:rPr lang="en-US" sz="2000" b="1" dirty="0">
                <a:solidFill>
                  <a:srgbClr val="595959"/>
                </a:solidFill>
                <a:latin typeface="Trebuchet MS"/>
                <a:cs typeface="Trebuchet MS"/>
              </a:rPr>
              <a:t>Hail one inch in diameter or larger </a:t>
            </a:r>
          </a:p>
          <a:p>
            <a:r>
              <a:rPr lang="en-US" sz="2000" b="1" dirty="0">
                <a:solidFill>
                  <a:srgbClr val="595959"/>
                </a:solidFill>
                <a:latin typeface="Trebuchet MS"/>
                <a:cs typeface="Trebuchet MS"/>
              </a:rPr>
              <a:t>	Winds of 58 mph or greater  </a:t>
            </a:r>
          </a:p>
          <a:p>
            <a:endParaRPr lang="en-US" sz="2000" dirty="0">
              <a:solidFill>
                <a:srgbClr val="595959"/>
              </a:solidFill>
              <a:latin typeface="Trebuchet MS"/>
              <a:cs typeface="Trebuchet MS"/>
            </a:endParaRPr>
          </a:p>
          <a:p>
            <a:r>
              <a:rPr lang="en-US" sz="2000" dirty="0">
                <a:solidFill>
                  <a:srgbClr val="595959"/>
                </a:solidFill>
                <a:latin typeface="Trebuchet MS"/>
                <a:cs typeface="Trebuchet MS"/>
              </a:rPr>
              <a:t>A </a:t>
            </a:r>
            <a:r>
              <a:rPr lang="en-US" sz="2000" dirty="0" err="1">
                <a:solidFill>
                  <a:srgbClr val="595959"/>
                </a:solidFill>
                <a:latin typeface="Trebuchet MS"/>
                <a:cs typeface="Trebuchet MS"/>
              </a:rPr>
              <a:t>supercell</a:t>
            </a:r>
            <a:r>
              <a:rPr lang="en-US" sz="2000" dirty="0">
                <a:solidFill>
                  <a:srgbClr val="595959"/>
                </a:solidFill>
                <a:latin typeface="Trebuchet MS"/>
                <a:cs typeface="Trebuchet MS"/>
              </a:rPr>
              <a:t> is a rotating thunderstorm with a strong, sustained updraft. These storms produce most tornadoes.</a:t>
            </a:r>
          </a:p>
          <a:p>
            <a:pPr marL="342900" indent="-342900">
              <a:buFont typeface="Arial"/>
              <a:buChar char="•"/>
            </a:pPr>
            <a:endParaRPr lang="en-US" sz="2000" dirty="0">
              <a:solidFill>
                <a:srgbClr val="595959"/>
              </a:solidFill>
              <a:latin typeface="Trebuchet MS"/>
              <a:cs typeface="Trebuchet MS"/>
            </a:endParaRPr>
          </a:p>
          <a:p>
            <a:r>
              <a:rPr lang="en-US" sz="2000" dirty="0">
                <a:solidFill>
                  <a:srgbClr val="595959"/>
                </a:solidFill>
                <a:latin typeface="Trebuchet MS"/>
                <a:cs typeface="Trebuchet MS"/>
              </a:rPr>
              <a:t>Other </a:t>
            </a:r>
            <a:r>
              <a:rPr lang="en-US" sz="2000" dirty="0" smtClean="0">
                <a:solidFill>
                  <a:srgbClr val="595959"/>
                </a:solidFill>
                <a:latin typeface="Trebuchet MS"/>
                <a:cs typeface="Trebuchet MS"/>
              </a:rPr>
              <a:t>thunderstorm hazards</a:t>
            </a:r>
            <a:r>
              <a:rPr lang="en-US" sz="2000" dirty="0">
                <a:solidFill>
                  <a:srgbClr val="595959"/>
                </a:solidFill>
                <a:latin typeface="Trebuchet MS"/>
                <a:cs typeface="Trebuchet MS"/>
              </a:rPr>
              <a:t>: lightning, heavy rain and low </a:t>
            </a:r>
            <a:r>
              <a:rPr lang="en-US" sz="2000" dirty="0" smtClean="0">
                <a:solidFill>
                  <a:srgbClr val="595959"/>
                </a:solidFill>
                <a:latin typeface="Trebuchet MS"/>
                <a:cs typeface="Trebuchet MS"/>
              </a:rPr>
              <a:t>visibility. </a:t>
            </a:r>
            <a:endParaRPr lang="en-US" sz="2000" dirty="0">
              <a:solidFill>
                <a:srgbClr val="595959"/>
              </a:solidFill>
              <a:latin typeface="Trebuchet MS"/>
              <a:cs typeface="Trebuchet MS"/>
            </a:endParaRPr>
          </a:p>
          <a:p>
            <a:r>
              <a:rPr lang="en-US" sz="2000" dirty="0" smtClean="0">
                <a:solidFill>
                  <a:srgbClr val="595959"/>
                </a:solidFill>
                <a:latin typeface="Trebuchet MS"/>
                <a:cs typeface="Trebuchet MS"/>
              </a:rPr>
              <a:t>Although </a:t>
            </a:r>
            <a:r>
              <a:rPr lang="en-US" sz="2000" dirty="0">
                <a:solidFill>
                  <a:srgbClr val="595959"/>
                </a:solidFill>
                <a:latin typeface="Trebuchet MS"/>
                <a:cs typeface="Trebuchet MS"/>
              </a:rPr>
              <a:t>dangerous and typically present, do not constitute a </a:t>
            </a:r>
            <a:r>
              <a:rPr lang="en-US" sz="2000" dirty="0" smtClean="0">
                <a:solidFill>
                  <a:srgbClr val="595959"/>
                </a:solidFill>
                <a:latin typeface="Trebuchet MS"/>
                <a:cs typeface="Trebuchet MS"/>
              </a:rPr>
              <a:t>severe thunderstorm. </a:t>
            </a:r>
            <a:endParaRPr lang="en-US" sz="2000" dirty="0">
              <a:solidFill>
                <a:srgbClr val="595959"/>
              </a:solidFill>
              <a:latin typeface="Trebuchet MS"/>
              <a:cs typeface="Trebuchet MS"/>
            </a:endParaRPr>
          </a:p>
          <a:p>
            <a:endParaRPr lang="en-US" sz="2000" dirty="0" smtClean="0">
              <a:solidFill>
                <a:srgbClr val="008000"/>
              </a:solidFill>
              <a:latin typeface="Trebuchet MS"/>
              <a:cs typeface="Trebuchet MS"/>
            </a:endParaRPr>
          </a:p>
        </p:txBody>
      </p:sp>
    </p:spTree>
    <p:extLst>
      <p:ext uri="{BB962C8B-B14F-4D97-AF65-F5344CB8AC3E}">
        <p14:creationId xmlns:p14="http://schemas.microsoft.com/office/powerpoint/2010/main" val="25342354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1446550"/>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 Severe Thunderstorm Ingredients </a:t>
            </a:r>
            <a:endParaRPr lang="en-US" sz="2800" dirty="0">
              <a:solidFill>
                <a:schemeClr val="tx2">
                  <a:lumMod val="75000"/>
                </a:schemeClr>
              </a:solidFill>
              <a:latin typeface="Trebuchet MS"/>
              <a:cs typeface="Trebuchet MS"/>
            </a:endParaRPr>
          </a:p>
          <a:p>
            <a:endParaRPr lang="en-US" sz="2000" dirty="0" smtClean="0">
              <a:solidFill>
                <a:srgbClr val="595959"/>
              </a:solidFill>
              <a:latin typeface="Trebuchet MS"/>
              <a:cs typeface="Trebuchet MS"/>
            </a:endParaRPr>
          </a:p>
          <a:p>
            <a:r>
              <a:rPr lang="en-US" sz="2000" b="1" dirty="0">
                <a:solidFill>
                  <a:srgbClr val="595959"/>
                </a:solidFill>
                <a:latin typeface="Trebuchet MS"/>
                <a:cs typeface="Trebuchet MS"/>
              </a:rPr>
              <a:t>Shear</a:t>
            </a:r>
            <a:r>
              <a:rPr lang="en-US" sz="2000" dirty="0">
                <a:solidFill>
                  <a:srgbClr val="595959"/>
                </a:solidFill>
                <a:latin typeface="Trebuchet MS"/>
                <a:cs typeface="Trebuchet MS"/>
              </a:rPr>
              <a:t> – winds change direction and increase in speed aloft</a:t>
            </a:r>
          </a:p>
          <a:p>
            <a:endParaRPr lang="en-US" sz="2000" dirty="0" smtClean="0">
              <a:solidFill>
                <a:srgbClr val="008000"/>
              </a:solidFill>
              <a:latin typeface="Trebuchet MS"/>
              <a:cs typeface="Trebuchet MS"/>
            </a:endParaRPr>
          </a:p>
        </p:txBody>
      </p:sp>
      <p:sp>
        <p:nvSpPr>
          <p:cNvPr id="6" name="Rounded Rectangle 5"/>
          <p:cNvSpPr/>
          <p:nvPr/>
        </p:nvSpPr>
        <p:spPr>
          <a:xfrm>
            <a:off x="373510" y="1820091"/>
            <a:ext cx="8488023" cy="423889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a:off x="915961" y="2442738"/>
            <a:ext cx="2373173" cy="33314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915961" y="3129839"/>
            <a:ext cx="1644567" cy="33314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915961" y="3872753"/>
            <a:ext cx="1104098" cy="33314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915961" y="4539033"/>
            <a:ext cx="457981" cy="33314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Up Arrow 10"/>
          <p:cNvSpPr/>
          <p:nvPr/>
        </p:nvSpPr>
        <p:spPr>
          <a:xfrm rot="5400000">
            <a:off x="6474175" y="1641258"/>
            <a:ext cx="791069" cy="2394029"/>
          </a:xfrm>
          <a:prstGeom prst="up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Up Arrow 11"/>
          <p:cNvSpPr/>
          <p:nvPr/>
        </p:nvSpPr>
        <p:spPr>
          <a:xfrm rot="5400000">
            <a:off x="6474175" y="2515612"/>
            <a:ext cx="791069" cy="2394029"/>
          </a:xfrm>
          <a:prstGeom prst="up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Up Arrow 12"/>
          <p:cNvSpPr/>
          <p:nvPr/>
        </p:nvSpPr>
        <p:spPr>
          <a:xfrm>
            <a:off x="5412499" y="4872173"/>
            <a:ext cx="1457211" cy="416425"/>
          </a:xfrm>
          <a:prstGeom prst="up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Up Arrow 13"/>
          <p:cNvSpPr/>
          <p:nvPr/>
        </p:nvSpPr>
        <p:spPr>
          <a:xfrm>
            <a:off x="6869710" y="4872173"/>
            <a:ext cx="1457211" cy="416425"/>
          </a:xfrm>
          <a:prstGeom prst="up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86720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1446550"/>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 </a:t>
            </a:r>
            <a:r>
              <a:rPr lang="en-US" sz="2800" dirty="0">
                <a:solidFill>
                  <a:schemeClr val="tx2">
                    <a:lumMod val="75000"/>
                  </a:schemeClr>
                </a:solidFill>
                <a:latin typeface="Trebuchet MS"/>
                <a:cs typeface="Trebuchet MS"/>
              </a:rPr>
              <a:t>Severe Thunderstorm Ingredients </a:t>
            </a:r>
          </a:p>
          <a:p>
            <a:endParaRPr lang="en-US" sz="2000" dirty="0">
              <a:solidFill>
                <a:srgbClr val="595959"/>
              </a:solidFill>
              <a:latin typeface="Trebuchet MS"/>
              <a:cs typeface="Trebuchet MS"/>
            </a:endParaRPr>
          </a:p>
          <a:p>
            <a:r>
              <a:rPr lang="en-US" sz="2000" b="1" dirty="0">
                <a:solidFill>
                  <a:srgbClr val="595959"/>
                </a:solidFill>
                <a:latin typeface="Trebuchet MS"/>
                <a:cs typeface="Trebuchet MS"/>
              </a:rPr>
              <a:t>Lift</a:t>
            </a:r>
            <a:r>
              <a:rPr lang="en-US" sz="2000" dirty="0">
                <a:solidFill>
                  <a:srgbClr val="595959"/>
                </a:solidFill>
                <a:latin typeface="Trebuchet MS"/>
                <a:cs typeface="Trebuchet MS"/>
              </a:rPr>
              <a:t> – a trigger like a warm front, cold front or </a:t>
            </a:r>
            <a:r>
              <a:rPr lang="en-US" sz="2000" dirty="0" err="1">
                <a:solidFill>
                  <a:srgbClr val="595959"/>
                </a:solidFill>
                <a:latin typeface="Trebuchet MS"/>
                <a:cs typeface="Trebuchet MS"/>
              </a:rPr>
              <a:t>dryline</a:t>
            </a:r>
            <a:r>
              <a:rPr lang="en-US" sz="2000" dirty="0">
                <a:solidFill>
                  <a:srgbClr val="595959"/>
                </a:solidFill>
                <a:latin typeface="Trebuchet MS"/>
                <a:cs typeface="Trebuchet MS"/>
              </a:rPr>
              <a:t> </a:t>
            </a:r>
          </a:p>
          <a:p>
            <a:endParaRPr lang="en-US" sz="2000" dirty="0" smtClean="0">
              <a:solidFill>
                <a:srgbClr val="595959"/>
              </a:solidFill>
              <a:latin typeface="Trebuchet MS"/>
              <a:cs typeface="Trebuchet MS"/>
            </a:endParaRPr>
          </a:p>
        </p:txBody>
      </p:sp>
      <p:sp>
        <p:nvSpPr>
          <p:cNvPr id="6" name="Rounded Rectangle 5"/>
          <p:cNvSpPr/>
          <p:nvPr/>
        </p:nvSpPr>
        <p:spPr>
          <a:xfrm>
            <a:off x="373510" y="1820091"/>
            <a:ext cx="8488023" cy="423889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Isosceles Triangle 6"/>
          <p:cNvSpPr/>
          <p:nvPr/>
        </p:nvSpPr>
        <p:spPr>
          <a:xfrm rot="9162543">
            <a:off x="1383164" y="5356585"/>
            <a:ext cx="511635" cy="363754"/>
          </a:xfrm>
          <a:prstGeom prst="triangl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Isosceles Triangle 7"/>
          <p:cNvSpPr/>
          <p:nvPr/>
        </p:nvSpPr>
        <p:spPr>
          <a:xfrm rot="7391447">
            <a:off x="1944511" y="4901311"/>
            <a:ext cx="511635" cy="363754"/>
          </a:xfrm>
          <a:prstGeom prst="triangl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p:cNvSpPr/>
          <p:nvPr/>
        </p:nvSpPr>
        <p:spPr>
          <a:xfrm rot="6660560">
            <a:off x="2330916" y="4263176"/>
            <a:ext cx="511635" cy="363754"/>
          </a:xfrm>
          <a:prstGeom prst="triangl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9"/>
          <p:cNvSpPr/>
          <p:nvPr/>
        </p:nvSpPr>
        <p:spPr>
          <a:xfrm rot="6193739">
            <a:off x="2589400" y="3541050"/>
            <a:ext cx="511635" cy="363754"/>
          </a:xfrm>
          <a:prstGeom prst="triangl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rc 10"/>
          <p:cNvSpPr/>
          <p:nvPr/>
        </p:nvSpPr>
        <p:spPr>
          <a:xfrm rot="5952405">
            <a:off x="-814502" y="1867202"/>
            <a:ext cx="4954035" cy="2221756"/>
          </a:xfrm>
          <a:prstGeom prst="arc">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Connector 11"/>
          <p:cNvCxnSpPr/>
          <p:nvPr/>
        </p:nvCxnSpPr>
        <p:spPr>
          <a:xfrm flipH="1">
            <a:off x="3039327" y="2265919"/>
            <a:ext cx="4121825" cy="440844"/>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 name="Chord 12"/>
          <p:cNvSpPr/>
          <p:nvPr/>
        </p:nvSpPr>
        <p:spPr>
          <a:xfrm rot="5400000">
            <a:off x="6253990" y="2113957"/>
            <a:ext cx="440844" cy="421656"/>
          </a:xfrm>
          <a:prstGeom prst="chord">
            <a:avLst>
              <a:gd name="adj1" fmla="val 4824086"/>
              <a:gd name="adj2" fmla="val 16200000"/>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hord 13"/>
          <p:cNvSpPr/>
          <p:nvPr/>
        </p:nvSpPr>
        <p:spPr>
          <a:xfrm rot="5400000">
            <a:off x="5489924" y="2188082"/>
            <a:ext cx="440844" cy="421656"/>
          </a:xfrm>
          <a:prstGeom prst="chord">
            <a:avLst>
              <a:gd name="adj1" fmla="val 4824086"/>
              <a:gd name="adj2" fmla="val 16200000"/>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hord 14"/>
          <p:cNvSpPr/>
          <p:nvPr/>
        </p:nvSpPr>
        <p:spPr>
          <a:xfrm rot="5400000">
            <a:off x="4728006" y="2292737"/>
            <a:ext cx="440844" cy="421656"/>
          </a:xfrm>
          <a:prstGeom prst="chord">
            <a:avLst>
              <a:gd name="adj1" fmla="val 4824086"/>
              <a:gd name="adj2" fmla="val 16200000"/>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hord 15"/>
          <p:cNvSpPr/>
          <p:nvPr/>
        </p:nvSpPr>
        <p:spPr>
          <a:xfrm rot="5400000">
            <a:off x="4030838" y="2349638"/>
            <a:ext cx="440844" cy="421656"/>
          </a:xfrm>
          <a:prstGeom prst="chord">
            <a:avLst>
              <a:gd name="adj1" fmla="val 4824086"/>
              <a:gd name="adj2" fmla="val 16200000"/>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hord 16"/>
          <p:cNvSpPr/>
          <p:nvPr/>
        </p:nvSpPr>
        <p:spPr>
          <a:xfrm rot="5400000">
            <a:off x="3263821" y="2442081"/>
            <a:ext cx="440844" cy="421656"/>
          </a:xfrm>
          <a:prstGeom prst="chord">
            <a:avLst>
              <a:gd name="adj1" fmla="val 4824086"/>
              <a:gd name="adj2" fmla="val 16200000"/>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3039327" y="3189249"/>
            <a:ext cx="234088" cy="2628140"/>
          </a:xfrm>
          <a:prstGeom prst="line">
            <a:avLst/>
          </a:prstGeom>
          <a:ln w="63500">
            <a:solidFill>
              <a:srgbClr val="CF8E34"/>
            </a:solidFill>
          </a:ln>
        </p:spPr>
        <p:style>
          <a:lnRef idx="2">
            <a:schemeClr val="accent1"/>
          </a:lnRef>
          <a:fillRef idx="0">
            <a:schemeClr val="accent1"/>
          </a:fillRef>
          <a:effectRef idx="1">
            <a:schemeClr val="accent1"/>
          </a:effectRef>
          <a:fontRef idx="minor">
            <a:schemeClr val="tx1"/>
          </a:fontRef>
        </p:style>
      </p:cxnSp>
      <p:sp>
        <p:nvSpPr>
          <p:cNvPr id="19" name="Chord 18"/>
          <p:cNvSpPr/>
          <p:nvPr/>
        </p:nvSpPr>
        <p:spPr>
          <a:xfrm rot="10800000">
            <a:off x="3042232" y="5380881"/>
            <a:ext cx="486119" cy="370687"/>
          </a:xfrm>
          <a:prstGeom prst="chord">
            <a:avLst>
              <a:gd name="adj1" fmla="val 4824086"/>
              <a:gd name="adj2" fmla="val 16200000"/>
            </a:avLst>
          </a:prstGeom>
          <a:noFill/>
          <a:ln w="44450">
            <a:solidFill>
              <a:srgbClr val="CF8E3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Chord 19"/>
          <p:cNvSpPr/>
          <p:nvPr/>
        </p:nvSpPr>
        <p:spPr>
          <a:xfrm rot="10800000">
            <a:off x="2828929" y="3189747"/>
            <a:ext cx="486119" cy="370687"/>
          </a:xfrm>
          <a:prstGeom prst="chord">
            <a:avLst>
              <a:gd name="adj1" fmla="val 4824086"/>
              <a:gd name="adj2" fmla="val 16200000"/>
            </a:avLst>
          </a:prstGeom>
          <a:noFill/>
          <a:ln w="44450">
            <a:solidFill>
              <a:srgbClr val="CF8E3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Chord 20"/>
          <p:cNvSpPr/>
          <p:nvPr/>
        </p:nvSpPr>
        <p:spPr>
          <a:xfrm rot="10800000">
            <a:off x="2895054" y="3544887"/>
            <a:ext cx="486119" cy="370687"/>
          </a:xfrm>
          <a:prstGeom prst="chord">
            <a:avLst>
              <a:gd name="adj1" fmla="val 4824086"/>
              <a:gd name="adj2" fmla="val 16200000"/>
            </a:avLst>
          </a:prstGeom>
          <a:noFill/>
          <a:ln w="44450">
            <a:solidFill>
              <a:srgbClr val="CF8E3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hord 21"/>
          <p:cNvSpPr/>
          <p:nvPr/>
        </p:nvSpPr>
        <p:spPr>
          <a:xfrm rot="10800000">
            <a:off x="2925559" y="3931788"/>
            <a:ext cx="486119" cy="370687"/>
          </a:xfrm>
          <a:prstGeom prst="chord">
            <a:avLst>
              <a:gd name="adj1" fmla="val 4824086"/>
              <a:gd name="adj2" fmla="val 16200000"/>
            </a:avLst>
          </a:prstGeom>
          <a:noFill/>
          <a:ln w="44450">
            <a:solidFill>
              <a:srgbClr val="CF8E3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Chord 22"/>
          <p:cNvSpPr/>
          <p:nvPr/>
        </p:nvSpPr>
        <p:spPr>
          <a:xfrm rot="10800000">
            <a:off x="2945602" y="4284883"/>
            <a:ext cx="486119" cy="370687"/>
          </a:xfrm>
          <a:prstGeom prst="chord">
            <a:avLst>
              <a:gd name="adj1" fmla="val 4824086"/>
              <a:gd name="adj2" fmla="val 16200000"/>
            </a:avLst>
          </a:prstGeom>
          <a:noFill/>
          <a:ln w="44450">
            <a:solidFill>
              <a:srgbClr val="CF8E3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Chord 23"/>
          <p:cNvSpPr/>
          <p:nvPr/>
        </p:nvSpPr>
        <p:spPr>
          <a:xfrm rot="10800000">
            <a:off x="2973874" y="4646355"/>
            <a:ext cx="486119" cy="370687"/>
          </a:xfrm>
          <a:prstGeom prst="chord">
            <a:avLst>
              <a:gd name="adj1" fmla="val 4824086"/>
              <a:gd name="adj2" fmla="val 16200000"/>
            </a:avLst>
          </a:prstGeom>
          <a:noFill/>
          <a:ln w="44450">
            <a:solidFill>
              <a:srgbClr val="CF8E3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Chord 24"/>
          <p:cNvSpPr/>
          <p:nvPr/>
        </p:nvSpPr>
        <p:spPr>
          <a:xfrm rot="10800000">
            <a:off x="3022189" y="5006965"/>
            <a:ext cx="486119" cy="370687"/>
          </a:xfrm>
          <a:prstGeom prst="chord">
            <a:avLst>
              <a:gd name="adj1" fmla="val 4824086"/>
              <a:gd name="adj2" fmla="val 16200000"/>
            </a:avLst>
          </a:prstGeom>
          <a:noFill/>
          <a:ln w="44450">
            <a:solidFill>
              <a:srgbClr val="CF8E3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2591754" y="2265919"/>
            <a:ext cx="1103317" cy="923330"/>
          </a:xfrm>
          <a:prstGeom prst="rect">
            <a:avLst/>
          </a:prstGeom>
          <a:noFill/>
        </p:spPr>
        <p:txBody>
          <a:bodyPr wrap="square" rtlCol="0">
            <a:spAutoFit/>
          </a:bodyPr>
          <a:lstStyle/>
          <a:p>
            <a:r>
              <a:rPr lang="en-US" sz="5400" b="1" dirty="0" smtClean="0">
                <a:solidFill>
                  <a:srgbClr val="FF0000"/>
                </a:solidFill>
                <a:latin typeface="Lucida Fax"/>
                <a:cs typeface="Lucida Fax"/>
              </a:rPr>
              <a:t>L</a:t>
            </a:r>
            <a:endParaRPr lang="en-US" sz="5400" b="1" dirty="0">
              <a:solidFill>
                <a:srgbClr val="FF0000"/>
              </a:solidFill>
              <a:latin typeface="Lucida Fax"/>
              <a:cs typeface="Lucida Fax"/>
            </a:endParaRPr>
          </a:p>
        </p:txBody>
      </p:sp>
    </p:spTree>
    <p:extLst>
      <p:ext uri="{BB962C8B-B14F-4D97-AF65-F5344CB8AC3E}">
        <p14:creationId xmlns:p14="http://schemas.microsoft.com/office/powerpoint/2010/main" val="28946516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1138773"/>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 Severe Thunderstorm Ingredients</a:t>
            </a:r>
            <a:endParaRPr lang="en-US" sz="2800" dirty="0">
              <a:solidFill>
                <a:schemeClr val="tx2">
                  <a:lumMod val="75000"/>
                </a:schemeClr>
              </a:solidFill>
              <a:latin typeface="Trebuchet MS"/>
              <a:cs typeface="Trebuchet MS"/>
            </a:endParaRPr>
          </a:p>
          <a:p>
            <a:endParaRPr lang="en-US" sz="2000" dirty="0" smtClean="0">
              <a:solidFill>
                <a:srgbClr val="595959"/>
              </a:solidFill>
              <a:latin typeface="Trebuchet MS"/>
              <a:cs typeface="Trebuchet MS"/>
            </a:endParaRPr>
          </a:p>
          <a:p>
            <a:r>
              <a:rPr lang="en-US" sz="2000" b="1" dirty="0">
                <a:solidFill>
                  <a:srgbClr val="595959"/>
                </a:solidFill>
                <a:latin typeface="Trebuchet MS"/>
                <a:cs typeface="Trebuchet MS"/>
              </a:rPr>
              <a:t>Instability</a:t>
            </a:r>
            <a:r>
              <a:rPr lang="en-US" sz="2000" dirty="0">
                <a:solidFill>
                  <a:srgbClr val="595959"/>
                </a:solidFill>
                <a:latin typeface="Trebuchet MS"/>
                <a:cs typeface="Trebuchet MS"/>
              </a:rPr>
              <a:t> – warm air at the surface, cold dry air aloft</a:t>
            </a:r>
          </a:p>
        </p:txBody>
      </p:sp>
      <p:pic>
        <p:nvPicPr>
          <p:cNvPr id="6" name="Picture 5" descr="IMG_2326 co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068" y="1965840"/>
            <a:ext cx="7952209" cy="4054523"/>
          </a:xfrm>
          <a:prstGeom prst="rect">
            <a:avLst/>
          </a:prstGeom>
        </p:spPr>
      </p:pic>
    </p:spTree>
    <p:extLst>
      <p:ext uri="{BB962C8B-B14F-4D97-AF65-F5344CB8AC3E}">
        <p14:creationId xmlns:p14="http://schemas.microsoft.com/office/powerpoint/2010/main" val="29545262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1446550"/>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 Severe Thunderstorm Ingredients</a:t>
            </a:r>
            <a:endParaRPr lang="en-US" sz="2800" dirty="0">
              <a:solidFill>
                <a:schemeClr val="tx2">
                  <a:lumMod val="75000"/>
                </a:schemeClr>
              </a:solidFill>
              <a:latin typeface="Trebuchet MS"/>
              <a:cs typeface="Trebuchet MS"/>
            </a:endParaRPr>
          </a:p>
          <a:p>
            <a:endParaRPr lang="en-US" sz="2000" dirty="0" smtClean="0">
              <a:solidFill>
                <a:srgbClr val="595959"/>
              </a:solidFill>
              <a:latin typeface="Trebuchet MS"/>
              <a:cs typeface="Trebuchet MS"/>
            </a:endParaRPr>
          </a:p>
          <a:p>
            <a:r>
              <a:rPr lang="en-US" sz="2000" b="1" dirty="0">
                <a:solidFill>
                  <a:srgbClr val="595959"/>
                </a:solidFill>
                <a:latin typeface="Trebuchet MS"/>
                <a:cs typeface="Trebuchet MS"/>
              </a:rPr>
              <a:t>Moisture</a:t>
            </a:r>
            <a:r>
              <a:rPr lang="en-US" sz="2000" dirty="0">
                <a:solidFill>
                  <a:srgbClr val="595959"/>
                </a:solidFill>
                <a:latin typeface="Trebuchet MS"/>
                <a:cs typeface="Trebuchet MS"/>
              </a:rPr>
              <a:t> – humid air from the Gulf of Mexico (high </a:t>
            </a:r>
            <a:r>
              <a:rPr lang="en-US" sz="2000" dirty="0" err="1">
                <a:solidFill>
                  <a:srgbClr val="595959"/>
                </a:solidFill>
                <a:latin typeface="Trebuchet MS"/>
                <a:cs typeface="Trebuchet MS"/>
              </a:rPr>
              <a:t>dewpoint</a:t>
            </a:r>
            <a:r>
              <a:rPr lang="en-US" sz="2000" dirty="0">
                <a:solidFill>
                  <a:srgbClr val="595959"/>
                </a:solidFill>
                <a:latin typeface="Trebuchet MS"/>
                <a:cs typeface="Trebuchet MS"/>
              </a:rPr>
              <a:t>) </a:t>
            </a:r>
          </a:p>
          <a:p>
            <a:endParaRPr lang="en-US" sz="2000" dirty="0" smtClean="0">
              <a:solidFill>
                <a:srgbClr val="008000"/>
              </a:solidFill>
              <a:latin typeface="Trebuchet MS"/>
              <a:cs typeface="Trebuchet MS"/>
            </a:endParaRPr>
          </a:p>
        </p:txBody>
      </p:sp>
      <p:pic>
        <p:nvPicPr>
          <p:cNvPr id="6" name="Picture 5" descr="IMG_2702 cop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1512" y="1553956"/>
            <a:ext cx="6465796" cy="4523021"/>
          </a:xfrm>
          <a:prstGeom prst="rect">
            <a:avLst/>
          </a:prstGeom>
        </p:spPr>
      </p:pic>
    </p:spTree>
    <p:extLst>
      <p:ext uri="{BB962C8B-B14F-4D97-AF65-F5344CB8AC3E}">
        <p14:creationId xmlns:p14="http://schemas.microsoft.com/office/powerpoint/2010/main" val="1042045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3416320"/>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 Severe Thunderstorm Ingredients</a:t>
            </a:r>
          </a:p>
          <a:p>
            <a:endParaRPr lang="en-US" sz="2800" dirty="0">
              <a:solidFill>
                <a:schemeClr val="tx2">
                  <a:lumMod val="75000"/>
                </a:schemeClr>
              </a:solidFill>
              <a:latin typeface="Trebuchet MS"/>
              <a:cs typeface="Trebuchet MS"/>
            </a:endParaRPr>
          </a:p>
          <a:p>
            <a:r>
              <a:rPr lang="en-US" sz="2000" b="1" dirty="0">
                <a:solidFill>
                  <a:srgbClr val="595959"/>
                </a:solidFill>
                <a:latin typeface="Trebuchet MS"/>
                <a:cs typeface="Trebuchet MS"/>
              </a:rPr>
              <a:t>Shear</a:t>
            </a:r>
            <a:r>
              <a:rPr lang="en-US" sz="2000" dirty="0">
                <a:solidFill>
                  <a:srgbClr val="595959"/>
                </a:solidFill>
                <a:latin typeface="Trebuchet MS"/>
                <a:cs typeface="Trebuchet MS"/>
              </a:rPr>
              <a:t> – winds change direction and increase in speed aloft</a:t>
            </a:r>
          </a:p>
          <a:p>
            <a:endParaRPr lang="en-US" sz="2000" dirty="0">
              <a:solidFill>
                <a:srgbClr val="595959"/>
              </a:solidFill>
              <a:latin typeface="Trebuchet MS"/>
              <a:cs typeface="Trebuchet MS"/>
            </a:endParaRPr>
          </a:p>
          <a:p>
            <a:r>
              <a:rPr lang="en-US" sz="2000" b="1" dirty="0">
                <a:solidFill>
                  <a:srgbClr val="595959"/>
                </a:solidFill>
                <a:latin typeface="Trebuchet MS"/>
                <a:cs typeface="Trebuchet MS"/>
              </a:rPr>
              <a:t>Lift</a:t>
            </a:r>
            <a:r>
              <a:rPr lang="en-US" sz="2000" dirty="0">
                <a:solidFill>
                  <a:srgbClr val="595959"/>
                </a:solidFill>
                <a:latin typeface="Trebuchet MS"/>
                <a:cs typeface="Trebuchet MS"/>
              </a:rPr>
              <a:t> – a trigger like a warm front, cold front or </a:t>
            </a:r>
            <a:r>
              <a:rPr lang="en-US" sz="2000" dirty="0" err="1">
                <a:solidFill>
                  <a:srgbClr val="595959"/>
                </a:solidFill>
                <a:latin typeface="Trebuchet MS"/>
                <a:cs typeface="Trebuchet MS"/>
              </a:rPr>
              <a:t>dryline</a:t>
            </a:r>
            <a:r>
              <a:rPr lang="en-US" sz="2000" dirty="0">
                <a:solidFill>
                  <a:srgbClr val="595959"/>
                </a:solidFill>
                <a:latin typeface="Trebuchet MS"/>
                <a:cs typeface="Trebuchet MS"/>
              </a:rPr>
              <a:t> </a:t>
            </a:r>
          </a:p>
          <a:p>
            <a:endParaRPr lang="en-US" sz="2000" dirty="0">
              <a:solidFill>
                <a:srgbClr val="595959"/>
              </a:solidFill>
              <a:latin typeface="Trebuchet MS"/>
              <a:cs typeface="Trebuchet MS"/>
            </a:endParaRPr>
          </a:p>
          <a:p>
            <a:r>
              <a:rPr lang="en-US" sz="2000" b="1" dirty="0">
                <a:solidFill>
                  <a:srgbClr val="595959"/>
                </a:solidFill>
                <a:latin typeface="Trebuchet MS"/>
                <a:cs typeface="Trebuchet MS"/>
              </a:rPr>
              <a:t>Instability</a:t>
            </a:r>
            <a:r>
              <a:rPr lang="en-US" sz="2000" dirty="0">
                <a:solidFill>
                  <a:srgbClr val="595959"/>
                </a:solidFill>
                <a:latin typeface="Trebuchet MS"/>
                <a:cs typeface="Trebuchet MS"/>
              </a:rPr>
              <a:t> – warm air at the surface, cold dry air aloft</a:t>
            </a:r>
          </a:p>
          <a:p>
            <a:endParaRPr lang="en-US" sz="2000" dirty="0">
              <a:solidFill>
                <a:srgbClr val="595959"/>
              </a:solidFill>
              <a:latin typeface="Trebuchet MS"/>
              <a:cs typeface="Trebuchet MS"/>
            </a:endParaRPr>
          </a:p>
          <a:p>
            <a:r>
              <a:rPr lang="en-US" sz="2000" b="1" dirty="0">
                <a:solidFill>
                  <a:srgbClr val="595959"/>
                </a:solidFill>
                <a:latin typeface="Trebuchet MS"/>
                <a:cs typeface="Trebuchet MS"/>
              </a:rPr>
              <a:t>Moisture</a:t>
            </a:r>
            <a:r>
              <a:rPr lang="en-US" sz="2000" dirty="0">
                <a:solidFill>
                  <a:srgbClr val="595959"/>
                </a:solidFill>
                <a:latin typeface="Trebuchet MS"/>
                <a:cs typeface="Trebuchet MS"/>
              </a:rPr>
              <a:t> – humid air from the Gulf of Mexico (high </a:t>
            </a:r>
            <a:r>
              <a:rPr lang="en-US" sz="2000" dirty="0" err="1">
                <a:solidFill>
                  <a:srgbClr val="595959"/>
                </a:solidFill>
                <a:latin typeface="Trebuchet MS"/>
                <a:cs typeface="Trebuchet MS"/>
              </a:rPr>
              <a:t>dewpoint</a:t>
            </a:r>
            <a:r>
              <a:rPr lang="en-US" sz="2000" dirty="0">
                <a:solidFill>
                  <a:srgbClr val="595959"/>
                </a:solidFill>
                <a:latin typeface="Trebuchet MS"/>
                <a:cs typeface="Trebuchet MS"/>
              </a:rPr>
              <a:t>) </a:t>
            </a:r>
          </a:p>
          <a:p>
            <a:endParaRPr lang="en-US" sz="2000" dirty="0" smtClean="0">
              <a:solidFill>
                <a:srgbClr val="008000"/>
              </a:solidFill>
              <a:latin typeface="Trebuchet MS"/>
              <a:cs typeface="Trebuchet MS"/>
            </a:endParaRPr>
          </a:p>
        </p:txBody>
      </p:sp>
    </p:spTree>
    <p:extLst>
      <p:ext uri="{BB962C8B-B14F-4D97-AF65-F5344CB8AC3E}">
        <p14:creationId xmlns:p14="http://schemas.microsoft.com/office/powerpoint/2010/main" val="18778419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4647426"/>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 Weather Organizations</a:t>
            </a:r>
          </a:p>
          <a:p>
            <a:endParaRPr lang="en-US" sz="2800" dirty="0">
              <a:solidFill>
                <a:schemeClr val="tx2">
                  <a:lumMod val="75000"/>
                </a:schemeClr>
              </a:solidFill>
              <a:latin typeface="Trebuchet MS"/>
              <a:cs typeface="Trebuchet MS"/>
            </a:endParaRPr>
          </a:p>
          <a:p>
            <a:r>
              <a:rPr lang="en-US" sz="2000" dirty="0">
                <a:solidFill>
                  <a:srgbClr val="595959"/>
                </a:solidFill>
                <a:latin typeface="Trebuchet MS"/>
                <a:cs typeface="Trebuchet MS"/>
              </a:rPr>
              <a:t>National Weather Service: </a:t>
            </a:r>
            <a:r>
              <a:rPr lang="en-US" sz="2000" b="1" dirty="0" err="1">
                <a:solidFill>
                  <a:srgbClr val="595959"/>
                </a:solidFill>
                <a:latin typeface="Trebuchet MS"/>
                <a:cs typeface="Trebuchet MS"/>
              </a:rPr>
              <a:t>weather.gov</a:t>
            </a:r>
            <a:endParaRPr lang="en-US" sz="2000" b="1" dirty="0">
              <a:solidFill>
                <a:srgbClr val="595959"/>
              </a:solidFill>
              <a:latin typeface="Trebuchet MS"/>
              <a:cs typeface="Trebuchet MS"/>
            </a:endParaRPr>
          </a:p>
          <a:p>
            <a:endParaRPr lang="en-US" sz="2000" dirty="0">
              <a:solidFill>
                <a:srgbClr val="595959"/>
              </a:solidFill>
              <a:latin typeface="Trebuchet MS"/>
              <a:cs typeface="Trebuchet MS"/>
            </a:endParaRPr>
          </a:p>
          <a:p>
            <a:r>
              <a:rPr lang="en-US" sz="2000" dirty="0">
                <a:solidFill>
                  <a:srgbClr val="595959"/>
                </a:solidFill>
                <a:latin typeface="Trebuchet MS"/>
                <a:cs typeface="Trebuchet MS"/>
              </a:rPr>
              <a:t>	Weather forecast offices provide operational forecasts and warnings 	for their local area of </a:t>
            </a:r>
            <a:r>
              <a:rPr lang="en-US" sz="2000" dirty="0" smtClean="0">
                <a:solidFill>
                  <a:srgbClr val="595959"/>
                </a:solidFill>
                <a:latin typeface="Trebuchet MS"/>
                <a:cs typeface="Trebuchet MS"/>
              </a:rPr>
              <a:t>responsibility.</a:t>
            </a:r>
            <a:endParaRPr lang="en-US" sz="2000" dirty="0">
              <a:solidFill>
                <a:srgbClr val="595959"/>
              </a:solidFill>
              <a:latin typeface="Trebuchet MS"/>
              <a:cs typeface="Trebuchet MS"/>
            </a:endParaRPr>
          </a:p>
          <a:p>
            <a:endParaRPr lang="en-US" sz="2000" dirty="0">
              <a:solidFill>
                <a:srgbClr val="595959"/>
              </a:solidFill>
              <a:latin typeface="Trebuchet MS"/>
              <a:cs typeface="Trebuchet MS"/>
            </a:endParaRPr>
          </a:p>
          <a:p>
            <a:r>
              <a:rPr lang="en-US" sz="2000" dirty="0">
                <a:solidFill>
                  <a:srgbClr val="595959"/>
                </a:solidFill>
                <a:latin typeface="Trebuchet MS"/>
                <a:cs typeface="Trebuchet MS"/>
              </a:rPr>
              <a:t>Storm Prediction Center: </a:t>
            </a:r>
            <a:r>
              <a:rPr lang="en-US" sz="2000" b="1" dirty="0" err="1">
                <a:solidFill>
                  <a:srgbClr val="595959"/>
                </a:solidFill>
                <a:latin typeface="Trebuchet MS"/>
                <a:cs typeface="Trebuchet MS"/>
              </a:rPr>
              <a:t>spc.noaa.gov</a:t>
            </a:r>
            <a:endParaRPr lang="en-US" sz="2000" b="1" dirty="0">
              <a:solidFill>
                <a:srgbClr val="595959"/>
              </a:solidFill>
              <a:latin typeface="Trebuchet MS"/>
              <a:cs typeface="Trebuchet MS"/>
            </a:endParaRPr>
          </a:p>
          <a:p>
            <a:r>
              <a:rPr lang="en-US" sz="2000" dirty="0">
                <a:solidFill>
                  <a:srgbClr val="595959"/>
                </a:solidFill>
                <a:latin typeface="Trebuchet MS"/>
                <a:cs typeface="Trebuchet MS"/>
              </a:rPr>
              <a:t>	</a:t>
            </a:r>
          </a:p>
          <a:p>
            <a:r>
              <a:rPr lang="en-US" sz="2000" dirty="0">
                <a:solidFill>
                  <a:srgbClr val="595959"/>
                </a:solidFill>
                <a:latin typeface="Trebuchet MS"/>
                <a:cs typeface="Trebuchet MS"/>
              </a:rPr>
              <a:t>	Provides forecasts and watches for severe thunderstorms for the 	contiguous </a:t>
            </a:r>
            <a:r>
              <a:rPr lang="en-US" sz="2000" dirty="0" smtClean="0">
                <a:solidFill>
                  <a:srgbClr val="595959"/>
                </a:solidFill>
                <a:latin typeface="Trebuchet MS"/>
                <a:cs typeface="Trebuchet MS"/>
              </a:rPr>
              <a:t>US.</a:t>
            </a:r>
            <a:endParaRPr lang="en-US" sz="2000" dirty="0">
              <a:solidFill>
                <a:srgbClr val="595959"/>
              </a:solidFill>
              <a:latin typeface="Trebuchet MS"/>
              <a:cs typeface="Trebuchet MS"/>
            </a:endParaRPr>
          </a:p>
          <a:p>
            <a:endParaRPr lang="en-US" sz="2000" dirty="0">
              <a:solidFill>
                <a:srgbClr val="595959"/>
              </a:solidFill>
              <a:latin typeface="Trebuchet MS"/>
              <a:cs typeface="Trebuchet MS"/>
            </a:endParaRPr>
          </a:p>
          <a:p>
            <a:r>
              <a:rPr lang="en-US" sz="2000" dirty="0">
                <a:solidFill>
                  <a:srgbClr val="595959"/>
                </a:solidFill>
                <a:latin typeface="Trebuchet MS"/>
                <a:cs typeface="Trebuchet MS"/>
              </a:rPr>
              <a:t>Media Partners- your favorite TV weatherperson, radio, newspaper </a:t>
            </a:r>
          </a:p>
          <a:p>
            <a:endParaRPr lang="en-US" sz="2000" dirty="0" smtClean="0">
              <a:solidFill>
                <a:srgbClr val="595959"/>
              </a:solidFill>
              <a:latin typeface="Trebuchet MS"/>
              <a:cs typeface="Trebuchet MS"/>
            </a:endParaRPr>
          </a:p>
        </p:txBody>
      </p:sp>
      <p:pic>
        <p:nvPicPr>
          <p:cNvPr id="6" name="Picture 5" descr="nws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7000" y="373541"/>
            <a:ext cx="1270000" cy="1270000"/>
          </a:xfrm>
          <a:prstGeom prst="rect">
            <a:avLst/>
          </a:prstGeom>
        </p:spPr>
      </p:pic>
      <p:pic>
        <p:nvPicPr>
          <p:cNvPr id="7" name="Picture 6" descr="noaa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9595" y="373541"/>
            <a:ext cx="1270000" cy="1270000"/>
          </a:xfrm>
          <a:prstGeom prst="rect">
            <a:avLst/>
          </a:prstGeom>
        </p:spPr>
      </p:pic>
    </p:spTree>
    <p:extLst>
      <p:ext uri="{BB962C8B-B14F-4D97-AF65-F5344CB8AC3E}">
        <p14:creationId xmlns:p14="http://schemas.microsoft.com/office/powerpoint/2010/main" val="31036735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4955203"/>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 Watch and Warning Statements </a:t>
            </a:r>
          </a:p>
          <a:p>
            <a:endParaRPr lang="en-US" sz="2800" dirty="0">
              <a:solidFill>
                <a:schemeClr val="tx2">
                  <a:lumMod val="75000"/>
                </a:schemeClr>
              </a:solidFill>
              <a:latin typeface="Trebuchet MS"/>
              <a:cs typeface="Trebuchet MS"/>
            </a:endParaRPr>
          </a:p>
          <a:p>
            <a:r>
              <a:rPr lang="en-US" sz="2000" b="1" dirty="0">
                <a:solidFill>
                  <a:srgbClr val="595959"/>
                </a:solidFill>
                <a:latin typeface="Trebuchet MS"/>
                <a:cs typeface="Trebuchet MS"/>
              </a:rPr>
              <a:t>Severe Thunderstorm Watch</a:t>
            </a:r>
            <a:r>
              <a:rPr lang="en-US" sz="2000" dirty="0">
                <a:solidFill>
                  <a:srgbClr val="595959"/>
                </a:solidFill>
                <a:latin typeface="Trebuchet MS"/>
                <a:cs typeface="Trebuchet MS"/>
              </a:rPr>
              <a:t>: atmospheric conditions are favorable for severe thunderstorms in the watch area</a:t>
            </a:r>
          </a:p>
          <a:p>
            <a:pPr marL="342900" indent="-342900">
              <a:buFont typeface="Arial"/>
              <a:buChar char="•"/>
            </a:pPr>
            <a:endParaRPr lang="en-US" sz="2000" dirty="0">
              <a:solidFill>
                <a:srgbClr val="595959"/>
              </a:solidFill>
              <a:latin typeface="Trebuchet MS"/>
              <a:cs typeface="Trebuchet MS"/>
            </a:endParaRPr>
          </a:p>
          <a:p>
            <a:r>
              <a:rPr lang="en-US" sz="2000" b="1" dirty="0">
                <a:solidFill>
                  <a:srgbClr val="595959"/>
                </a:solidFill>
                <a:latin typeface="Trebuchet MS"/>
                <a:cs typeface="Trebuchet MS"/>
              </a:rPr>
              <a:t>Severe Thunderstorm Warning</a:t>
            </a:r>
            <a:r>
              <a:rPr lang="en-US" sz="2000" dirty="0">
                <a:solidFill>
                  <a:srgbClr val="595959"/>
                </a:solidFill>
                <a:latin typeface="Trebuchet MS"/>
                <a:cs typeface="Trebuchet MS"/>
              </a:rPr>
              <a:t>: a severe thunderstorm is imminent or already occurring as indicated either by Doppler radar or a local report</a:t>
            </a:r>
          </a:p>
          <a:p>
            <a:pPr marL="342900" indent="-342900">
              <a:buFont typeface="Arial"/>
              <a:buChar char="•"/>
            </a:pPr>
            <a:endParaRPr lang="en-US" sz="2000" dirty="0">
              <a:solidFill>
                <a:srgbClr val="595959"/>
              </a:solidFill>
              <a:latin typeface="Trebuchet MS"/>
              <a:cs typeface="Trebuchet MS"/>
            </a:endParaRPr>
          </a:p>
          <a:p>
            <a:r>
              <a:rPr lang="en-US" sz="2000" b="1" dirty="0">
                <a:solidFill>
                  <a:srgbClr val="595959"/>
                </a:solidFill>
                <a:latin typeface="Trebuchet MS"/>
                <a:cs typeface="Trebuchet MS"/>
              </a:rPr>
              <a:t>Tornado Watch</a:t>
            </a:r>
            <a:r>
              <a:rPr lang="en-US" sz="2000" dirty="0">
                <a:solidFill>
                  <a:srgbClr val="595959"/>
                </a:solidFill>
                <a:latin typeface="Trebuchet MS"/>
                <a:cs typeface="Trebuchet MS"/>
              </a:rPr>
              <a:t>: atmospheric conditions are favorable for tornadoes in the watch area</a:t>
            </a:r>
          </a:p>
          <a:p>
            <a:pPr marL="342900" indent="-342900">
              <a:buFont typeface="Arial"/>
              <a:buChar char="•"/>
            </a:pPr>
            <a:endParaRPr lang="en-US" sz="2000" dirty="0">
              <a:solidFill>
                <a:srgbClr val="595959"/>
              </a:solidFill>
              <a:latin typeface="Trebuchet MS"/>
              <a:cs typeface="Trebuchet MS"/>
            </a:endParaRPr>
          </a:p>
          <a:p>
            <a:r>
              <a:rPr lang="en-US" sz="2000" b="1" dirty="0">
                <a:solidFill>
                  <a:srgbClr val="595959"/>
                </a:solidFill>
                <a:latin typeface="Trebuchet MS"/>
                <a:cs typeface="Trebuchet MS"/>
              </a:rPr>
              <a:t>Tornado Warning</a:t>
            </a:r>
            <a:r>
              <a:rPr lang="en-US" sz="2000" dirty="0">
                <a:solidFill>
                  <a:srgbClr val="595959"/>
                </a:solidFill>
                <a:latin typeface="Trebuchet MS"/>
                <a:cs typeface="Trebuchet MS"/>
              </a:rPr>
              <a:t>: a tornado is imminent or already occurring as indicated either by Doppler radar or a report of a spotted tornado</a:t>
            </a:r>
          </a:p>
          <a:p>
            <a:pPr marL="342900" indent="-342900">
              <a:buFont typeface="Arial"/>
              <a:buChar char="•"/>
            </a:pPr>
            <a:endParaRPr lang="en-US" sz="2000" dirty="0">
              <a:solidFill>
                <a:srgbClr val="595959"/>
              </a:solidFill>
              <a:latin typeface="Trebuchet MS"/>
              <a:cs typeface="Trebuchet MS"/>
            </a:endParaRPr>
          </a:p>
          <a:p>
            <a:endParaRPr lang="en-US" sz="2000" dirty="0" smtClean="0">
              <a:solidFill>
                <a:srgbClr val="595959"/>
              </a:solidFill>
              <a:latin typeface="Trebuchet MS"/>
              <a:cs typeface="Trebuchet MS"/>
            </a:endParaRPr>
          </a:p>
        </p:txBody>
      </p:sp>
    </p:spTree>
    <p:extLst>
      <p:ext uri="{BB962C8B-B14F-4D97-AF65-F5344CB8AC3E}">
        <p14:creationId xmlns:p14="http://schemas.microsoft.com/office/powerpoint/2010/main" val="14115742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1261884"/>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 SPC Categorical Outlooks</a:t>
            </a:r>
          </a:p>
          <a:p>
            <a:endParaRPr lang="en-US" sz="2800" dirty="0">
              <a:solidFill>
                <a:schemeClr val="tx2">
                  <a:lumMod val="75000"/>
                </a:schemeClr>
              </a:solidFill>
              <a:latin typeface="Trebuchet MS"/>
              <a:cs typeface="Trebuchet MS"/>
            </a:endParaRPr>
          </a:p>
          <a:p>
            <a:endParaRPr lang="en-US" sz="2000" dirty="0" smtClean="0">
              <a:solidFill>
                <a:srgbClr val="008000"/>
              </a:solidFill>
              <a:latin typeface="Trebuchet MS"/>
              <a:cs typeface="Trebuchet M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768" y="1204538"/>
            <a:ext cx="6958183" cy="4738394"/>
          </a:xfrm>
          <a:prstGeom prst="rect">
            <a:avLst/>
          </a:prstGeom>
        </p:spPr>
      </p:pic>
    </p:spTree>
    <p:extLst>
      <p:ext uri="{BB962C8B-B14F-4D97-AF65-F5344CB8AC3E}">
        <p14:creationId xmlns:p14="http://schemas.microsoft.com/office/powerpoint/2010/main" val="3563495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pic>
        <p:nvPicPr>
          <p:cNvPr id="7" name="Picture 6"/>
          <p:cNvPicPr>
            <a:picLocks noChangeAspect="1"/>
          </p:cNvPicPr>
          <p:nvPr/>
        </p:nvPicPr>
        <p:blipFill>
          <a:blip r:embed="rId4"/>
          <a:stretch>
            <a:fillRect/>
          </a:stretch>
        </p:blipFill>
        <p:spPr>
          <a:xfrm>
            <a:off x="127000" y="154792"/>
            <a:ext cx="8890000" cy="5562600"/>
          </a:xfrm>
          <a:prstGeom prst="rect">
            <a:avLst/>
          </a:prstGeom>
        </p:spPr>
      </p:pic>
    </p:spTree>
    <p:extLst>
      <p:ext uri="{BB962C8B-B14F-4D97-AF65-F5344CB8AC3E}">
        <p14:creationId xmlns:p14="http://schemas.microsoft.com/office/powerpoint/2010/main" val="13911068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830997"/>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 SPC Categorical Outlooks</a:t>
            </a:r>
            <a:endParaRPr lang="en-US" sz="2800" dirty="0">
              <a:solidFill>
                <a:schemeClr val="tx2">
                  <a:lumMod val="75000"/>
                </a:schemeClr>
              </a:solidFill>
              <a:latin typeface="Trebuchet MS"/>
              <a:cs typeface="Trebuchet MS"/>
            </a:endParaRPr>
          </a:p>
          <a:p>
            <a:endParaRPr lang="en-US" sz="2000" dirty="0" smtClean="0">
              <a:solidFill>
                <a:srgbClr val="008000"/>
              </a:solidFill>
              <a:latin typeface="Trebuchet MS"/>
              <a:cs typeface="Trebuchet MS"/>
            </a:endParaRPr>
          </a:p>
        </p:txBody>
      </p:sp>
      <p:pic>
        <p:nvPicPr>
          <p:cNvPr id="6" name="Picture 5" descr="prob_to_cat_day1_seetex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3200" y="1866900"/>
            <a:ext cx="6181725" cy="3114675"/>
          </a:xfrm>
          <a:prstGeom prst="rect">
            <a:avLst/>
          </a:prstGeom>
        </p:spPr>
      </p:pic>
    </p:spTree>
    <p:extLst>
      <p:ext uri="{BB962C8B-B14F-4D97-AF65-F5344CB8AC3E}">
        <p14:creationId xmlns:p14="http://schemas.microsoft.com/office/powerpoint/2010/main" val="12891670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1261884"/>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 How often are we in a Slight Risk?</a:t>
            </a:r>
          </a:p>
          <a:p>
            <a:endParaRPr lang="en-US" sz="2800" dirty="0">
              <a:solidFill>
                <a:schemeClr val="tx2">
                  <a:lumMod val="75000"/>
                </a:schemeClr>
              </a:solidFill>
              <a:latin typeface="Trebuchet MS"/>
              <a:cs typeface="Trebuchet MS"/>
            </a:endParaRPr>
          </a:p>
          <a:p>
            <a:endParaRPr lang="en-US" sz="2000" dirty="0" smtClean="0">
              <a:solidFill>
                <a:srgbClr val="008000"/>
              </a:solidFill>
              <a:latin typeface="Trebuchet MS"/>
              <a:cs typeface="Trebuchet MS"/>
            </a:endParaRPr>
          </a:p>
        </p:txBody>
      </p:sp>
      <p:pic>
        <p:nvPicPr>
          <p:cNvPr id="6" name="Picture 5" descr="sligh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287" y="925013"/>
            <a:ext cx="6972813" cy="5297662"/>
          </a:xfrm>
          <a:prstGeom prst="rect">
            <a:avLst/>
          </a:prstGeom>
        </p:spPr>
      </p:pic>
    </p:spTree>
    <p:extLst>
      <p:ext uri="{BB962C8B-B14F-4D97-AF65-F5344CB8AC3E}">
        <p14:creationId xmlns:p14="http://schemas.microsoft.com/office/powerpoint/2010/main" val="2306811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830997"/>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 How often are we in a Moderate Risk?</a:t>
            </a:r>
            <a:endParaRPr lang="en-US" sz="2800" dirty="0">
              <a:solidFill>
                <a:schemeClr val="tx2">
                  <a:lumMod val="75000"/>
                </a:schemeClr>
              </a:solidFill>
              <a:latin typeface="Trebuchet MS"/>
              <a:cs typeface="Trebuchet MS"/>
            </a:endParaRPr>
          </a:p>
          <a:p>
            <a:endParaRPr lang="en-US" sz="2000" dirty="0" smtClean="0">
              <a:solidFill>
                <a:srgbClr val="008000"/>
              </a:solidFill>
              <a:latin typeface="Trebuchet MS"/>
              <a:cs typeface="Trebuchet MS"/>
            </a:endParaRPr>
          </a:p>
        </p:txBody>
      </p:sp>
      <p:pic>
        <p:nvPicPr>
          <p:cNvPr id="6" name="Picture 5" descr="moderat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962" y="844714"/>
            <a:ext cx="7164983" cy="5411166"/>
          </a:xfrm>
          <a:prstGeom prst="rect">
            <a:avLst/>
          </a:prstGeom>
        </p:spPr>
      </p:pic>
    </p:spTree>
    <p:extLst>
      <p:ext uri="{BB962C8B-B14F-4D97-AF65-F5344CB8AC3E}">
        <p14:creationId xmlns:p14="http://schemas.microsoft.com/office/powerpoint/2010/main" val="33688709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523220"/>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 </a:t>
            </a:r>
            <a:endParaRPr lang="en-US" sz="2000" dirty="0" smtClean="0">
              <a:solidFill>
                <a:srgbClr val="595959"/>
              </a:solidFill>
              <a:latin typeface="Trebuchet MS"/>
              <a:cs typeface="Trebuchet MS"/>
            </a:endParaRPr>
          </a:p>
        </p:txBody>
      </p:sp>
      <p:pic>
        <p:nvPicPr>
          <p:cNvPr id="6" name="Picture 5" descr="DPP_004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 y="0"/>
            <a:ext cx="5091464" cy="3394309"/>
          </a:xfrm>
          <a:prstGeom prst="rect">
            <a:avLst/>
          </a:prstGeom>
        </p:spPr>
      </p:pic>
      <p:pic>
        <p:nvPicPr>
          <p:cNvPr id="7" name="Picture 6" descr="31776_1174990057389_6420671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8610" y="268"/>
            <a:ext cx="4525389" cy="3394041"/>
          </a:xfrm>
          <a:prstGeom prst="rect">
            <a:avLst/>
          </a:prstGeom>
        </p:spPr>
      </p:pic>
      <p:pic>
        <p:nvPicPr>
          <p:cNvPr id="8" name="Picture 7" descr="SnyderTo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4453" y="3394309"/>
            <a:ext cx="6288313" cy="3322169"/>
          </a:xfrm>
          <a:prstGeom prst="rect">
            <a:avLst/>
          </a:prstGeom>
        </p:spPr>
      </p:pic>
      <p:sp>
        <p:nvSpPr>
          <p:cNvPr id="9" name="TextBox 8"/>
          <p:cNvSpPr txBox="1"/>
          <p:nvPr/>
        </p:nvSpPr>
        <p:spPr>
          <a:xfrm>
            <a:off x="1474453" y="6408701"/>
            <a:ext cx="1386114" cy="307777"/>
          </a:xfrm>
          <a:prstGeom prst="rect">
            <a:avLst/>
          </a:prstGeom>
          <a:noFill/>
        </p:spPr>
        <p:txBody>
          <a:bodyPr wrap="square" rtlCol="0">
            <a:spAutoFit/>
          </a:bodyPr>
          <a:lstStyle/>
          <a:p>
            <a:pPr algn="ctr"/>
            <a:r>
              <a:rPr lang="en-US" sz="1400" dirty="0" smtClean="0">
                <a:solidFill>
                  <a:schemeClr val="bg1"/>
                </a:solidFill>
                <a:latin typeface="Trebuchet MS"/>
                <a:cs typeface="Trebuchet MS"/>
              </a:rPr>
              <a:t>Peter </a:t>
            </a:r>
            <a:r>
              <a:rPr lang="en-US" sz="1400" dirty="0" err="1" smtClean="0">
                <a:solidFill>
                  <a:schemeClr val="bg1"/>
                </a:solidFill>
                <a:latin typeface="Trebuchet MS"/>
                <a:cs typeface="Trebuchet MS"/>
              </a:rPr>
              <a:t>Veals</a:t>
            </a:r>
            <a:endParaRPr lang="en-US" sz="1400" dirty="0">
              <a:solidFill>
                <a:schemeClr val="bg1"/>
              </a:solidFill>
              <a:latin typeface="Trebuchet MS"/>
              <a:cs typeface="Trebuchet MS"/>
            </a:endParaRPr>
          </a:p>
        </p:txBody>
      </p:sp>
      <p:sp>
        <p:nvSpPr>
          <p:cNvPr id="10" name="TextBox 9"/>
          <p:cNvSpPr txBox="1"/>
          <p:nvPr/>
        </p:nvSpPr>
        <p:spPr>
          <a:xfrm>
            <a:off x="5832" y="3086532"/>
            <a:ext cx="1386114" cy="307777"/>
          </a:xfrm>
          <a:prstGeom prst="rect">
            <a:avLst/>
          </a:prstGeom>
          <a:noFill/>
        </p:spPr>
        <p:txBody>
          <a:bodyPr wrap="square" rtlCol="0">
            <a:spAutoFit/>
          </a:bodyPr>
          <a:lstStyle/>
          <a:p>
            <a:pPr algn="ctr"/>
            <a:r>
              <a:rPr lang="en-US" sz="1400" dirty="0" smtClean="0">
                <a:solidFill>
                  <a:schemeClr val="bg1"/>
                </a:solidFill>
                <a:latin typeface="Trebuchet MS"/>
                <a:cs typeface="Trebuchet MS"/>
              </a:rPr>
              <a:t>Ben Herzog</a:t>
            </a:r>
            <a:endParaRPr lang="en-US" sz="1400" dirty="0">
              <a:solidFill>
                <a:schemeClr val="bg1"/>
              </a:solidFill>
              <a:latin typeface="Trebuchet MS"/>
              <a:cs typeface="Trebuchet MS"/>
            </a:endParaRPr>
          </a:p>
        </p:txBody>
      </p:sp>
    </p:spTree>
    <p:extLst>
      <p:ext uri="{BB962C8B-B14F-4D97-AF65-F5344CB8AC3E}">
        <p14:creationId xmlns:p14="http://schemas.microsoft.com/office/powerpoint/2010/main" val="8106351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4183046"/>
            <a:ext cx="8488023" cy="1631216"/>
          </a:xfrm>
          <a:prstGeom prst="rect">
            <a:avLst/>
          </a:prstGeom>
          <a:noFill/>
        </p:spPr>
        <p:txBody>
          <a:bodyPr wrap="square" rtlCol="0">
            <a:spAutoFit/>
          </a:bodyPr>
          <a:lstStyle/>
          <a:p>
            <a:endParaRPr lang="en-US" sz="2000" dirty="0">
              <a:solidFill>
                <a:schemeClr val="tx1">
                  <a:lumMod val="65000"/>
                  <a:lumOff val="35000"/>
                </a:schemeClr>
              </a:solidFill>
              <a:latin typeface="Trebuchet MS"/>
              <a:cs typeface="Trebuchet MS"/>
            </a:endParaRPr>
          </a:p>
          <a:p>
            <a:pPr algn="ctr"/>
            <a:r>
              <a:rPr lang="en-US" sz="2000" dirty="0">
                <a:solidFill>
                  <a:srgbClr val="595959"/>
                </a:solidFill>
                <a:latin typeface="Trebuchet MS"/>
                <a:cs typeface="Trebuchet MS"/>
              </a:rPr>
              <a:t>Tropical Storm: Winds 39-73mph</a:t>
            </a:r>
          </a:p>
          <a:p>
            <a:pPr algn="ctr"/>
            <a:endParaRPr lang="en-US" sz="2000" dirty="0">
              <a:solidFill>
                <a:srgbClr val="595959"/>
              </a:solidFill>
              <a:latin typeface="Trebuchet MS"/>
              <a:cs typeface="Trebuchet MS"/>
            </a:endParaRPr>
          </a:p>
          <a:p>
            <a:pPr algn="ctr"/>
            <a:r>
              <a:rPr lang="en-US" sz="2000" dirty="0">
                <a:solidFill>
                  <a:srgbClr val="595959"/>
                </a:solidFill>
                <a:latin typeface="Trebuchet MS"/>
                <a:cs typeface="Trebuchet MS"/>
              </a:rPr>
              <a:t>Tropical Depression: Winds 38mph or less </a:t>
            </a:r>
          </a:p>
          <a:p>
            <a:endParaRPr lang="en-US" sz="2000" dirty="0" smtClean="0">
              <a:solidFill>
                <a:srgbClr val="595959"/>
              </a:solidFill>
              <a:latin typeface="Trebuchet MS"/>
              <a:cs typeface="Trebuchet MS"/>
            </a:endParaRPr>
          </a:p>
        </p:txBody>
      </p:sp>
      <p:pic>
        <p:nvPicPr>
          <p:cNvPr id="7" name="Picture 6" descr="saffir simpson tab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8075" y="586348"/>
            <a:ext cx="6300430" cy="3335522"/>
          </a:xfrm>
          <a:prstGeom prst="rect">
            <a:avLst/>
          </a:prstGeom>
        </p:spPr>
      </p:pic>
    </p:spTree>
    <p:extLst>
      <p:ext uri="{BB962C8B-B14F-4D97-AF65-F5344CB8AC3E}">
        <p14:creationId xmlns:p14="http://schemas.microsoft.com/office/powerpoint/2010/main" val="7246048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3662541"/>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Katrina: A Cascading Catastrophe</a:t>
            </a:r>
          </a:p>
          <a:p>
            <a:endParaRPr lang="en-US" sz="2400" dirty="0" smtClean="0">
              <a:solidFill>
                <a:srgbClr val="008000"/>
              </a:solidFill>
              <a:latin typeface="Trebuchet MS"/>
              <a:cs typeface="Trebuchet MS"/>
            </a:endParaRPr>
          </a:p>
          <a:p>
            <a:r>
              <a:rPr lang="en-US" sz="2000" dirty="0">
                <a:solidFill>
                  <a:srgbClr val="595959"/>
                </a:solidFill>
                <a:latin typeface="Trebuchet MS"/>
                <a:cs typeface="Trebuchet MS"/>
              </a:rPr>
              <a:t>Victims of the hurricane were subject to 3 disasters:</a:t>
            </a:r>
          </a:p>
          <a:p>
            <a:r>
              <a:rPr lang="en-US" sz="2000" dirty="0">
                <a:solidFill>
                  <a:srgbClr val="595959"/>
                </a:solidFill>
                <a:latin typeface="Trebuchet MS"/>
                <a:cs typeface="Trebuchet MS"/>
              </a:rPr>
              <a:t>	</a:t>
            </a:r>
            <a:r>
              <a:rPr lang="en-US" sz="2000" dirty="0" smtClean="0">
                <a:solidFill>
                  <a:srgbClr val="595959"/>
                </a:solidFill>
                <a:latin typeface="Trebuchet MS"/>
                <a:cs typeface="Trebuchet MS"/>
              </a:rPr>
              <a:t>1. The hurricane.</a:t>
            </a:r>
            <a:endParaRPr lang="en-US" sz="2000" dirty="0">
              <a:solidFill>
                <a:srgbClr val="595959"/>
              </a:solidFill>
              <a:latin typeface="Trebuchet MS"/>
              <a:cs typeface="Trebuchet MS"/>
            </a:endParaRPr>
          </a:p>
          <a:p>
            <a:r>
              <a:rPr lang="en-US" sz="2000" dirty="0">
                <a:solidFill>
                  <a:srgbClr val="595959"/>
                </a:solidFill>
                <a:latin typeface="Trebuchet MS"/>
                <a:cs typeface="Trebuchet MS"/>
              </a:rPr>
              <a:t>	</a:t>
            </a:r>
            <a:r>
              <a:rPr lang="en-US" sz="2000" dirty="0" smtClean="0">
                <a:solidFill>
                  <a:srgbClr val="595959"/>
                </a:solidFill>
                <a:latin typeface="Trebuchet MS"/>
                <a:cs typeface="Trebuchet MS"/>
              </a:rPr>
              <a:t>2. Flooding </a:t>
            </a:r>
            <a:r>
              <a:rPr lang="en-US" sz="2000" dirty="0">
                <a:solidFill>
                  <a:srgbClr val="595959"/>
                </a:solidFill>
                <a:latin typeface="Trebuchet MS"/>
                <a:cs typeface="Trebuchet MS"/>
              </a:rPr>
              <a:t>from levee </a:t>
            </a:r>
            <a:r>
              <a:rPr lang="en-US" sz="2000" dirty="0" smtClean="0">
                <a:solidFill>
                  <a:srgbClr val="595959"/>
                </a:solidFill>
                <a:latin typeface="Trebuchet MS"/>
                <a:cs typeface="Trebuchet MS"/>
              </a:rPr>
              <a:t>failure.</a:t>
            </a:r>
            <a:endParaRPr lang="en-US" sz="2000" dirty="0">
              <a:solidFill>
                <a:srgbClr val="595959"/>
              </a:solidFill>
              <a:latin typeface="Trebuchet MS"/>
              <a:cs typeface="Trebuchet MS"/>
            </a:endParaRPr>
          </a:p>
          <a:p>
            <a:r>
              <a:rPr lang="en-US" sz="2000" dirty="0">
                <a:solidFill>
                  <a:srgbClr val="595959"/>
                </a:solidFill>
                <a:latin typeface="Trebuchet MS"/>
                <a:cs typeface="Trebuchet MS"/>
              </a:rPr>
              <a:t>	</a:t>
            </a:r>
            <a:r>
              <a:rPr lang="en-US" sz="2000" dirty="0" smtClean="0">
                <a:solidFill>
                  <a:srgbClr val="595959"/>
                </a:solidFill>
                <a:latin typeface="Trebuchet MS"/>
                <a:cs typeface="Trebuchet MS"/>
              </a:rPr>
              <a:t>3. The </a:t>
            </a:r>
            <a:r>
              <a:rPr lang="en-US" sz="2000" dirty="0">
                <a:solidFill>
                  <a:srgbClr val="595959"/>
                </a:solidFill>
                <a:latin typeface="Trebuchet MS"/>
                <a:cs typeface="Trebuchet MS"/>
              </a:rPr>
              <a:t>breakdown in emergency </a:t>
            </a:r>
            <a:r>
              <a:rPr lang="en-US" sz="2000" dirty="0" smtClean="0">
                <a:solidFill>
                  <a:srgbClr val="595959"/>
                </a:solidFill>
                <a:latin typeface="Trebuchet MS"/>
                <a:cs typeface="Trebuchet MS"/>
              </a:rPr>
              <a:t>response. </a:t>
            </a:r>
            <a:endParaRPr lang="en-US" sz="2000" dirty="0">
              <a:solidFill>
                <a:srgbClr val="595959"/>
              </a:solidFill>
              <a:latin typeface="Trebuchet MS"/>
              <a:cs typeface="Trebuchet MS"/>
            </a:endParaRPr>
          </a:p>
          <a:p>
            <a:endParaRPr lang="en-US" sz="2000" dirty="0">
              <a:solidFill>
                <a:srgbClr val="595959"/>
              </a:solidFill>
              <a:latin typeface="Trebuchet MS"/>
              <a:cs typeface="Trebuchet MS"/>
            </a:endParaRPr>
          </a:p>
          <a:p>
            <a:endParaRPr lang="en-US" sz="2000" dirty="0">
              <a:solidFill>
                <a:srgbClr val="595959"/>
              </a:solidFill>
              <a:latin typeface="Trebuchet MS"/>
              <a:cs typeface="Trebuchet MS"/>
            </a:endParaRPr>
          </a:p>
          <a:p>
            <a:r>
              <a:rPr lang="en-US" sz="2000" dirty="0">
                <a:solidFill>
                  <a:srgbClr val="595959"/>
                </a:solidFill>
                <a:latin typeface="Trebuchet MS"/>
                <a:cs typeface="Trebuchet MS"/>
              </a:rPr>
              <a:t>Goal: Through proper planning and mitigation can we ensure that the next environmental disaster does not also become a social </a:t>
            </a:r>
            <a:r>
              <a:rPr lang="en-US" sz="2000" dirty="0" smtClean="0">
                <a:solidFill>
                  <a:srgbClr val="595959"/>
                </a:solidFill>
                <a:latin typeface="Trebuchet MS"/>
                <a:cs typeface="Trebuchet MS"/>
              </a:rPr>
              <a:t>catastrophe.</a:t>
            </a:r>
            <a:endParaRPr lang="en-US" sz="2000" dirty="0">
              <a:solidFill>
                <a:srgbClr val="595959"/>
              </a:solidFill>
              <a:latin typeface="Trebuchet MS"/>
              <a:cs typeface="Trebuchet MS"/>
            </a:endParaRPr>
          </a:p>
          <a:p>
            <a:endParaRPr lang="en-US" sz="2000" dirty="0" smtClean="0">
              <a:solidFill>
                <a:srgbClr val="458CCA"/>
              </a:solidFill>
              <a:latin typeface="Trebuchet MS"/>
              <a:cs typeface="Trebuchet MS"/>
            </a:endParaRPr>
          </a:p>
        </p:txBody>
      </p:sp>
    </p:spTree>
    <p:extLst>
      <p:ext uri="{BB962C8B-B14F-4D97-AF65-F5344CB8AC3E}">
        <p14:creationId xmlns:p14="http://schemas.microsoft.com/office/powerpoint/2010/main" val="5854370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6013</TotalTime>
  <Words>5594</Words>
  <Application>Microsoft Office PowerPoint</Application>
  <PresentationFormat>On-screen Show (4:3)</PresentationFormat>
  <Paragraphs>642</Paragraphs>
  <Slides>73</Slides>
  <Notes>66</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Oklahoma Climatological Survey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Nick Richardson</dc:creator>
  <cp:lastModifiedBy>Rachel Riley</cp:lastModifiedBy>
  <cp:revision>132</cp:revision>
  <dcterms:created xsi:type="dcterms:W3CDTF">2015-02-26T00:45:50Z</dcterms:created>
  <dcterms:modified xsi:type="dcterms:W3CDTF">2015-03-23T20:42:15Z</dcterms:modified>
</cp:coreProperties>
</file>