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323" r:id="rId3"/>
    <p:sldId id="259" r:id="rId4"/>
    <p:sldId id="260" r:id="rId5"/>
    <p:sldId id="261" r:id="rId6"/>
    <p:sldId id="319" r:id="rId7"/>
    <p:sldId id="318" r:id="rId8"/>
    <p:sldId id="321" r:id="rId9"/>
    <p:sldId id="302" r:id="rId10"/>
    <p:sldId id="301" r:id="rId11"/>
    <p:sldId id="322" r:id="rId12"/>
    <p:sldId id="262" r:id="rId13"/>
    <p:sldId id="320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77AC"/>
    <a:srgbClr val="458CCA"/>
    <a:srgbClr val="1A73CA"/>
    <a:srgbClr val="7D6B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16" autoAdjust="0"/>
    <p:restoredTop sz="83317" autoAdjust="0"/>
  </p:normalViewPr>
  <p:slideViewPr>
    <p:cSldViewPr snapToGrid="0" snapToObjects="1">
      <p:cViewPr>
        <p:scale>
          <a:sx n="121" d="100"/>
          <a:sy n="121" d="100"/>
        </p:scale>
        <p:origin x="-7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19001B-9BD1-5849-85C9-CA3DE340329C}" type="datetimeFigureOut">
              <a:rPr lang="en-US" smtClean="0"/>
              <a:t>3/23/2015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C127F2-5628-DC45-8086-DA07CB085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217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127F2-5628-DC45-8086-DA07CB085F0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516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Our</a:t>
            </a:r>
            <a:r>
              <a:rPr lang="en-US" baseline="0" dirty="0" smtClean="0"/>
              <a:t> youngest record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127F2-5628-DC45-8086-DA07CB085F0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09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These direct measurements</a:t>
            </a:r>
            <a:r>
              <a:rPr lang="en-US" baseline="0" dirty="0" smtClean="0"/>
              <a:t> of our environment really don’t go back that far when we think about how long the Earth has been around.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127F2-5628-DC45-8086-DA07CB085F0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5585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Historical documents</a:t>
            </a:r>
            <a:r>
              <a:rPr lang="en-US" baseline="0" dirty="0" smtClean="0"/>
              <a:t> can get us back just a bit further.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127F2-5628-DC45-8086-DA07CB085F0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558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Proxy</a:t>
            </a:r>
            <a:r>
              <a:rPr lang="en-US" baseline="0" dirty="0" smtClean="0"/>
              <a:t> representations of past climate can start to get us back much further, like with tree rings.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127F2-5628-DC45-8086-DA07CB085F0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091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</a:t>
            </a:r>
            <a:r>
              <a:rPr lang="en-US" baseline="0" dirty="0" smtClean="0"/>
              <a:t> is just a q</a:t>
            </a:r>
            <a:r>
              <a:rPr lang="en-US" dirty="0" smtClean="0"/>
              <a:t>uick tree ring example.</a:t>
            </a:r>
            <a:r>
              <a:rPr lang="en-US" baseline="0" dirty="0" smtClean="0"/>
              <a:t> The tree-growth index decreased around 1550-1580 in three distinct locations, which signifies drought.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127F2-5628-DC45-8086-DA07CB085F0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091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Coral is also sensitive to ocean acidification, from which</a:t>
            </a:r>
            <a:r>
              <a:rPr lang="en-US" baseline="0" dirty="0" smtClean="0"/>
              <a:t> we can infer CO2 content, and sea surface temperatures.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127F2-5628-DC45-8086-DA07CB085F0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091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Even though these</a:t>
            </a:r>
            <a:r>
              <a:rPr lang="en-US" baseline="0" dirty="0" smtClean="0"/>
              <a:t> aren’t direct air temperature measurements, these ice cores give us very specific clues to Earth’s past climate.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Mountain glaciers all over the world also provide equally valuable clues, but are quickly vanishing.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127F2-5628-DC45-8086-DA07CB085F0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091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Temperature change for the past 150,000 years at the VOSTOK site in Antarctica, based on the deuterium proxy found in ice cores.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127F2-5628-DC45-8086-DA07CB085F0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09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BDD18-4254-EA49-AF0D-3BEF21FBF9EB}" type="datetimeFigureOut">
              <a:rPr lang="en-US" smtClean="0"/>
              <a:pPr/>
              <a:t>3/23/2015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9C707-F215-964A-801B-2683DE8F8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BDD18-4254-EA49-AF0D-3BEF21FBF9EB}" type="datetimeFigureOut">
              <a:rPr lang="en-US" smtClean="0"/>
              <a:pPr/>
              <a:t>3/23/2015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9C707-F215-964A-801B-2683DE8F8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BDD18-4254-EA49-AF0D-3BEF21FBF9EB}" type="datetimeFigureOut">
              <a:rPr lang="en-US" smtClean="0"/>
              <a:pPr/>
              <a:t>3/23/2015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9C707-F215-964A-801B-2683DE8F8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BDD18-4254-EA49-AF0D-3BEF21FBF9EB}" type="datetimeFigureOut">
              <a:rPr lang="en-US" smtClean="0"/>
              <a:pPr/>
              <a:t>3/23/2015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9C707-F215-964A-801B-2683DE8F8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BDD18-4254-EA49-AF0D-3BEF21FBF9EB}" type="datetimeFigureOut">
              <a:rPr lang="en-US" smtClean="0"/>
              <a:pPr/>
              <a:t>3/23/2015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9C707-F215-964A-801B-2683DE8F8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BDD18-4254-EA49-AF0D-3BEF21FBF9EB}" type="datetimeFigureOut">
              <a:rPr lang="en-US" smtClean="0"/>
              <a:pPr/>
              <a:t>3/23/2015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9C707-F215-964A-801B-2683DE8F8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BDD18-4254-EA49-AF0D-3BEF21FBF9EB}" type="datetimeFigureOut">
              <a:rPr lang="en-US" smtClean="0"/>
              <a:pPr/>
              <a:t>3/23/2015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9C707-F215-964A-801B-2683DE8F8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BDD18-4254-EA49-AF0D-3BEF21FBF9EB}" type="datetimeFigureOut">
              <a:rPr lang="en-US" smtClean="0"/>
              <a:pPr/>
              <a:t>3/23/2015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9C707-F215-964A-801B-2683DE8F8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BDD18-4254-EA49-AF0D-3BEF21FBF9EB}" type="datetimeFigureOut">
              <a:rPr lang="en-US" smtClean="0"/>
              <a:pPr/>
              <a:t>3/23/2015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9C707-F215-964A-801B-2683DE8F8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BDD18-4254-EA49-AF0D-3BEF21FBF9EB}" type="datetimeFigureOut">
              <a:rPr lang="en-US" smtClean="0"/>
              <a:pPr/>
              <a:t>3/23/2015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9C707-F215-964A-801B-2683DE8F8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BDD18-4254-EA49-AF0D-3BEF21FBF9EB}" type="datetimeFigureOut">
              <a:rPr lang="en-US" smtClean="0"/>
              <a:pPr/>
              <a:t>3/23/2015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9C707-F215-964A-801B-2683DE8F8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6BDD18-4254-EA49-AF0D-3BEF21FBF9EB}" type="datetimeFigureOut">
              <a:rPr lang="en-US" smtClean="0"/>
              <a:pPr/>
              <a:t>3/23/2015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A9C707-F215-964A-801B-2683DE8F8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uthernclimate.org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opening_sli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" y="268"/>
            <a:ext cx="9132335" cy="68574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31" y="2277240"/>
            <a:ext cx="91323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tx2">
                    <a:lumMod val="75000"/>
                  </a:schemeClr>
                </a:solidFill>
                <a:latin typeface="Trebuchet MS"/>
                <a:cs typeface="Trebuchet MS"/>
              </a:rPr>
              <a:t>Past Climate Reconstruction and Climate Proxies</a:t>
            </a:r>
            <a:endParaRPr lang="en-US" sz="4400" dirty="0">
              <a:solidFill>
                <a:schemeClr val="tx2">
                  <a:lumMod val="75000"/>
                </a:schemeClr>
              </a:solidFill>
              <a:latin typeface="Trebuchet MS"/>
              <a:cs typeface="Trebuchet MS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9" y="861755"/>
            <a:ext cx="3516301" cy="10308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ing_sli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2" y="268"/>
            <a:ext cx="9132335" cy="68574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3510" y="373541"/>
            <a:ext cx="8488023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rebuchet MS"/>
                <a:cs typeface="Trebuchet MS"/>
              </a:rPr>
              <a:t>Ice Core Records</a:t>
            </a:r>
          </a:p>
          <a:p>
            <a:endParaRPr lang="en-US" sz="2400" dirty="0" smtClean="0">
              <a:solidFill>
                <a:srgbClr val="008000"/>
              </a:solidFill>
              <a:latin typeface="Trebuchet MS"/>
              <a:cs typeface="Trebuchet MS"/>
            </a:endParaRPr>
          </a:p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The Greenland ice sheet is nearly two miles thick and provides climate history going back 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200,000 years.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Parts of the Antarctic ice sheet are even thicker, going back over 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400,000 years.</a:t>
            </a:r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  <a:p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Layers of dust might be present in an ice core from past summers or could represent a past </a:t>
            </a:r>
          </a:p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volcanic eruption.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Tiny fossil air bubbles are </a:t>
            </a:r>
          </a:p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even trapped in the ice. 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The ice can also be tested for </a:t>
            </a:r>
          </a:p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its acidity level.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  <a:p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</p:txBody>
      </p:sp>
      <p:pic>
        <p:nvPicPr>
          <p:cNvPr id="2" name="Picture 1" descr="core3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409" y="3465579"/>
            <a:ext cx="5158758" cy="3392152"/>
          </a:xfrm>
          <a:prstGeom prst="rect">
            <a:avLst/>
          </a:prstGeom>
        </p:spPr>
      </p:pic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3979409" y="6584606"/>
            <a:ext cx="1115224" cy="276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prstTxWarp prst="textNoShape">
              <a:avLst/>
            </a:prstTxWarp>
            <a:spAutoFit/>
          </a:bodyPr>
          <a:lstStyle/>
          <a:p>
            <a:r>
              <a:rPr lang="en-US" sz="1200" b="1" i="1" dirty="0"/>
              <a:t>Source: </a:t>
            </a:r>
            <a:r>
              <a:rPr lang="en-US" sz="1200" b="1" i="1" dirty="0" smtClean="0"/>
              <a:t>NOAA</a:t>
            </a:r>
            <a:endParaRPr lang="en-US" sz="1200" b="1" i="1" dirty="0"/>
          </a:p>
        </p:txBody>
      </p:sp>
    </p:spTree>
    <p:extLst>
      <p:ext uri="{BB962C8B-B14F-4D97-AF65-F5344CB8AC3E}">
        <p14:creationId xmlns:p14="http://schemas.microsoft.com/office/powerpoint/2010/main" val="364003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ing_sli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2" y="268"/>
            <a:ext cx="9132335" cy="68574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3510" y="373541"/>
            <a:ext cx="8488023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rebuchet MS"/>
                <a:cs typeface="Trebuchet MS"/>
              </a:rPr>
              <a:t>Ice Core Records</a:t>
            </a:r>
          </a:p>
          <a:p>
            <a:endParaRPr lang="en-US" sz="2400" dirty="0" smtClean="0">
              <a:solidFill>
                <a:srgbClr val="008000"/>
              </a:solidFill>
              <a:latin typeface="Trebuchet MS"/>
              <a:cs typeface="Trebuchet MS"/>
            </a:endParaRP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T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emperature change for the past 150,000 years from an Antarctic ice core based on a hydrogen isotope proxy. </a:t>
            </a:r>
            <a:endParaRPr lang="en-US" sz="2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  <a:p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</p:txBody>
      </p:sp>
      <p:pic>
        <p:nvPicPr>
          <p:cNvPr id="3" name="Picture 2" descr="petit15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00" y="2023533"/>
            <a:ext cx="7023100" cy="4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8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ing_sli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" y="268"/>
            <a:ext cx="9132335" cy="68574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3509" y="373541"/>
            <a:ext cx="8764657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rebuchet MS"/>
                <a:cs typeface="Trebuchet MS"/>
              </a:rPr>
              <a:t>Other Proxy Records</a:t>
            </a:r>
          </a:p>
          <a:p>
            <a:endParaRPr lang="en-US" sz="2400" dirty="0" smtClean="0">
              <a:solidFill>
                <a:srgbClr val="008000"/>
              </a:solidFill>
              <a:latin typeface="Trebuchet MS"/>
              <a:cs typeface="Trebuchet MS"/>
            </a:endParaRPr>
          </a:p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The geologic, fossil and sediment record </a:t>
            </a:r>
          </a:p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also provide indications of Earth’s past </a:t>
            </a:r>
          </a:p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climate.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Pollen grains are especially well preserved </a:t>
            </a:r>
          </a:p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in sediment layers, like at the bottom of a </a:t>
            </a:r>
          </a:p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lake or ocean.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  <a:p>
            <a:endParaRPr lang="en-US" sz="2000" dirty="0" smtClean="0">
              <a:solidFill>
                <a:srgbClr val="458CCA"/>
              </a:solidFill>
              <a:latin typeface="Trebuchet MS"/>
              <a:cs typeface="Trebuchet MS"/>
            </a:endParaRPr>
          </a:p>
        </p:txBody>
      </p:sp>
      <p:pic>
        <p:nvPicPr>
          <p:cNvPr id="3" name="Picture 2" descr="packrat0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005" y="1343641"/>
            <a:ext cx="3640161" cy="551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60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ing_sli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" y="268"/>
            <a:ext cx="9132335" cy="68574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9643" y="373541"/>
            <a:ext cx="8764657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rebuchet MS"/>
                <a:cs typeface="Trebuchet MS"/>
              </a:rPr>
              <a:t>Sediment Record</a:t>
            </a:r>
          </a:p>
          <a:p>
            <a:endParaRPr lang="en-US" sz="2400" dirty="0" smtClean="0">
              <a:solidFill>
                <a:srgbClr val="008000"/>
              </a:solidFill>
              <a:latin typeface="Trebuchet MS"/>
              <a:cs typeface="Trebuchet MS"/>
            </a:endParaRP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S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ediment cores from closed basin lakes in the Yucatan Peninsula indicate evidence of an intense period of drought that coincides with the collapse of the Classic Mayan </a:t>
            </a:r>
          </a:p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Civilization. 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A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n archaeological mystery, </a:t>
            </a:r>
          </a:p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southern Mayan cities were </a:t>
            </a: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a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bandoned between 800 and </a:t>
            </a:r>
          </a:p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900 AD.  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  <a:p>
            <a:endParaRPr lang="en-US" sz="2000" dirty="0" smtClean="0">
              <a:solidFill>
                <a:srgbClr val="458CCA"/>
              </a:solidFill>
              <a:latin typeface="Trebuchet MS"/>
              <a:cs typeface="Trebuchet MS"/>
            </a:endParaRPr>
          </a:p>
        </p:txBody>
      </p:sp>
      <p:pic>
        <p:nvPicPr>
          <p:cNvPr id="2" name="Picture 1" descr="Screen Shot 2014-07-31 at 9.30.1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266" y="1879331"/>
            <a:ext cx="5168900" cy="49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26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iddle_sli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" y="268"/>
            <a:ext cx="9132335" cy="68574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62525" y="1835022"/>
            <a:ext cx="7295949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Note: This slide set is one of several that were presented at climate training workshops in 2014. Please visit the </a:t>
            </a:r>
            <a:r>
              <a:rPr lang="en-US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SCIPP Documents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 page in the </a:t>
            </a:r>
            <a:r>
              <a:rPr lang="en-US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Resources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 tab on the SCIPP’s website,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  <a:hlinkClick r:id="rId3"/>
              </a:rPr>
              <a:t>www.southernclimate.org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, for slide sets on additional topics.</a:t>
            </a:r>
          </a:p>
          <a:p>
            <a:pPr algn="ctr"/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Trebuchet MS"/>
            </a:endParaRPr>
          </a:p>
          <a:p>
            <a:pPr algn="ctr"/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Workshop funding was provided by the NOAA Regional Integrated Sciences and Assessments program.</a:t>
            </a:r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05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ing_sli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2" y="268"/>
            <a:ext cx="9132335" cy="68574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3510" y="373541"/>
            <a:ext cx="8488023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rebuchet MS"/>
                <a:cs typeface="Trebuchet MS"/>
              </a:rPr>
              <a:t>Paleoclimate</a:t>
            </a:r>
            <a:endParaRPr lang="en-US" sz="2800" dirty="0">
              <a:solidFill>
                <a:schemeClr val="tx2">
                  <a:lumMod val="75000"/>
                </a:schemeClr>
              </a:solidFill>
              <a:latin typeface="Trebuchet MS"/>
              <a:cs typeface="Trebuchet MS"/>
            </a:endParaRPr>
          </a:p>
          <a:p>
            <a:endParaRPr lang="en-US" sz="2400" b="1" dirty="0" smtClean="0">
              <a:solidFill>
                <a:srgbClr val="008000"/>
              </a:solidFill>
              <a:latin typeface="Trebuchet MS"/>
              <a:cs typeface="Trebuchet MS"/>
            </a:endParaRPr>
          </a:p>
          <a:p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Paleoclimatology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 is the study of past climate before humans began collecting instrumental observations. 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Annual records of climate are preserved in tree rings, coral reefs, ice, pollen and sediment.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Natural recorders of climate are called 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proxy climate data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since they substitute for modern instruments like thermometers and rain gauges.</a:t>
            </a:r>
          </a:p>
          <a:p>
            <a:endParaRPr lang="en-US" sz="2000" dirty="0" smtClean="0">
              <a:solidFill>
                <a:srgbClr val="7D6B41"/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20349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ing_sli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2" y="268"/>
            <a:ext cx="9132335" cy="68574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3510" y="373541"/>
            <a:ext cx="8488023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rebuchet MS"/>
                <a:cs typeface="Trebuchet MS"/>
              </a:rPr>
              <a:t>The Satellite-derived Temperature Record</a:t>
            </a:r>
          </a:p>
          <a:p>
            <a:endParaRPr lang="en-US" sz="2400" dirty="0" smtClean="0">
              <a:solidFill>
                <a:srgbClr val="008000"/>
              </a:solidFill>
              <a:latin typeface="Trebuchet MS"/>
              <a:cs typeface="Trebuchet MS"/>
            </a:endParaRPr>
          </a:p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Satellite measurements have been used to construct global atmospheric temperatures since 1979.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Provides a much more spatially uniform perspective. 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Allows for measurements over hard-to-sample areas like the ocean and ice caps.</a:t>
            </a: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	</a:t>
            </a:r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</p:txBody>
      </p:sp>
      <p:pic>
        <p:nvPicPr>
          <p:cNvPr id="3" name="Picture 2" descr="earth_reflection_pane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" y="3419705"/>
            <a:ext cx="5182954" cy="3438026"/>
          </a:xfrm>
          <a:prstGeom prst="rect">
            <a:avLst/>
          </a:prstGeom>
        </p:spPr>
      </p:pic>
      <p:pic>
        <p:nvPicPr>
          <p:cNvPr id="7" name="Picture 6" descr="sst-ghrsst-01-22-2007b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161" y="3419436"/>
            <a:ext cx="3411006" cy="3438295"/>
          </a:xfrm>
          <a:prstGeom prst="rect">
            <a:avLst/>
          </a:prstGeom>
        </p:spPr>
      </p:pic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5651501" y="6580736"/>
            <a:ext cx="1115224" cy="276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prstTxWarp prst="textNoShape">
              <a:avLst/>
            </a:prstTxWarp>
            <a:spAutoFit/>
          </a:bodyPr>
          <a:lstStyle/>
          <a:p>
            <a:r>
              <a:rPr lang="en-US" sz="1200" b="1" i="1" dirty="0"/>
              <a:t>Source: </a:t>
            </a:r>
            <a:r>
              <a:rPr lang="en-US" sz="1200" b="1" i="1" dirty="0" smtClean="0"/>
              <a:t>NOAA</a:t>
            </a:r>
            <a:endParaRPr lang="en-US" sz="1200" b="1" i="1" dirty="0"/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4073562" y="6580736"/>
            <a:ext cx="1115224" cy="276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prstTxWarp prst="textNoShape">
              <a:avLst/>
            </a:prstTxWarp>
            <a:spAutoFit/>
          </a:bodyPr>
          <a:lstStyle/>
          <a:p>
            <a:r>
              <a:rPr lang="en-US" sz="1200" b="1" i="1" dirty="0">
                <a:solidFill>
                  <a:schemeClr val="bg1"/>
                </a:solidFill>
              </a:rPr>
              <a:t>Source: </a:t>
            </a:r>
            <a:r>
              <a:rPr lang="en-US" sz="1200" b="1" i="1" dirty="0" smtClean="0">
                <a:solidFill>
                  <a:schemeClr val="bg1"/>
                </a:solidFill>
              </a:rPr>
              <a:t>NOAA</a:t>
            </a:r>
            <a:endParaRPr lang="en-US" sz="12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10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ing_sli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2" y="9318"/>
            <a:ext cx="9132335" cy="68574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3510" y="373541"/>
            <a:ext cx="8488023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rebuchet MS"/>
                <a:cs typeface="Trebuchet MS"/>
              </a:rPr>
              <a:t>The Instrumental Record</a:t>
            </a:r>
          </a:p>
          <a:p>
            <a:endParaRPr lang="en-US" sz="2400" dirty="0" smtClean="0">
              <a:solidFill>
                <a:srgbClr val="008000"/>
              </a:solidFill>
              <a:latin typeface="Trebuchet MS"/>
              <a:cs typeface="Trebuchet MS"/>
            </a:endParaRPr>
          </a:p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The earliest records of temperature measured by thermometers are from western Europe in the late 17</a:t>
            </a:r>
            <a:r>
              <a:rPr lang="en-US" sz="20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th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 century and by the early 20</a:t>
            </a:r>
            <a:r>
              <a:rPr lang="en-US" sz="20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th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 century records were being collected in almost all regions. Records from polar regions began in the 1940s.</a:t>
            </a:r>
          </a:p>
          <a:p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The National Climatic Data Center </a:t>
            </a:r>
          </a:p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maintains a collection of temperature </a:t>
            </a:r>
          </a:p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records from over 7,000 stations </a:t>
            </a:r>
          </a:p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worldwide, about 1,000 go back to the </a:t>
            </a:r>
          </a:p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19</a:t>
            </a:r>
            <a:r>
              <a:rPr lang="en-US" sz="20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th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 century.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  <a:p>
            <a:endParaRPr lang="en-US" sz="2000" dirty="0" smtClean="0">
              <a:solidFill>
                <a:srgbClr val="458CCA"/>
              </a:solidFill>
              <a:latin typeface="Trebuchet MS"/>
              <a:cs typeface="Trebuchet MS"/>
            </a:endParaRPr>
          </a:p>
        </p:txBody>
      </p:sp>
      <p:pic>
        <p:nvPicPr>
          <p:cNvPr id="2" name="Picture 1" descr="retrospect-img-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680" y="2322507"/>
            <a:ext cx="3926487" cy="4509850"/>
          </a:xfrm>
          <a:prstGeom prst="rect">
            <a:avLst/>
          </a:prstGeom>
        </p:spPr>
      </p:pic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2657925" y="5262701"/>
            <a:ext cx="2553755" cy="1323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8" rIns="91435" bIns="45718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Temperature observations the first 2 weeks of July 1776 in Thomas Jefferson’s Weather Memorandum Book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14697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ing_sli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2" y="17201"/>
            <a:ext cx="9132335" cy="68574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3510" y="373541"/>
            <a:ext cx="848802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rebuchet MS"/>
                <a:cs typeface="Trebuchet MS"/>
              </a:rPr>
              <a:t>Historical Data</a:t>
            </a:r>
          </a:p>
          <a:p>
            <a:endParaRPr lang="en-US" sz="2400" dirty="0" smtClean="0">
              <a:solidFill>
                <a:srgbClr val="008000"/>
              </a:solidFill>
              <a:latin typeface="Trebuchet MS"/>
              <a:cs typeface="Trebuchet MS"/>
            </a:endParaRPr>
          </a:p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Historical documents contain past weather and climate information.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Ship logs are particularly useful for accounts of sea ice, storms, and hurricanes. </a:t>
            </a:r>
          </a:p>
          <a:p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F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armers’ logs can include </a:t>
            </a:r>
          </a:p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useful information such as </a:t>
            </a:r>
          </a:p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planting or harvest dates </a:t>
            </a:r>
          </a:p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and overall crop health. 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  <a:p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P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ersonal diaries are </a:t>
            </a:r>
          </a:p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another resource. 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  <a:p>
            <a:endParaRPr lang="en-US" sz="2000" dirty="0" smtClean="0">
              <a:solidFill>
                <a:srgbClr val="458CCA"/>
              </a:solidFill>
              <a:latin typeface="Trebuchet MS"/>
              <a:cs typeface="Trebuchet MS"/>
            </a:endParaRPr>
          </a:p>
        </p:txBody>
      </p:sp>
      <p:pic>
        <p:nvPicPr>
          <p:cNvPr id="2" name="Picture 1" descr="Bear log pag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649" y="2835500"/>
            <a:ext cx="5490518" cy="402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30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ing_sli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2" y="268"/>
            <a:ext cx="9132335" cy="68574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3510" y="373541"/>
            <a:ext cx="8488023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rebuchet MS"/>
                <a:cs typeface="Trebuchet MS"/>
              </a:rPr>
              <a:t>Tree Ring Record</a:t>
            </a:r>
          </a:p>
          <a:p>
            <a:endParaRPr lang="en-US" sz="2400" dirty="0" smtClean="0">
              <a:solidFill>
                <a:srgbClr val="008000"/>
              </a:solidFill>
              <a:latin typeface="Trebuchet MS"/>
              <a:cs typeface="Trebuchet MS"/>
            </a:endParaRPr>
          </a:p>
          <a:p>
            <a:r>
              <a:rPr lang="en-U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Crossdating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 of tree rings can provide exact date matches between trees with different ages or from different locations.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Major events such as fire, flood, avalanche, drought, and insect infestation can all be evident.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The regular year to year variations in rings provide indications of past temperature, precipitation and </a:t>
            </a:r>
          </a:p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streamflow.</a:t>
            </a:r>
          </a:p>
          <a:p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Using petrified or fossilized wood, </a:t>
            </a:r>
          </a:p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tree ring records go back more than </a:t>
            </a:r>
          </a:p>
          <a:p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10,000 years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in some locations.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  <a:p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  <a:p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</p:txBody>
      </p:sp>
      <p:pic>
        <p:nvPicPr>
          <p:cNvPr id="3" name="Picture 2" descr="trunk_h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900" y="3421145"/>
            <a:ext cx="4463099" cy="3436586"/>
          </a:xfrm>
          <a:prstGeom prst="rect">
            <a:avLst/>
          </a:prstGeom>
        </p:spPr>
      </p:pic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5651501" y="6580736"/>
            <a:ext cx="1115224" cy="276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prstTxWarp prst="textNoShape">
              <a:avLst/>
            </a:prstTxWarp>
            <a:spAutoFit/>
          </a:bodyPr>
          <a:lstStyle/>
          <a:p>
            <a:r>
              <a:rPr lang="en-US" sz="1200" b="1" i="1" dirty="0"/>
              <a:t>Source: </a:t>
            </a:r>
            <a:r>
              <a:rPr lang="en-US" sz="1200" b="1" i="1" dirty="0" smtClean="0"/>
              <a:t>NOAA</a:t>
            </a:r>
            <a:endParaRPr lang="en-US" sz="1200" b="1" i="1" dirty="0"/>
          </a:p>
        </p:txBody>
      </p:sp>
    </p:spTree>
    <p:extLst>
      <p:ext uri="{BB962C8B-B14F-4D97-AF65-F5344CB8AC3E}">
        <p14:creationId xmlns:p14="http://schemas.microsoft.com/office/powerpoint/2010/main" val="247236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ing_sli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2" y="268"/>
            <a:ext cx="9132335" cy="68574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3510" y="373541"/>
            <a:ext cx="8488023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rebuchet MS"/>
                <a:cs typeface="Trebuchet MS"/>
              </a:rPr>
              <a:t>Tree Ring Record</a:t>
            </a:r>
          </a:p>
          <a:p>
            <a:endParaRPr lang="en-US" sz="2400" dirty="0" smtClean="0">
              <a:solidFill>
                <a:srgbClr val="008000"/>
              </a:solidFill>
              <a:latin typeface="Trebuchet MS"/>
              <a:cs typeface="Trebuchet MS"/>
            </a:endParaRPr>
          </a:p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A several decade long North American drought in the late 16</a:t>
            </a:r>
            <a:r>
              <a:rPr lang="en-US" sz="20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th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 century is apparent from tree ring records. 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  <a:p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  <a:p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</p:txBody>
      </p:sp>
      <p:pic>
        <p:nvPicPr>
          <p:cNvPr id="8" name="Picture 7" descr="Screen Shot 2014-07-31 at 9.51.1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368" y="2050735"/>
            <a:ext cx="6201833" cy="4155332"/>
          </a:xfrm>
          <a:prstGeom prst="rect">
            <a:avLst/>
          </a:prstGeom>
        </p:spPr>
      </p:pic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6453977" y="5929072"/>
            <a:ext cx="1115224" cy="276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prstTxWarp prst="textNoShape">
              <a:avLst/>
            </a:prstTxWarp>
            <a:spAutoFit/>
          </a:bodyPr>
          <a:lstStyle/>
          <a:p>
            <a:r>
              <a:rPr lang="en-US" sz="1200" b="1" i="1" dirty="0"/>
              <a:t>Source: </a:t>
            </a:r>
            <a:r>
              <a:rPr lang="en-US" sz="1200" b="1" i="1" dirty="0" smtClean="0"/>
              <a:t>NOAA</a:t>
            </a:r>
            <a:endParaRPr lang="en-US" sz="1200" b="1" i="1" dirty="0"/>
          </a:p>
        </p:txBody>
      </p:sp>
    </p:spTree>
    <p:extLst>
      <p:ext uri="{BB962C8B-B14F-4D97-AF65-F5344CB8AC3E}">
        <p14:creationId xmlns:p14="http://schemas.microsoft.com/office/powerpoint/2010/main" val="232357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ing_sli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2" y="-12826"/>
            <a:ext cx="9132335" cy="68574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3511" y="373541"/>
            <a:ext cx="8764656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rebuchet MS"/>
                <a:cs typeface="Trebuchet MS"/>
              </a:rPr>
              <a:t>Coral Record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Coral is a colony composed of hundreds of </a:t>
            </a:r>
          </a:p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thousands of tiny animals called coral polyp.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Coral polyp deposits calcium carbonate, which </a:t>
            </a:r>
          </a:p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forms the reef skeleton.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Within the reef skeleton are indications of </a:t>
            </a:r>
          </a:p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when it formed, based on density, and growth </a:t>
            </a:r>
          </a:p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bands dependent on temperature and cloud </a:t>
            </a:r>
          </a:p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cover conditions.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A long core of old coral skeleton might cover hundreds of years and exact dates can be determined based on counting the growth bands.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Coral records also help us understand the tropical climate system, which is a strong driver of global climate.</a:t>
            </a:r>
          </a:p>
        </p:txBody>
      </p:sp>
      <p:pic>
        <p:nvPicPr>
          <p:cNvPr id="2" name="Picture 1" descr="coral1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091" y="-12826"/>
            <a:ext cx="3216076" cy="4590979"/>
          </a:xfrm>
          <a:prstGeom prst="rect">
            <a:avLst/>
          </a:prstGeom>
        </p:spPr>
      </p:pic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5922091" y="4301158"/>
            <a:ext cx="1115224" cy="276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prstTxWarp prst="textNoShape">
              <a:avLst/>
            </a:prstTxWarp>
            <a:spAutoFit/>
          </a:bodyPr>
          <a:lstStyle/>
          <a:p>
            <a:r>
              <a:rPr lang="en-US" sz="1200" b="1" i="1" dirty="0"/>
              <a:t>Source: </a:t>
            </a:r>
            <a:r>
              <a:rPr lang="en-US" sz="1200" b="1" i="1" dirty="0" smtClean="0"/>
              <a:t>NOAA</a:t>
            </a:r>
            <a:endParaRPr lang="en-US" sz="1200" b="1" i="1" dirty="0"/>
          </a:p>
        </p:txBody>
      </p:sp>
    </p:spTree>
    <p:extLst>
      <p:ext uri="{BB962C8B-B14F-4D97-AF65-F5344CB8AC3E}">
        <p14:creationId xmlns:p14="http://schemas.microsoft.com/office/powerpoint/2010/main" val="155842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3312</TotalTime>
  <Words>872</Words>
  <Application>Microsoft Office PowerPoint</Application>
  <PresentationFormat>On-screen Show (4:3)</PresentationFormat>
  <Paragraphs>138</Paragraphs>
  <Slides>13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Oklahoma Climatological Survey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Nick Richardson</dc:creator>
  <cp:lastModifiedBy>Rachel Riley</cp:lastModifiedBy>
  <cp:revision>117</cp:revision>
  <dcterms:created xsi:type="dcterms:W3CDTF">2014-06-05T14:47:00Z</dcterms:created>
  <dcterms:modified xsi:type="dcterms:W3CDTF">2015-03-23T20:42:27Z</dcterms:modified>
</cp:coreProperties>
</file>