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sldIdLst>
    <p:sldId id="256" r:id="rId2"/>
    <p:sldId id="321" r:id="rId3"/>
    <p:sldId id="257" r:id="rId4"/>
    <p:sldId id="259" r:id="rId5"/>
    <p:sldId id="261" r:id="rId6"/>
    <p:sldId id="260" r:id="rId7"/>
    <p:sldId id="318" r:id="rId8"/>
    <p:sldId id="302" r:id="rId9"/>
    <p:sldId id="301" r:id="rId10"/>
    <p:sldId id="262" r:id="rId11"/>
    <p:sldId id="269" r:id="rId12"/>
    <p:sldId id="263" r:id="rId13"/>
    <p:sldId id="304" r:id="rId14"/>
    <p:sldId id="311" r:id="rId15"/>
    <p:sldId id="303" r:id="rId16"/>
    <p:sldId id="265" r:id="rId17"/>
    <p:sldId id="319" r:id="rId18"/>
    <p:sldId id="309" r:id="rId19"/>
    <p:sldId id="310" r:id="rId20"/>
    <p:sldId id="266" r:id="rId21"/>
    <p:sldId id="267" r:id="rId22"/>
    <p:sldId id="305" r:id="rId23"/>
    <p:sldId id="306" r:id="rId24"/>
    <p:sldId id="307" r:id="rId25"/>
    <p:sldId id="308" r:id="rId26"/>
    <p:sldId id="275" r:id="rId27"/>
    <p:sldId id="271" r:id="rId28"/>
    <p:sldId id="281" r:id="rId29"/>
    <p:sldId id="264" r:id="rId30"/>
    <p:sldId id="316" r:id="rId31"/>
    <p:sldId id="270" r:id="rId32"/>
    <p:sldId id="280" r:id="rId33"/>
    <p:sldId id="272" r:id="rId34"/>
    <p:sldId id="279" r:id="rId35"/>
    <p:sldId id="274" r:id="rId36"/>
    <p:sldId id="312" r:id="rId37"/>
    <p:sldId id="313" r:id="rId38"/>
    <p:sldId id="315" r:id="rId39"/>
    <p:sldId id="320" r:id="rId40"/>
    <p:sldId id="314" r:id="rId41"/>
    <p:sldId id="276" r:id="rId42"/>
    <p:sldId id="317"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0000"/>
    <a:srgbClr val="3B77AC"/>
    <a:srgbClr val="458CCA"/>
    <a:srgbClr val="1A73CA"/>
    <a:srgbClr val="7D6B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16" autoAdjust="0"/>
    <p:restoredTop sz="79799" autoAdjust="0"/>
  </p:normalViewPr>
  <p:slideViewPr>
    <p:cSldViewPr snapToGrid="0" snapToObjects="1">
      <p:cViewPr>
        <p:scale>
          <a:sx n="121" d="100"/>
          <a:sy n="121" d="100"/>
        </p:scale>
        <p:origin x="-72" y="2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19001B-9BD1-5849-85C9-CA3DE340329C}" type="datetimeFigureOut">
              <a:rPr lang="en-US" smtClean="0"/>
              <a:pPr/>
              <a:t>3/23/2015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C127F2-5628-DC45-8086-DA07CB085F00}" type="slidenum">
              <a:rPr lang="en-US" smtClean="0"/>
              <a:pPr/>
              <a:t>‹#›</a:t>
            </a:fld>
            <a:endParaRPr lang="en-US"/>
          </a:p>
        </p:txBody>
      </p:sp>
    </p:spTree>
    <p:extLst>
      <p:ext uri="{BB962C8B-B14F-4D97-AF65-F5344CB8AC3E}">
        <p14:creationId xmlns:p14="http://schemas.microsoft.com/office/powerpoint/2010/main" val="241321740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C127F2-5628-DC45-8086-DA07CB085F00}" type="slidenum">
              <a:rPr lang="en-US" smtClean="0"/>
              <a:pPr/>
              <a:t>4</a:t>
            </a:fld>
            <a:endParaRPr lang="en-US"/>
          </a:p>
        </p:txBody>
      </p:sp>
    </p:spTree>
    <p:extLst>
      <p:ext uri="{BB962C8B-B14F-4D97-AF65-F5344CB8AC3E}">
        <p14:creationId xmlns:p14="http://schemas.microsoft.com/office/powerpoint/2010/main" val="2455516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C127F2-5628-DC45-8086-DA07CB085F00}" type="slidenum">
              <a:rPr lang="en-US" smtClean="0"/>
              <a:pPr/>
              <a:t>17</a:t>
            </a:fld>
            <a:endParaRPr lang="en-US"/>
          </a:p>
        </p:txBody>
      </p:sp>
    </p:spTree>
    <p:extLst>
      <p:ext uri="{BB962C8B-B14F-4D97-AF65-F5344CB8AC3E}">
        <p14:creationId xmlns:p14="http://schemas.microsoft.com/office/powerpoint/2010/main" val="29285564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a:t>
            </a:r>
            <a:r>
              <a:rPr lang="en-US" baseline="0" dirty="0" smtClean="0"/>
              <a:t> and sink</a:t>
            </a:r>
            <a:endParaRPr lang="en-US" dirty="0"/>
          </a:p>
        </p:txBody>
      </p:sp>
      <p:sp>
        <p:nvSpPr>
          <p:cNvPr id="4" name="Slide Number Placeholder 3"/>
          <p:cNvSpPr>
            <a:spLocks noGrp="1"/>
          </p:cNvSpPr>
          <p:nvPr>
            <p:ph type="sldNum" sz="quarter" idx="10"/>
          </p:nvPr>
        </p:nvSpPr>
        <p:spPr/>
        <p:txBody>
          <a:bodyPr/>
          <a:lstStyle/>
          <a:p>
            <a:fld id="{7BC127F2-5628-DC45-8086-DA07CB085F00}" type="slidenum">
              <a:rPr lang="en-US" smtClean="0"/>
              <a:pPr/>
              <a:t>18</a:t>
            </a:fld>
            <a:endParaRPr lang="en-US"/>
          </a:p>
        </p:txBody>
      </p:sp>
    </p:spTree>
    <p:extLst>
      <p:ext uri="{BB962C8B-B14F-4D97-AF65-F5344CB8AC3E}">
        <p14:creationId xmlns:p14="http://schemas.microsoft.com/office/powerpoint/2010/main" val="2928556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C127F2-5628-DC45-8086-DA07CB085F00}" type="slidenum">
              <a:rPr lang="en-US" smtClean="0"/>
              <a:pPr/>
              <a:t>19</a:t>
            </a:fld>
            <a:endParaRPr lang="en-US"/>
          </a:p>
        </p:txBody>
      </p:sp>
    </p:spTree>
    <p:extLst>
      <p:ext uri="{BB962C8B-B14F-4D97-AF65-F5344CB8AC3E}">
        <p14:creationId xmlns:p14="http://schemas.microsoft.com/office/powerpoint/2010/main" val="29285564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Solar radiation (visible spectrum) passes freely through earth’s atmosphere, but the earth’s re-emitted longwave energy either passes back through the atmospheric window or is absorbed by greenhouse gases and reradiated toward earth.</a:t>
            </a:r>
          </a:p>
          <a:p>
            <a:endParaRPr lang="en-US" dirty="0" smtClean="0"/>
          </a:p>
          <a:p>
            <a:r>
              <a:rPr lang="en-US" dirty="0" smtClean="0"/>
              <a:t>Point out the window</a:t>
            </a:r>
            <a:r>
              <a:rPr lang="en-US" baseline="0" dirty="0" smtClean="0"/>
              <a:t> and how increases in greenhouse gasses will block, ever so slightly, more effectively at the periphery of the windows .</a:t>
            </a:r>
            <a:endParaRPr lang="en-US" dirty="0"/>
          </a:p>
        </p:txBody>
      </p:sp>
      <p:sp>
        <p:nvSpPr>
          <p:cNvPr id="4" name="Slide Number Placeholder 3"/>
          <p:cNvSpPr>
            <a:spLocks noGrp="1"/>
          </p:cNvSpPr>
          <p:nvPr>
            <p:ph type="sldNum" sz="quarter" idx="10"/>
          </p:nvPr>
        </p:nvSpPr>
        <p:spPr/>
        <p:txBody>
          <a:bodyPr/>
          <a:lstStyle/>
          <a:p>
            <a:fld id="{7BC127F2-5628-DC45-8086-DA07CB085F00}" type="slidenum">
              <a:rPr lang="en-US" smtClean="0"/>
              <a:pPr/>
              <a:t>20</a:t>
            </a:fld>
            <a:endParaRPr lang="en-US"/>
          </a:p>
        </p:txBody>
      </p:sp>
    </p:spTree>
    <p:extLst>
      <p:ext uri="{BB962C8B-B14F-4D97-AF65-F5344CB8AC3E}">
        <p14:creationId xmlns:p14="http://schemas.microsoft.com/office/powerpoint/2010/main" val="18030652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small annual fluctuation</a:t>
            </a:r>
            <a:r>
              <a:rPr lang="en-US" baseline="0" dirty="0" smtClean="0"/>
              <a:t> is due to the Northern Hemisphere growing season, during the summer plants grow and take in CO2 temporarily and slightly reducing the atmospheric content. The steady increase overall is due to human burning of fossil fuels </a:t>
            </a:r>
            <a:endParaRPr lang="en-US" dirty="0"/>
          </a:p>
        </p:txBody>
      </p:sp>
      <p:sp>
        <p:nvSpPr>
          <p:cNvPr id="4" name="Slide Number Placeholder 3"/>
          <p:cNvSpPr>
            <a:spLocks noGrp="1"/>
          </p:cNvSpPr>
          <p:nvPr>
            <p:ph type="sldNum" sz="quarter" idx="10"/>
          </p:nvPr>
        </p:nvSpPr>
        <p:spPr/>
        <p:txBody>
          <a:bodyPr/>
          <a:lstStyle/>
          <a:p>
            <a:fld id="{7BC127F2-5628-DC45-8086-DA07CB085F00}" type="slidenum">
              <a:rPr lang="en-US" smtClean="0"/>
              <a:pPr/>
              <a:t>21</a:t>
            </a:fld>
            <a:endParaRPr lang="en-US"/>
          </a:p>
        </p:txBody>
      </p:sp>
    </p:spTree>
    <p:extLst>
      <p:ext uri="{BB962C8B-B14F-4D97-AF65-F5344CB8AC3E}">
        <p14:creationId xmlns:p14="http://schemas.microsoft.com/office/powerpoint/2010/main" val="1321561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a:t>
            </a:r>
            <a:r>
              <a:rPr lang="en-US" baseline="0" dirty="0" smtClean="0"/>
              <a:t> ice core data, you can see the global increase in CO2 coincided with the era of industrialization.</a:t>
            </a:r>
          </a:p>
          <a:p>
            <a:r>
              <a:rPr lang="en-US" baseline="0" dirty="0" smtClean="0"/>
              <a:t>In fact the current concentration of CO2 in the atmosphere is believed to be dramatically higher than anytime in the past 800,000 years. </a:t>
            </a:r>
          </a:p>
          <a:p>
            <a:endParaRPr lang="en-US" baseline="0" dirty="0" smtClean="0"/>
          </a:p>
          <a:p>
            <a:r>
              <a:rPr lang="en-US" baseline="0" dirty="0" smtClean="0"/>
              <a:t>So the 800,000 year history covers CO2 levels since our past ice age (and the expansion/retreat of sheets within that).</a:t>
            </a:r>
          </a:p>
          <a:p>
            <a:endParaRPr lang="en-US" baseline="0" dirty="0" smtClean="0"/>
          </a:p>
          <a:p>
            <a:r>
              <a:rPr lang="en-US" baseline="0" dirty="0" smtClean="0"/>
              <a:t>Explain Pliocene– dinosaurs, warm climate, lots of vegetation, no ice cap.</a:t>
            </a:r>
            <a:endParaRPr lang="en-US" dirty="0"/>
          </a:p>
        </p:txBody>
      </p:sp>
      <p:sp>
        <p:nvSpPr>
          <p:cNvPr id="4" name="Slide Number Placeholder 3"/>
          <p:cNvSpPr>
            <a:spLocks noGrp="1"/>
          </p:cNvSpPr>
          <p:nvPr>
            <p:ph type="sldNum" sz="quarter" idx="10"/>
          </p:nvPr>
        </p:nvSpPr>
        <p:spPr/>
        <p:txBody>
          <a:bodyPr/>
          <a:lstStyle/>
          <a:p>
            <a:fld id="{7BC127F2-5628-DC45-8086-DA07CB085F00}" type="slidenum">
              <a:rPr lang="en-US" smtClean="0"/>
              <a:pPr/>
              <a:t>22</a:t>
            </a:fld>
            <a:endParaRPr lang="en-US"/>
          </a:p>
        </p:txBody>
      </p:sp>
    </p:spTree>
    <p:extLst>
      <p:ext uri="{BB962C8B-B14F-4D97-AF65-F5344CB8AC3E}">
        <p14:creationId xmlns:p14="http://schemas.microsoft.com/office/powerpoint/2010/main" val="1321561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the temperature and CO2 records together and you can see the increase </a:t>
            </a:r>
            <a:endParaRPr lang="en-US" dirty="0"/>
          </a:p>
        </p:txBody>
      </p:sp>
      <p:sp>
        <p:nvSpPr>
          <p:cNvPr id="4" name="Slide Number Placeholder 3"/>
          <p:cNvSpPr>
            <a:spLocks noGrp="1"/>
          </p:cNvSpPr>
          <p:nvPr>
            <p:ph type="sldNum" sz="quarter" idx="10"/>
          </p:nvPr>
        </p:nvSpPr>
        <p:spPr/>
        <p:txBody>
          <a:bodyPr/>
          <a:lstStyle/>
          <a:p>
            <a:fld id="{7BC127F2-5628-DC45-8086-DA07CB085F00}" type="slidenum">
              <a:rPr lang="en-US" smtClean="0"/>
              <a:pPr/>
              <a:t>23</a:t>
            </a:fld>
            <a:endParaRPr lang="en-US"/>
          </a:p>
        </p:txBody>
      </p:sp>
    </p:spTree>
    <p:extLst>
      <p:ext uri="{BB962C8B-B14F-4D97-AF65-F5344CB8AC3E}">
        <p14:creationId xmlns:p14="http://schemas.microsoft.com/office/powerpoint/2010/main" val="1321561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UPPER atmosphere ozone</a:t>
            </a:r>
          </a:p>
          <a:p>
            <a:endParaRPr lang="en-US" dirty="0" smtClean="0"/>
          </a:p>
          <a:p>
            <a:r>
              <a:rPr lang="en-US" dirty="0" smtClean="0"/>
              <a:t>Yes! Humans can indeed</a:t>
            </a:r>
            <a:r>
              <a:rPr lang="en-US" baseline="0" dirty="0" smtClean="0"/>
              <a:t> alter Earth’s atmosphere… but the Ozone hole is a success story. A global effort has let to reduction of CFCs in the atmosphere and reduction of Ozone depletion.</a:t>
            </a:r>
            <a:endParaRPr lang="en-US" dirty="0"/>
          </a:p>
        </p:txBody>
      </p:sp>
      <p:sp>
        <p:nvSpPr>
          <p:cNvPr id="4" name="Slide Number Placeholder 3"/>
          <p:cNvSpPr>
            <a:spLocks noGrp="1"/>
          </p:cNvSpPr>
          <p:nvPr>
            <p:ph type="sldNum" sz="quarter" idx="10"/>
          </p:nvPr>
        </p:nvSpPr>
        <p:spPr/>
        <p:txBody>
          <a:bodyPr/>
          <a:lstStyle/>
          <a:p>
            <a:fld id="{7BC127F2-5628-DC45-8086-DA07CB085F00}" type="slidenum">
              <a:rPr lang="en-US" smtClean="0"/>
              <a:pPr/>
              <a:t>24</a:t>
            </a:fld>
            <a:endParaRPr lang="en-US"/>
          </a:p>
        </p:txBody>
      </p:sp>
    </p:spTree>
    <p:extLst>
      <p:ext uri="{BB962C8B-B14F-4D97-AF65-F5344CB8AC3E}">
        <p14:creationId xmlns:p14="http://schemas.microsoft.com/office/powerpoint/2010/main" val="1321561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C127F2-5628-DC45-8086-DA07CB085F00}" type="slidenum">
              <a:rPr lang="en-US" smtClean="0"/>
              <a:pPr/>
              <a:t>25</a:t>
            </a:fld>
            <a:endParaRPr lang="en-US"/>
          </a:p>
        </p:txBody>
      </p:sp>
    </p:spTree>
    <p:extLst>
      <p:ext uri="{BB962C8B-B14F-4D97-AF65-F5344CB8AC3E}">
        <p14:creationId xmlns:p14="http://schemas.microsoft.com/office/powerpoint/2010/main" val="1321561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we’ve now</a:t>
            </a:r>
            <a:r>
              <a:rPr lang="en-US" baseline="0" dirty="0" smtClean="0"/>
              <a:t> seen that Earth is overall warming and human activities are the cause. What are the impacts?</a:t>
            </a:r>
          </a:p>
          <a:p>
            <a:endParaRPr lang="en-US" baseline="0" dirty="0" smtClean="0"/>
          </a:p>
          <a:p>
            <a:r>
              <a:rPr lang="en-US" baseline="0" dirty="0" smtClean="0"/>
              <a:t>Let’s start with this video- NCAR steroids, baseball and climate change</a:t>
            </a:r>
          </a:p>
          <a:p>
            <a:r>
              <a:rPr lang="en-US" baseline="0" dirty="0" smtClean="0"/>
              <a:t>https://</a:t>
            </a:r>
            <a:r>
              <a:rPr lang="en-US" baseline="0" dirty="0" err="1" smtClean="0"/>
              <a:t>www.youtube.com</a:t>
            </a:r>
            <a:r>
              <a:rPr lang="en-US" baseline="0" dirty="0" smtClean="0"/>
              <a:t>/</a:t>
            </a:r>
            <a:r>
              <a:rPr lang="en-US" baseline="0" dirty="0" err="1" smtClean="0"/>
              <a:t>watch?v</a:t>
            </a:r>
            <a:r>
              <a:rPr lang="en-US" baseline="0" dirty="0" smtClean="0"/>
              <a:t>=MW3b8jSX7ec&amp;index=2&amp;list=PLFF1F628305FBCE41</a:t>
            </a:r>
          </a:p>
          <a:p>
            <a:endParaRPr lang="en-US" dirty="0"/>
          </a:p>
        </p:txBody>
      </p:sp>
      <p:sp>
        <p:nvSpPr>
          <p:cNvPr id="4" name="Slide Number Placeholder 3"/>
          <p:cNvSpPr>
            <a:spLocks noGrp="1"/>
          </p:cNvSpPr>
          <p:nvPr>
            <p:ph type="sldNum" sz="quarter" idx="10"/>
          </p:nvPr>
        </p:nvSpPr>
        <p:spPr/>
        <p:txBody>
          <a:bodyPr/>
          <a:lstStyle/>
          <a:p>
            <a:fld id="{7BC127F2-5628-DC45-8086-DA07CB085F00}" type="slidenum">
              <a:rPr lang="en-US" smtClean="0"/>
              <a:pPr/>
              <a:t>26</a:t>
            </a:fld>
            <a:endParaRPr lang="en-US"/>
          </a:p>
        </p:txBody>
      </p:sp>
    </p:spTree>
    <p:extLst>
      <p:ext uri="{BB962C8B-B14F-4D97-AF65-F5344CB8AC3E}">
        <p14:creationId xmlns:p14="http://schemas.microsoft.com/office/powerpoint/2010/main" val="4020035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C127F2-5628-DC45-8086-DA07CB085F00}" type="slidenum">
              <a:rPr lang="en-US" smtClean="0"/>
              <a:pPr/>
              <a:t>5</a:t>
            </a:fld>
            <a:endParaRPr lang="en-US"/>
          </a:p>
        </p:txBody>
      </p:sp>
    </p:spTree>
    <p:extLst>
      <p:ext uri="{BB962C8B-B14F-4D97-AF65-F5344CB8AC3E}">
        <p14:creationId xmlns:p14="http://schemas.microsoft.com/office/powerpoint/2010/main" val="38485585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of the widespread observational</a:t>
            </a:r>
            <a:r>
              <a:rPr lang="en-US" baseline="0" dirty="0" smtClean="0"/>
              <a:t> indicators scientists are keeping track of that are showing changes due to a warmer climate.</a:t>
            </a:r>
            <a:endParaRPr lang="en-US" dirty="0"/>
          </a:p>
        </p:txBody>
      </p:sp>
      <p:sp>
        <p:nvSpPr>
          <p:cNvPr id="4" name="Slide Number Placeholder 3"/>
          <p:cNvSpPr>
            <a:spLocks noGrp="1"/>
          </p:cNvSpPr>
          <p:nvPr>
            <p:ph type="sldNum" sz="quarter" idx="10"/>
          </p:nvPr>
        </p:nvSpPr>
        <p:spPr/>
        <p:txBody>
          <a:bodyPr/>
          <a:lstStyle/>
          <a:p>
            <a:fld id="{7BC127F2-5628-DC45-8086-DA07CB085F00}" type="slidenum">
              <a:rPr lang="en-US" smtClean="0"/>
              <a:pPr/>
              <a:t>27</a:t>
            </a:fld>
            <a:endParaRPr lang="en-US"/>
          </a:p>
        </p:txBody>
      </p:sp>
    </p:spTree>
    <p:extLst>
      <p:ext uri="{BB962C8B-B14F-4D97-AF65-F5344CB8AC3E}">
        <p14:creationId xmlns:p14="http://schemas.microsoft.com/office/powerpoint/2010/main" val="3953061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Always point out the time scale. All of there are actual measured changes that have already occurred</a:t>
            </a:r>
            <a:r>
              <a:rPr lang="en-US" baseline="0" dirty="0" smtClean="0"/>
              <a:t> over the past 70-160 years.</a:t>
            </a:r>
            <a:endParaRPr lang="en-US" dirty="0"/>
          </a:p>
        </p:txBody>
      </p:sp>
      <p:sp>
        <p:nvSpPr>
          <p:cNvPr id="4" name="Slide Number Placeholder 3"/>
          <p:cNvSpPr>
            <a:spLocks noGrp="1"/>
          </p:cNvSpPr>
          <p:nvPr>
            <p:ph type="sldNum" sz="quarter" idx="10"/>
          </p:nvPr>
        </p:nvSpPr>
        <p:spPr/>
        <p:txBody>
          <a:bodyPr/>
          <a:lstStyle/>
          <a:p>
            <a:fld id="{7BC127F2-5628-DC45-8086-DA07CB085F00}" type="slidenum">
              <a:rPr lang="en-US" smtClean="0"/>
              <a:pPr/>
              <a:t>28</a:t>
            </a:fld>
            <a:endParaRPr lang="en-US"/>
          </a:p>
        </p:txBody>
      </p:sp>
    </p:spTree>
    <p:extLst>
      <p:ext uri="{BB962C8B-B14F-4D97-AF65-F5344CB8AC3E}">
        <p14:creationId xmlns:p14="http://schemas.microsoft.com/office/powerpoint/2010/main" val="26326521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 look at the warming that’s already occurred spatially across the globe</a:t>
            </a:r>
            <a:r>
              <a:rPr lang="en-US" baseline="0" dirty="0" smtClean="0"/>
              <a:t> over the last century </a:t>
            </a:r>
          </a:p>
          <a:p>
            <a:endParaRPr lang="en-US" baseline="0" dirty="0" smtClean="0"/>
          </a:p>
          <a:p>
            <a:r>
              <a:rPr lang="en-US" baseline="0" dirty="0" smtClean="0"/>
              <a:t>You can see from the colors we’re looking at a degree or two Celsius, or a few degrees Fahrenheit. </a:t>
            </a:r>
            <a:endParaRPr lang="en-US" dirty="0"/>
          </a:p>
        </p:txBody>
      </p:sp>
      <p:sp>
        <p:nvSpPr>
          <p:cNvPr id="4" name="Slide Number Placeholder 3"/>
          <p:cNvSpPr>
            <a:spLocks noGrp="1"/>
          </p:cNvSpPr>
          <p:nvPr>
            <p:ph type="sldNum" sz="quarter" idx="10"/>
          </p:nvPr>
        </p:nvSpPr>
        <p:spPr/>
        <p:txBody>
          <a:bodyPr/>
          <a:lstStyle/>
          <a:p>
            <a:fld id="{7BC127F2-5628-DC45-8086-DA07CB085F00}" type="slidenum">
              <a:rPr lang="en-US" smtClean="0"/>
              <a:pPr/>
              <a:t>29</a:t>
            </a:fld>
            <a:endParaRPr lang="en-US"/>
          </a:p>
        </p:txBody>
      </p:sp>
    </p:spTree>
    <p:extLst>
      <p:ext uri="{BB962C8B-B14F-4D97-AF65-F5344CB8AC3E}">
        <p14:creationId xmlns:p14="http://schemas.microsoft.com/office/powerpoint/2010/main" val="22232685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colors on the map show temperature changes over the past 22 years (1991-2012) compared to the 1901-1960 average, and compared to the 1951-1980 average for Alaska and Hawai‘i. The bars on the graphs show the average temperature changes by decade for 1901-2012 (relative to the 1901-1960 average) for each region. The far right bar in each graph (2000s decade) includes 2011 and 2012. The period from 2001 to 2012 was warmer than any previous decade in every region.</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Also</a:t>
            </a:r>
            <a:r>
              <a:rPr lang="en-US" sz="1200" kern="1200" baseline="0" dirty="0" smtClean="0">
                <a:solidFill>
                  <a:schemeClr val="tx1"/>
                </a:solidFill>
                <a:latin typeface="+mn-lt"/>
                <a:ea typeface="+mn-ea"/>
                <a:cs typeface="+mn-cs"/>
              </a:rPr>
              <a:t> note that an area in the southeast has stayed the same or relatively cooled.</a:t>
            </a:r>
            <a:endParaRPr lang="en-US" dirty="0"/>
          </a:p>
        </p:txBody>
      </p:sp>
      <p:sp>
        <p:nvSpPr>
          <p:cNvPr id="4" name="Slide Number Placeholder 3"/>
          <p:cNvSpPr>
            <a:spLocks noGrp="1"/>
          </p:cNvSpPr>
          <p:nvPr>
            <p:ph type="sldNum" sz="quarter" idx="10"/>
          </p:nvPr>
        </p:nvSpPr>
        <p:spPr/>
        <p:txBody>
          <a:bodyPr/>
          <a:lstStyle/>
          <a:p>
            <a:fld id="{7BC127F2-5628-DC45-8086-DA07CB085F00}" type="slidenum">
              <a:rPr lang="en-US" smtClean="0"/>
              <a:pPr/>
              <a:t>30</a:t>
            </a:fld>
            <a:endParaRPr lang="en-US"/>
          </a:p>
        </p:txBody>
      </p:sp>
    </p:spTree>
    <p:extLst>
      <p:ext uri="{BB962C8B-B14F-4D97-AF65-F5344CB8AC3E}">
        <p14:creationId xmlns:p14="http://schemas.microsoft.com/office/powerpoint/2010/main" val="22232685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Average is</a:t>
            </a:r>
            <a:r>
              <a:rPr lang="en-US" baseline="0" dirty="0" smtClean="0"/>
              <a:t> just a couple degrees warming, but this leads to even bigger extremes.</a:t>
            </a:r>
            <a:endParaRPr lang="en-US" dirty="0" smtClean="0"/>
          </a:p>
          <a:p>
            <a:endParaRPr lang="en-US" dirty="0" smtClean="0"/>
          </a:p>
          <a:p>
            <a:r>
              <a:rPr lang="en-US" dirty="0" smtClean="0"/>
              <a:t>The</a:t>
            </a:r>
            <a:r>
              <a:rPr lang="en-US" baseline="0" dirty="0" smtClean="0"/>
              <a:t> rate of change is what is exceptionally unique. Maybe not a concern is this was happening over a millennium like in the past, but this is happening within a generation.</a:t>
            </a:r>
            <a:endParaRPr lang="en-US" dirty="0"/>
          </a:p>
        </p:txBody>
      </p:sp>
      <p:sp>
        <p:nvSpPr>
          <p:cNvPr id="4" name="Slide Number Placeholder 3"/>
          <p:cNvSpPr>
            <a:spLocks noGrp="1"/>
          </p:cNvSpPr>
          <p:nvPr>
            <p:ph type="sldNum" sz="quarter" idx="10"/>
          </p:nvPr>
        </p:nvSpPr>
        <p:spPr/>
        <p:txBody>
          <a:bodyPr/>
          <a:lstStyle/>
          <a:p>
            <a:fld id="{7BC127F2-5628-DC45-8086-DA07CB085F00}" type="slidenum">
              <a:rPr lang="en-US" smtClean="0"/>
              <a:pPr/>
              <a:t>31</a:t>
            </a:fld>
            <a:endParaRPr lang="en-US"/>
          </a:p>
        </p:txBody>
      </p:sp>
    </p:spTree>
    <p:extLst>
      <p:ext uri="{BB962C8B-B14F-4D97-AF65-F5344CB8AC3E}">
        <p14:creationId xmlns:p14="http://schemas.microsoft.com/office/powerpoint/2010/main" val="26326521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small change in the mean has</a:t>
            </a:r>
            <a:r>
              <a:rPr lang="en-US" baseline="0" dirty="0" smtClean="0"/>
              <a:t> significant changes in the extremes. The new climate will still have cold extremes, they just have a much lower probability of occurrence.</a:t>
            </a:r>
            <a:endParaRPr lang="en-US" dirty="0"/>
          </a:p>
        </p:txBody>
      </p:sp>
      <p:sp>
        <p:nvSpPr>
          <p:cNvPr id="4" name="Slide Number Placeholder 3"/>
          <p:cNvSpPr>
            <a:spLocks noGrp="1"/>
          </p:cNvSpPr>
          <p:nvPr>
            <p:ph type="sldNum" sz="quarter" idx="10"/>
          </p:nvPr>
        </p:nvSpPr>
        <p:spPr/>
        <p:txBody>
          <a:bodyPr/>
          <a:lstStyle/>
          <a:p>
            <a:fld id="{7BC127F2-5628-DC45-8086-DA07CB085F00}" type="slidenum">
              <a:rPr lang="en-US" smtClean="0"/>
              <a:pPr/>
              <a:t>32</a:t>
            </a:fld>
            <a:endParaRPr lang="en-US"/>
          </a:p>
        </p:txBody>
      </p:sp>
    </p:spTree>
    <p:extLst>
      <p:ext uri="{BB962C8B-B14F-4D97-AF65-F5344CB8AC3E}">
        <p14:creationId xmlns:p14="http://schemas.microsoft.com/office/powerpoint/2010/main" val="26326521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 a small part of the warming and</a:t>
            </a:r>
            <a:r>
              <a:rPr lang="en-US" baseline="0" dirty="0" smtClean="0"/>
              <a:t> changes Earth is experiencing is being represented directly by increasing temperatures. Our oceans are changing profoundly in ways that scientists are still trying to understand. </a:t>
            </a:r>
            <a:endParaRPr lang="en-US" dirty="0"/>
          </a:p>
        </p:txBody>
      </p:sp>
      <p:sp>
        <p:nvSpPr>
          <p:cNvPr id="4" name="Slide Number Placeholder 3"/>
          <p:cNvSpPr>
            <a:spLocks noGrp="1"/>
          </p:cNvSpPr>
          <p:nvPr>
            <p:ph type="sldNum" sz="quarter" idx="10"/>
          </p:nvPr>
        </p:nvSpPr>
        <p:spPr/>
        <p:txBody>
          <a:bodyPr/>
          <a:lstStyle/>
          <a:p>
            <a:fld id="{7BC127F2-5628-DC45-8086-DA07CB085F00}" type="slidenum">
              <a:rPr lang="en-US" smtClean="0"/>
              <a:pPr/>
              <a:t>33</a:t>
            </a:fld>
            <a:endParaRPr lang="en-US"/>
          </a:p>
        </p:txBody>
      </p:sp>
    </p:spTree>
    <p:extLst>
      <p:ext uri="{BB962C8B-B14F-4D97-AF65-F5344CB8AC3E}">
        <p14:creationId xmlns:p14="http://schemas.microsoft.com/office/powerpoint/2010/main" val="38303249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very</a:t>
            </a:r>
            <a:r>
              <a:rPr lang="en-US" baseline="0" dirty="0" smtClean="0"/>
              <a:t> brief introduction to climate models.</a:t>
            </a:r>
          </a:p>
          <a:p>
            <a:endParaRPr lang="en-US" dirty="0" smtClean="0"/>
          </a:p>
          <a:p>
            <a:r>
              <a:rPr lang="en-US" dirty="0" smtClean="0"/>
              <a:t>Watch</a:t>
            </a:r>
            <a:r>
              <a:rPr lang="en-US" baseline="0" dirty="0" smtClean="0"/>
              <a:t> this </a:t>
            </a:r>
            <a:r>
              <a:rPr lang="en-US" dirty="0" smtClean="0"/>
              <a:t>NCAR Supercomputer</a:t>
            </a:r>
            <a:r>
              <a:rPr lang="en-US" baseline="0" dirty="0" smtClean="0"/>
              <a:t> video, https://www.youtube.com/watch?v=NVogS2T-Wi8, to learn more about supercomputers.</a:t>
            </a:r>
            <a:endParaRPr lang="en-US" dirty="0"/>
          </a:p>
        </p:txBody>
      </p:sp>
      <p:sp>
        <p:nvSpPr>
          <p:cNvPr id="4" name="Slide Number Placeholder 3"/>
          <p:cNvSpPr>
            <a:spLocks noGrp="1"/>
          </p:cNvSpPr>
          <p:nvPr>
            <p:ph type="sldNum" sz="quarter" idx="10"/>
          </p:nvPr>
        </p:nvSpPr>
        <p:spPr/>
        <p:txBody>
          <a:bodyPr/>
          <a:lstStyle/>
          <a:p>
            <a:fld id="{7BC127F2-5628-DC45-8086-DA07CB085F00}" type="slidenum">
              <a:rPr lang="en-US" smtClean="0"/>
              <a:pPr/>
              <a:t>35</a:t>
            </a:fld>
            <a:endParaRPr lang="en-US"/>
          </a:p>
        </p:txBody>
      </p:sp>
    </p:spTree>
    <p:extLst>
      <p:ext uri="{BB962C8B-B14F-4D97-AF65-F5344CB8AC3E}">
        <p14:creationId xmlns:p14="http://schemas.microsoft.com/office/powerpoint/2010/main" val="18357387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Different amounts of heat-trapping gases released into the atmosphere by human activities produce different projected increases in Earth’s temperature. In the figure, each line represents a central estimate of global average temperature rise (relative to the 1901-1960 average) for a specific emissions pathway. Shading indicates the range (5th to 95th percentile) of results from a suite of climate models. Projections in 2099 for additional emissions pathways are indicated by the bars to the right of each panel. In all cases, temperatures are expected to rise, although the difference between lower and higher emissions pathways is substantial. (Left) The panel shows the two main scenarios (SRES – Special Report on Emissions Scenarios) used in this report: A2 assumes continued increases in emissions throughout this century, and B1 assumes much slower increases in emissions beginning now and significant emissions reductions beginning around 2050, though not due explicitly to climate change policies. (Right) The panel shows newer analyses, which are results from the most recent generation of climate models (CMIP5) using the most recent emissions pathways (RCPs – Representative Concentration Pathways). Some of these new projections explicitly consider climate policies that would result in emissions reductions, which the SRES set did not., The newest set includes both lower and higher pathways than did the previous set. The lowest emissions pathway shown here, RCP 2.6, assumes immediate and rapid reductions in emissions and would result in about 2.5°F of warming in this century. The highest pathway, RCP 8.5, roughly similar to a continuation of the current path of global emissions increases, is projected to lead to more than 8°F warming by 2100, with a high-end possibility of more than 11°F.</a:t>
            </a:r>
            <a:endParaRPr lang="en-US" dirty="0"/>
          </a:p>
        </p:txBody>
      </p:sp>
      <p:sp>
        <p:nvSpPr>
          <p:cNvPr id="4" name="Slide Number Placeholder 3"/>
          <p:cNvSpPr>
            <a:spLocks noGrp="1"/>
          </p:cNvSpPr>
          <p:nvPr>
            <p:ph type="sldNum" sz="quarter" idx="10"/>
          </p:nvPr>
        </p:nvSpPr>
        <p:spPr/>
        <p:txBody>
          <a:bodyPr/>
          <a:lstStyle/>
          <a:p>
            <a:fld id="{7BC127F2-5628-DC45-8086-DA07CB085F00}" type="slidenum">
              <a:rPr lang="en-US" smtClean="0"/>
              <a:pPr/>
              <a:t>36</a:t>
            </a:fld>
            <a:endParaRPr lang="en-US"/>
          </a:p>
        </p:txBody>
      </p:sp>
    </p:spTree>
    <p:extLst>
      <p:ext uri="{BB962C8B-B14F-4D97-AF65-F5344CB8AC3E}">
        <p14:creationId xmlns:p14="http://schemas.microsoft.com/office/powerpoint/2010/main" val="12630138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Projected change in average annual temperature over the period 2071-2099 (compared to the period 1970-1999) under a low scenario that assumes rapid reductions in emissions and concentrations of heat-trapping gases (RCP 2.6), and a higher scenario that assumes continued increases in emissions (RCP 8.5). </a:t>
            </a:r>
            <a:endParaRPr lang="en-US" dirty="0"/>
          </a:p>
        </p:txBody>
      </p:sp>
      <p:sp>
        <p:nvSpPr>
          <p:cNvPr id="4" name="Slide Number Placeholder 3"/>
          <p:cNvSpPr>
            <a:spLocks noGrp="1"/>
          </p:cNvSpPr>
          <p:nvPr>
            <p:ph type="sldNum" sz="quarter" idx="10"/>
          </p:nvPr>
        </p:nvSpPr>
        <p:spPr/>
        <p:txBody>
          <a:bodyPr/>
          <a:lstStyle/>
          <a:p>
            <a:fld id="{7BC127F2-5628-DC45-8086-DA07CB085F00}" type="slidenum">
              <a:rPr lang="en-US" smtClean="0"/>
              <a:pPr/>
              <a:t>37</a:t>
            </a:fld>
            <a:endParaRPr lang="en-US"/>
          </a:p>
        </p:txBody>
      </p:sp>
    </p:spTree>
    <p:extLst>
      <p:ext uri="{BB962C8B-B14F-4D97-AF65-F5344CB8AC3E}">
        <p14:creationId xmlns:p14="http://schemas.microsoft.com/office/powerpoint/2010/main" val="1263013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C127F2-5628-DC45-8086-DA07CB085F00}" type="slidenum">
              <a:rPr lang="en-US" smtClean="0"/>
              <a:pPr/>
              <a:t>6</a:t>
            </a:fld>
            <a:endParaRPr lang="en-US"/>
          </a:p>
        </p:txBody>
      </p:sp>
    </p:spTree>
    <p:extLst>
      <p:ext uri="{BB962C8B-B14F-4D97-AF65-F5344CB8AC3E}">
        <p14:creationId xmlns:p14="http://schemas.microsoft.com/office/powerpoint/2010/main" val="15557091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Projected change in average annual precipitation over the period 2071-2099 (compared to the period 1970-1999) under a low scenario that assumes rapid reductions in emissions and concentrations of heat-trapping gasses (RCP 2.6), and a higher scenario that assumes continued increases in emissions (RCP 8.5). Hatched areas indicate confidence that the projected changes are significant and consistent among models. White areas indicate that the changes are not projected to be larger than could be expected from natural variability. In general, northern parts of the U.S. (especially the Northeast and Alaska) are projected to receive more precipitation, while southern parts (especially the Southwest) are projected to receive less. </a:t>
            </a:r>
            <a:endParaRPr lang="en-US" dirty="0"/>
          </a:p>
        </p:txBody>
      </p:sp>
      <p:sp>
        <p:nvSpPr>
          <p:cNvPr id="4" name="Slide Number Placeholder 3"/>
          <p:cNvSpPr>
            <a:spLocks noGrp="1"/>
          </p:cNvSpPr>
          <p:nvPr>
            <p:ph type="sldNum" sz="quarter" idx="10"/>
          </p:nvPr>
        </p:nvSpPr>
        <p:spPr/>
        <p:txBody>
          <a:bodyPr/>
          <a:lstStyle/>
          <a:p>
            <a:fld id="{7BC127F2-5628-DC45-8086-DA07CB085F00}" type="slidenum">
              <a:rPr lang="en-US" smtClean="0"/>
              <a:pPr/>
              <a:t>38</a:t>
            </a:fld>
            <a:endParaRPr lang="en-US"/>
          </a:p>
        </p:txBody>
      </p:sp>
    </p:spTree>
    <p:extLst>
      <p:ext uri="{BB962C8B-B14F-4D97-AF65-F5344CB8AC3E}">
        <p14:creationId xmlns:p14="http://schemas.microsoft.com/office/powerpoint/2010/main" val="12630138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Since the late 1800s, tide gauges throughout the world have shown that global sea level has risen by about 8 inches. A new data set (Figure 2.25) shows that this recent rise is much greater than at any time in at least the past 2000 years. Since 1992, the rate of global sea level rise measured by satellites has been roughly twice the rate observed over the last century, providing evidence of additional acceleration</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Estimated, observed, and possible future amounts of global sea level rise from 1800 to 2100, relative to the year 2000. Estimates from proxy data1 (for example, based on sediment records) are shown in red (1800-1890, pink band shows uncertainty), tide gauge data are shown in blue for 1880-2009,2 and satellite observations are shown in green from 1993 to 2012.3 The future scenarios range from 0.66 feet to 6.6 feet in 2100.4 These scenarios are not based on climate model simulations, but rather reflect the range of possible scenarios based on other scientific studies. The orange line at right shows the currently projected range of sea level rise of 1 to 4 feet by 2100, which falls within the larger risk-based scenario range. The large projected range reflects uncertainty about how glaciers and ice sheets will react to the warming ocean, the warming atmosphere, and changing winds and currents. As seen in the observations, there are year-to-year variations in the trend. (Figure source: NASA Jet Propulsion Laboratory).</a:t>
            </a:r>
            <a:endParaRPr lang="en-US" dirty="0"/>
          </a:p>
        </p:txBody>
      </p:sp>
      <p:sp>
        <p:nvSpPr>
          <p:cNvPr id="4" name="Slide Number Placeholder 3"/>
          <p:cNvSpPr>
            <a:spLocks noGrp="1"/>
          </p:cNvSpPr>
          <p:nvPr>
            <p:ph type="sldNum" sz="quarter" idx="10"/>
          </p:nvPr>
        </p:nvSpPr>
        <p:spPr/>
        <p:txBody>
          <a:bodyPr/>
          <a:lstStyle/>
          <a:p>
            <a:fld id="{7BC127F2-5628-DC45-8086-DA07CB085F00}" type="slidenum">
              <a:rPr lang="en-US" smtClean="0"/>
              <a:pPr/>
              <a:t>39</a:t>
            </a:fld>
            <a:endParaRPr lang="en-US"/>
          </a:p>
        </p:txBody>
      </p:sp>
    </p:spTree>
    <p:extLst>
      <p:ext uri="{BB962C8B-B14F-4D97-AF65-F5344CB8AC3E}">
        <p14:creationId xmlns:p14="http://schemas.microsoft.com/office/powerpoint/2010/main" val="24444229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Maps show projected change in average surface air temperature in the later part of this century (2071-2099) relative to the later part of the last century (1970-1999) under a scenario that assumes substantial reductions in heat trapping gases (B1) and a higher emissions scenario that assumes continued increases in global emissions (A2).</a:t>
            </a:r>
            <a:endParaRPr lang="en-US" dirty="0"/>
          </a:p>
        </p:txBody>
      </p:sp>
      <p:sp>
        <p:nvSpPr>
          <p:cNvPr id="4" name="Slide Number Placeholder 3"/>
          <p:cNvSpPr>
            <a:spLocks noGrp="1"/>
          </p:cNvSpPr>
          <p:nvPr>
            <p:ph type="sldNum" sz="quarter" idx="10"/>
          </p:nvPr>
        </p:nvSpPr>
        <p:spPr/>
        <p:txBody>
          <a:bodyPr/>
          <a:lstStyle/>
          <a:p>
            <a:fld id="{7BC127F2-5628-DC45-8086-DA07CB085F00}" type="slidenum">
              <a:rPr lang="en-US" smtClean="0"/>
              <a:pPr/>
              <a:t>40</a:t>
            </a:fld>
            <a:endParaRPr lang="en-US"/>
          </a:p>
        </p:txBody>
      </p:sp>
    </p:spTree>
    <p:extLst>
      <p:ext uri="{BB962C8B-B14F-4D97-AF65-F5344CB8AC3E}">
        <p14:creationId xmlns:p14="http://schemas.microsoft.com/office/powerpoint/2010/main" val="1263013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C127F2-5628-DC45-8086-DA07CB085F00}" type="slidenum">
              <a:rPr lang="en-US" smtClean="0"/>
              <a:pPr/>
              <a:t>7</a:t>
            </a:fld>
            <a:endParaRPr lang="en-US"/>
          </a:p>
        </p:txBody>
      </p:sp>
    </p:spTree>
    <p:extLst>
      <p:ext uri="{BB962C8B-B14F-4D97-AF65-F5344CB8AC3E}">
        <p14:creationId xmlns:p14="http://schemas.microsoft.com/office/powerpoint/2010/main" val="1555709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C127F2-5628-DC45-8086-DA07CB085F00}" type="slidenum">
              <a:rPr lang="en-US" smtClean="0"/>
              <a:pPr/>
              <a:t>8</a:t>
            </a:fld>
            <a:endParaRPr lang="en-US"/>
          </a:p>
        </p:txBody>
      </p:sp>
    </p:spTree>
    <p:extLst>
      <p:ext uri="{BB962C8B-B14F-4D97-AF65-F5344CB8AC3E}">
        <p14:creationId xmlns:p14="http://schemas.microsoft.com/office/powerpoint/2010/main" val="1555709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C127F2-5628-DC45-8086-DA07CB085F00}" type="slidenum">
              <a:rPr lang="en-US" smtClean="0"/>
              <a:pPr/>
              <a:t>9</a:t>
            </a:fld>
            <a:endParaRPr lang="en-US"/>
          </a:p>
        </p:txBody>
      </p:sp>
    </p:spTree>
    <p:extLst>
      <p:ext uri="{BB962C8B-B14F-4D97-AF65-F5344CB8AC3E}">
        <p14:creationId xmlns:p14="http://schemas.microsoft.com/office/powerpoint/2010/main" val="1555709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a:t>
            </a:r>
            <a:r>
              <a:rPr lang="en-US" baseline="0" dirty="0" smtClean="0"/>
              <a:t> is our ice today?</a:t>
            </a:r>
            <a:endParaRPr lang="en-US" dirty="0"/>
          </a:p>
        </p:txBody>
      </p:sp>
      <p:sp>
        <p:nvSpPr>
          <p:cNvPr id="4" name="Slide Number Placeholder 3"/>
          <p:cNvSpPr>
            <a:spLocks noGrp="1"/>
          </p:cNvSpPr>
          <p:nvPr>
            <p:ph type="sldNum" sz="quarter" idx="10"/>
          </p:nvPr>
        </p:nvSpPr>
        <p:spPr/>
        <p:txBody>
          <a:bodyPr/>
          <a:lstStyle/>
          <a:p>
            <a:fld id="{7BC127F2-5628-DC45-8086-DA07CB085F00}" type="slidenum">
              <a:rPr lang="en-US" smtClean="0"/>
              <a:pPr/>
              <a:t>12</a:t>
            </a:fld>
            <a:endParaRPr lang="en-US"/>
          </a:p>
        </p:txBody>
      </p:sp>
    </p:spTree>
    <p:extLst>
      <p:ext uri="{BB962C8B-B14F-4D97-AF65-F5344CB8AC3E}">
        <p14:creationId xmlns:p14="http://schemas.microsoft.com/office/powerpoint/2010/main" val="3811098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of this natural variability</a:t>
            </a:r>
            <a:r>
              <a:rPr lang="en-US" baseline="0" dirty="0" smtClean="0"/>
              <a:t> accounts for the green shaded area. However, global climate models can only keep up with observations (black line) over the last several decades after human factors from the burning of fossil fuels are included. </a:t>
            </a:r>
            <a:endParaRPr lang="en-US" dirty="0"/>
          </a:p>
        </p:txBody>
      </p:sp>
      <p:sp>
        <p:nvSpPr>
          <p:cNvPr id="4" name="Slide Number Placeholder 3"/>
          <p:cNvSpPr>
            <a:spLocks noGrp="1"/>
          </p:cNvSpPr>
          <p:nvPr>
            <p:ph type="sldNum" sz="quarter" idx="10"/>
          </p:nvPr>
        </p:nvSpPr>
        <p:spPr/>
        <p:txBody>
          <a:bodyPr/>
          <a:lstStyle/>
          <a:p>
            <a:fld id="{7BC127F2-5628-DC45-8086-DA07CB085F00}" type="slidenum">
              <a:rPr lang="en-US" smtClean="0"/>
              <a:pPr/>
              <a:t>14</a:t>
            </a:fld>
            <a:endParaRPr lang="en-US"/>
          </a:p>
        </p:txBody>
      </p:sp>
    </p:spTree>
    <p:extLst>
      <p:ext uri="{BB962C8B-B14F-4D97-AF65-F5344CB8AC3E}">
        <p14:creationId xmlns:p14="http://schemas.microsoft.com/office/powerpoint/2010/main" val="4264362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little refresher on The</a:t>
            </a:r>
            <a:r>
              <a:rPr lang="en-US" baseline="0" dirty="0" smtClean="0"/>
              <a:t> Greenhouse Effect. </a:t>
            </a:r>
          </a:p>
          <a:p>
            <a:endParaRPr lang="en-US" baseline="0" dirty="0" smtClean="0"/>
          </a:p>
          <a:p>
            <a:r>
              <a:rPr lang="en-US" dirty="0" smtClean="0"/>
              <a:t>CO2 allows the sun’s energy in, but traps</a:t>
            </a:r>
            <a:r>
              <a:rPr lang="en-US" baseline="0" dirty="0" smtClean="0"/>
              <a:t> the outgoing energy from Earth. Again, this process allows Earth to have a warm temperature and sustains life, but… higher concentrations of CO2 in the atmosphere over a relatively short time period due to human activities is resulting in rising temperatures </a:t>
            </a:r>
            <a:endParaRPr lang="en-US" dirty="0"/>
          </a:p>
        </p:txBody>
      </p:sp>
      <p:sp>
        <p:nvSpPr>
          <p:cNvPr id="4" name="Slide Number Placeholder 3"/>
          <p:cNvSpPr>
            <a:spLocks noGrp="1"/>
          </p:cNvSpPr>
          <p:nvPr>
            <p:ph type="sldNum" sz="quarter" idx="10"/>
          </p:nvPr>
        </p:nvSpPr>
        <p:spPr/>
        <p:txBody>
          <a:bodyPr/>
          <a:lstStyle/>
          <a:p>
            <a:fld id="{7BC127F2-5628-DC45-8086-DA07CB085F00}" type="slidenum">
              <a:rPr lang="en-US" smtClean="0"/>
              <a:pPr/>
              <a:t>16</a:t>
            </a:fld>
            <a:endParaRPr lang="en-US"/>
          </a:p>
        </p:txBody>
      </p:sp>
    </p:spTree>
    <p:extLst>
      <p:ext uri="{BB962C8B-B14F-4D97-AF65-F5344CB8AC3E}">
        <p14:creationId xmlns:p14="http://schemas.microsoft.com/office/powerpoint/2010/main" val="2928556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A6BDD18-4254-EA49-AF0D-3BEF21FBF9EB}" type="datetimeFigureOut">
              <a:rPr lang="en-US" smtClean="0"/>
              <a:pPr/>
              <a:t>3/23/2015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9C707-F215-964A-801B-2683DE8F84D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6BDD18-4254-EA49-AF0D-3BEF21FBF9EB}" type="datetimeFigureOut">
              <a:rPr lang="en-US" smtClean="0"/>
              <a:pPr/>
              <a:t>3/23/2015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9C707-F215-964A-801B-2683DE8F84D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6BDD18-4254-EA49-AF0D-3BEF21FBF9EB}" type="datetimeFigureOut">
              <a:rPr lang="en-US" smtClean="0"/>
              <a:pPr/>
              <a:t>3/23/2015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9C707-F215-964A-801B-2683DE8F84D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6BDD18-4254-EA49-AF0D-3BEF21FBF9EB}" type="datetimeFigureOut">
              <a:rPr lang="en-US" smtClean="0"/>
              <a:pPr/>
              <a:t>3/23/2015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9C707-F215-964A-801B-2683DE8F84D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6BDD18-4254-EA49-AF0D-3BEF21FBF9EB}" type="datetimeFigureOut">
              <a:rPr lang="en-US" smtClean="0"/>
              <a:pPr/>
              <a:t>3/23/2015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9C707-F215-964A-801B-2683DE8F84D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A6BDD18-4254-EA49-AF0D-3BEF21FBF9EB}" type="datetimeFigureOut">
              <a:rPr lang="en-US" smtClean="0"/>
              <a:pPr/>
              <a:t>3/23/2015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A9C707-F215-964A-801B-2683DE8F84D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A6BDD18-4254-EA49-AF0D-3BEF21FBF9EB}" type="datetimeFigureOut">
              <a:rPr lang="en-US" smtClean="0"/>
              <a:pPr/>
              <a:t>3/23/2015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A9C707-F215-964A-801B-2683DE8F84D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A6BDD18-4254-EA49-AF0D-3BEF21FBF9EB}" type="datetimeFigureOut">
              <a:rPr lang="en-US" smtClean="0"/>
              <a:pPr/>
              <a:t>3/23/2015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A9C707-F215-964A-801B-2683DE8F84D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6BDD18-4254-EA49-AF0D-3BEF21FBF9EB}" type="datetimeFigureOut">
              <a:rPr lang="en-US" smtClean="0"/>
              <a:pPr/>
              <a:t>3/23/2015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A9C707-F215-964A-801B-2683DE8F84D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6BDD18-4254-EA49-AF0D-3BEF21FBF9EB}" type="datetimeFigureOut">
              <a:rPr lang="en-US" smtClean="0"/>
              <a:pPr/>
              <a:t>3/23/2015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A9C707-F215-964A-801B-2683DE8F84D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6BDD18-4254-EA49-AF0D-3BEF21FBF9EB}" type="datetimeFigureOut">
              <a:rPr lang="en-US" smtClean="0"/>
              <a:pPr/>
              <a:t>3/23/2015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A9C707-F215-964A-801B-2683DE8F84D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6BDD18-4254-EA49-AF0D-3BEF21FBF9EB}" type="datetimeFigureOut">
              <a:rPr lang="en-US" smtClean="0"/>
              <a:pPr/>
              <a:t>3/23/2015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A9C707-F215-964A-801B-2683DE8F84D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southernclimate.org/"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opening_slide.png"/>
          <p:cNvPicPr>
            <a:picLocks noChangeAspect="1"/>
          </p:cNvPicPr>
          <p:nvPr/>
        </p:nvPicPr>
        <p:blipFill>
          <a:blip r:embed="rId2"/>
          <a:stretch>
            <a:fillRect/>
          </a:stretch>
        </p:blipFill>
        <p:spPr>
          <a:xfrm>
            <a:off x="5832" y="268"/>
            <a:ext cx="9132335" cy="6857463"/>
          </a:xfrm>
          <a:prstGeom prst="rect">
            <a:avLst/>
          </a:prstGeom>
        </p:spPr>
      </p:pic>
      <p:sp>
        <p:nvSpPr>
          <p:cNvPr id="5" name="TextBox 4"/>
          <p:cNvSpPr txBox="1"/>
          <p:nvPr/>
        </p:nvSpPr>
        <p:spPr>
          <a:xfrm>
            <a:off x="5831" y="2277240"/>
            <a:ext cx="9132335" cy="1846659"/>
          </a:xfrm>
          <a:prstGeom prst="rect">
            <a:avLst/>
          </a:prstGeom>
          <a:noFill/>
        </p:spPr>
        <p:txBody>
          <a:bodyPr wrap="square" rtlCol="0">
            <a:spAutoFit/>
          </a:bodyPr>
          <a:lstStyle/>
          <a:p>
            <a:pPr algn="ctr"/>
            <a:r>
              <a:rPr lang="en-US" sz="5700" dirty="0" smtClean="0">
                <a:solidFill>
                  <a:schemeClr val="tx2">
                    <a:lumMod val="75000"/>
                  </a:schemeClr>
                </a:solidFill>
                <a:latin typeface="Trebuchet MS"/>
                <a:cs typeface="Trebuchet MS"/>
              </a:rPr>
              <a:t>Climate Variability </a:t>
            </a:r>
          </a:p>
          <a:p>
            <a:pPr algn="ctr"/>
            <a:r>
              <a:rPr lang="en-US" sz="5700" dirty="0" smtClean="0">
                <a:solidFill>
                  <a:schemeClr val="tx2">
                    <a:lumMod val="75000"/>
                  </a:schemeClr>
                </a:solidFill>
                <a:latin typeface="Trebuchet MS"/>
                <a:cs typeface="Trebuchet MS"/>
              </a:rPr>
              <a:t>and Change</a:t>
            </a:r>
            <a:endParaRPr lang="en-US" sz="4800" dirty="0">
              <a:solidFill>
                <a:schemeClr val="tx2">
                  <a:lumMod val="75000"/>
                </a:schemeClr>
              </a:solidFill>
              <a:latin typeface="Trebuchet MS"/>
              <a:cs typeface="Trebuchet MS"/>
            </a:endParaRPr>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90499" y="861755"/>
            <a:ext cx="3516301" cy="103081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ing_slide.png"/>
          <p:cNvPicPr>
            <a:picLocks noChangeAspect="1"/>
          </p:cNvPicPr>
          <p:nvPr/>
        </p:nvPicPr>
        <p:blipFill>
          <a:blip r:embed="rId2"/>
          <a:stretch>
            <a:fillRect/>
          </a:stretch>
        </p:blipFill>
        <p:spPr>
          <a:xfrm>
            <a:off x="5832" y="268"/>
            <a:ext cx="9132335" cy="6857463"/>
          </a:xfrm>
          <a:prstGeom prst="rect">
            <a:avLst/>
          </a:prstGeom>
        </p:spPr>
      </p:pic>
      <p:sp>
        <p:nvSpPr>
          <p:cNvPr id="5" name="TextBox 4"/>
          <p:cNvSpPr txBox="1"/>
          <p:nvPr/>
        </p:nvSpPr>
        <p:spPr>
          <a:xfrm>
            <a:off x="373509" y="373541"/>
            <a:ext cx="8764657" cy="4893647"/>
          </a:xfrm>
          <a:prstGeom prst="rect">
            <a:avLst/>
          </a:prstGeom>
          <a:noFill/>
        </p:spPr>
        <p:txBody>
          <a:bodyPr wrap="square" rtlCol="0">
            <a:spAutoFit/>
          </a:bodyPr>
          <a:lstStyle/>
          <a:p>
            <a:r>
              <a:rPr lang="en-US" sz="2800" dirty="0" smtClean="0">
                <a:solidFill>
                  <a:schemeClr val="tx2">
                    <a:lumMod val="75000"/>
                  </a:schemeClr>
                </a:solidFill>
                <a:latin typeface="Trebuchet MS"/>
                <a:cs typeface="Trebuchet MS"/>
              </a:rPr>
              <a:t>Periodic Ice Ages</a:t>
            </a:r>
          </a:p>
          <a:p>
            <a:endParaRPr lang="en-US" sz="2400" dirty="0" smtClean="0">
              <a:solidFill>
                <a:srgbClr val="008000"/>
              </a:solidFill>
              <a:latin typeface="Trebuchet MS"/>
              <a:cs typeface="Trebuchet MS"/>
            </a:endParaRPr>
          </a:p>
          <a:p>
            <a:r>
              <a:rPr lang="en-US" sz="2000" dirty="0" smtClean="0">
                <a:solidFill>
                  <a:schemeClr val="tx1">
                    <a:lumMod val="65000"/>
                    <a:lumOff val="35000"/>
                  </a:schemeClr>
                </a:solidFill>
                <a:latin typeface="Trebuchet MS"/>
                <a:cs typeface="Trebuchet MS"/>
              </a:rPr>
              <a:t>Over time these factors have aligned to cause Earth to warm and cool.</a:t>
            </a:r>
          </a:p>
          <a:p>
            <a:endParaRPr lang="en-US" sz="2000" dirty="0">
              <a:solidFill>
                <a:schemeClr val="tx1">
                  <a:lumMod val="65000"/>
                  <a:lumOff val="35000"/>
                </a:schemeClr>
              </a:solidFill>
              <a:latin typeface="Trebuchet MS"/>
              <a:cs typeface="Trebuchet MS"/>
            </a:endParaRPr>
          </a:p>
          <a:p>
            <a:r>
              <a:rPr lang="en-US" sz="2000" dirty="0" smtClean="0">
                <a:solidFill>
                  <a:schemeClr val="tx1">
                    <a:lumMod val="65000"/>
                    <a:lumOff val="35000"/>
                  </a:schemeClr>
                </a:solidFill>
                <a:latin typeface="Trebuchet MS"/>
                <a:cs typeface="Trebuchet MS"/>
              </a:rPr>
              <a:t>Cool phases in Earth’s history lead to expansion of ice sheets.</a:t>
            </a:r>
          </a:p>
          <a:p>
            <a:endParaRPr lang="en-US" sz="2000" dirty="0" smtClean="0">
              <a:solidFill>
                <a:schemeClr val="tx1">
                  <a:lumMod val="65000"/>
                  <a:lumOff val="35000"/>
                </a:schemeClr>
              </a:solidFill>
              <a:latin typeface="Trebuchet MS"/>
              <a:cs typeface="Trebuchet MS"/>
            </a:endParaRPr>
          </a:p>
          <a:p>
            <a:r>
              <a:rPr lang="en-US" sz="2000" dirty="0">
                <a:solidFill>
                  <a:schemeClr val="tx1">
                    <a:lumMod val="65000"/>
                    <a:lumOff val="35000"/>
                  </a:schemeClr>
                </a:solidFill>
                <a:latin typeface="Trebuchet MS"/>
                <a:cs typeface="Trebuchet MS"/>
              </a:rPr>
              <a:t>	</a:t>
            </a:r>
            <a:r>
              <a:rPr lang="en-US" sz="2000" dirty="0" smtClean="0">
                <a:solidFill>
                  <a:schemeClr val="tx1">
                    <a:lumMod val="65000"/>
                    <a:lumOff val="35000"/>
                  </a:schemeClr>
                </a:solidFill>
                <a:latin typeface="Trebuchet MS"/>
                <a:cs typeface="Trebuchet MS"/>
              </a:rPr>
              <a:t>Last phase began about 1.65 billion years ago, ended 18,000 years 	ago.</a:t>
            </a:r>
          </a:p>
          <a:p>
            <a:endParaRPr lang="en-US" sz="2000" dirty="0" smtClean="0">
              <a:solidFill>
                <a:schemeClr val="tx1">
                  <a:lumMod val="65000"/>
                  <a:lumOff val="35000"/>
                </a:schemeClr>
              </a:solidFill>
              <a:latin typeface="Trebuchet MS"/>
              <a:cs typeface="Trebuchet MS"/>
            </a:endParaRPr>
          </a:p>
          <a:p>
            <a:r>
              <a:rPr lang="en-US" sz="2000" dirty="0">
                <a:solidFill>
                  <a:schemeClr val="tx1">
                    <a:lumMod val="65000"/>
                    <a:lumOff val="35000"/>
                  </a:schemeClr>
                </a:solidFill>
                <a:latin typeface="Trebuchet MS"/>
                <a:cs typeface="Trebuchet MS"/>
              </a:rPr>
              <a:t>	</a:t>
            </a:r>
            <a:r>
              <a:rPr lang="en-US" sz="2000" dirty="0" smtClean="0">
                <a:solidFill>
                  <a:schemeClr val="tx1">
                    <a:lumMod val="65000"/>
                    <a:lumOff val="35000"/>
                  </a:schemeClr>
                </a:solidFill>
                <a:latin typeface="Trebuchet MS"/>
                <a:cs typeface="Trebuchet MS"/>
              </a:rPr>
              <a:t>Multiple slow advances and retreat of glaciers. </a:t>
            </a:r>
          </a:p>
          <a:p>
            <a:endParaRPr lang="en-US" sz="2000" dirty="0" smtClean="0">
              <a:solidFill>
                <a:schemeClr val="tx1">
                  <a:lumMod val="65000"/>
                  <a:lumOff val="35000"/>
                </a:schemeClr>
              </a:solidFill>
              <a:latin typeface="Trebuchet MS"/>
              <a:cs typeface="Trebuchet MS"/>
            </a:endParaRPr>
          </a:p>
          <a:p>
            <a:r>
              <a:rPr lang="en-US" sz="2000" dirty="0">
                <a:solidFill>
                  <a:schemeClr val="tx1">
                    <a:lumMod val="65000"/>
                    <a:lumOff val="35000"/>
                  </a:schemeClr>
                </a:solidFill>
                <a:latin typeface="Trebuchet MS"/>
                <a:cs typeface="Trebuchet MS"/>
              </a:rPr>
              <a:t>	</a:t>
            </a:r>
            <a:r>
              <a:rPr lang="en-US" sz="2000" dirty="0" smtClean="0">
                <a:solidFill>
                  <a:schemeClr val="tx1">
                    <a:lumMod val="65000"/>
                    <a:lumOff val="35000"/>
                  </a:schemeClr>
                </a:solidFill>
                <a:latin typeface="Trebuchet MS"/>
                <a:cs typeface="Trebuchet MS"/>
              </a:rPr>
              <a:t>Air temperatures were 22°F cooler than present, sea surface 	temperatures were	2-3</a:t>
            </a:r>
            <a:r>
              <a:rPr lang="en-US" sz="2000" dirty="0">
                <a:solidFill>
                  <a:schemeClr val="tx1">
                    <a:lumMod val="65000"/>
                    <a:lumOff val="35000"/>
                  </a:schemeClr>
                </a:solidFill>
                <a:latin typeface="Trebuchet MS"/>
                <a:cs typeface="Trebuchet MS"/>
              </a:rPr>
              <a:t>°</a:t>
            </a:r>
            <a:r>
              <a:rPr lang="en-US" sz="2000" dirty="0" smtClean="0">
                <a:solidFill>
                  <a:schemeClr val="tx1">
                    <a:lumMod val="65000"/>
                    <a:lumOff val="35000"/>
                  </a:schemeClr>
                </a:solidFill>
                <a:latin typeface="Trebuchet MS"/>
                <a:cs typeface="Trebuchet MS"/>
              </a:rPr>
              <a:t>F cooler than present. </a:t>
            </a:r>
          </a:p>
          <a:p>
            <a:endParaRPr lang="en-US" sz="2000" dirty="0">
              <a:solidFill>
                <a:schemeClr val="tx1">
                  <a:lumMod val="65000"/>
                  <a:lumOff val="35000"/>
                </a:schemeClr>
              </a:solidFill>
              <a:latin typeface="Trebuchet MS"/>
              <a:cs typeface="Trebuchet MS"/>
            </a:endParaRPr>
          </a:p>
          <a:p>
            <a:endParaRPr lang="en-US" sz="2000" dirty="0" smtClean="0">
              <a:solidFill>
                <a:srgbClr val="458CCA"/>
              </a:solidFill>
              <a:latin typeface="Trebuchet MS"/>
              <a:cs typeface="Trebuchet MS"/>
            </a:endParaRPr>
          </a:p>
        </p:txBody>
      </p:sp>
    </p:spTree>
    <p:extLst>
      <p:ext uri="{BB962C8B-B14F-4D97-AF65-F5344CB8AC3E}">
        <p14:creationId xmlns:p14="http://schemas.microsoft.com/office/powerpoint/2010/main" val="7246048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ing_slide.png"/>
          <p:cNvPicPr>
            <a:picLocks noChangeAspect="1"/>
          </p:cNvPicPr>
          <p:nvPr/>
        </p:nvPicPr>
        <p:blipFill>
          <a:blip r:embed="rId2"/>
          <a:stretch>
            <a:fillRect/>
          </a:stretch>
        </p:blipFill>
        <p:spPr>
          <a:xfrm>
            <a:off x="5832" y="268"/>
            <a:ext cx="9132335" cy="6857463"/>
          </a:xfrm>
          <a:prstGeom prst="rect">
            <a:avLst/>
          </a:prstGeom>
        </p:spPr>
      </p:pic>
      <p:sp>
        <p:nvSpPr>
          <p:cNvPr id="5" name="TextBox 4"/>
          <p:cNvSpPr txBox="1"/>
          <p:nvPr/>
        </p:nvSpPr>
        <p:spPr>
          <a:xfrm>
            <a:off x="373510" y="373541"/>
            <a:ext cx="8488023" cy="3662541"/>
          </a:xfrm>
          <a:prstGeom prst="rect">
            <a:avLst/>
          </a:prstGeom>
          <a:noFill/>
        </p:spPr>
        <p:txBody>
          <a:bodyPr wrap="square" rtlCol="0">
            <a:spAutoFit/>
          </a:bodyPr>
          <a:lstStyle/>
          <a:p>
            <a:r>
              <a:rPr lang="en-US" sz="2800" dirty="0" smtClean="0">
                <a:solidFill>
                  <a:schemeClr val="tx2">
                    <a:lumMod val="75000"/>
                  </a:schemeClr>
                </a:solidFill>
                <a:latin typeface="Trebuchet MS"/>
                <a:cs typeface="Trebuchet MS"/>
              </a:rPr>
              <a:t>Maximum Glacial Extent </a:t>
            </a:r>
          </a:p>
          <a:p>
            <a:endParaRPr lang="en-US" sz="2400" dirty="0" smtClean="0">
              <a:solidFill>
                <a:srgbClr val="008000"/>
              </a:solidFill>
              <a:latin typeface="Trebuchet MS"/>
              <a:cs typeface="Trebuchet MS"/>
            </a:endParaRPr>
          </a:p>
          <a:p>
            <a:r>
              <a:rPr lang="en-US" sz="2000" dirty="0">
                <a:solidFill>
                  <a:schemeClr val="tx1">
                    <a:lumMod val="65000"/>
                    <a:lumOff val="35000"/>
                  </a:schemeClr>
                </a:solidFill>
                <a:latin typeface="Trebuchet MS"/>
                <a:cs typeface="Trebuchet MS"/>
              </a:rPr>
              <a:t>The most recent ice age covered much of North America, Europe, Asia, 	New Zealand and </a:t>
            </a:r>
            <a:r>
              <a:rPr lang="en-US" sz="2000" dirty="0" smtClean="0">
                <a:solidFill>
                  <a:schemeClr val="tx1">
                    <a:lumMod val="65000"/>
                    <a:lumOff val="35000"/>
                  </a:schemeClr>
                </a:solidFill>
                <a:latin typeface="Trebuchet MS"/>
                <a:cs typeface="Trebuchet MS"/>
              </a:rPr>
              <a:t>Chile.</a:t>
            </a:r>
            <a:endParaRPr lang="en-US" sz="2000" dirty="0">
              <a:solidFill>
                <a:schemeClr val="tx1">
                  <a:lumMod val="65000"/>
                  <a:lumOff val="35000"/>
                </a:schemeClr>
              </a:solidFill>
              <a:latin typeface="Trebuchet MS"/>
              <a:cs typeface="Trebuchet MS"/>
            </a:endParaRPr>
          </a:p>
          <a:p>
            <a:endParaRPr lang="en-US" sz="2000" dirty="0">
              <a:solidFill>
                <a:schemeClr val="tx1">
                  <a:lumMod val="65000"/>
                  <a:lumOff val="35000"/>
                </a:schemeClr>
              </a:solidFill>
              <a:latin typeface="Trebuchet MS"/>
              <a:cs typeface="Trebuchet MS"/>
            </a:endParaRPr>
          </a:p>
          <a:p>
            <a:r>
              <a:rPr lang="en-US" sz="2000" dirty="0">
                <a:solidFill>
                  <a:schemeClr val="tx1">
                    <a:lumMod val="65000"/>
                    <a:lumOff val="35000"/>
                  </a:schemeClr>
                </a:solidFill>
                <a:latin typeface="Trebuchet MS"/>
                <a:cs typeface="Trebuchet MS"/>
              </a:rPr>
              <a:t>Ice thickness up to 1.2 miles and the sea level was up to 330 feet lower 	than </a:t>
            </a:r>
            <a:r>
              <a:rPr lang="en-US" sz="2000" dirty="0" smtClean="0">
                <a:solidFill>
                  <a:schemeClr val="tx1">
                    <a:lumMod val="65000"/>
                    <a:lumOff val="35000"/>
                  </a:schemeClr>
                </a:solidFill>
                <a:latin typeface="Trebuchet MS"/>
                <a:cs typeface="Trebuchet MS"/>
              </a:rPr>
              <a:t>present. </a:t>
            </a:r>
            <a:endParaRPr lang="en-US" sz="2000" dirty="0">
              <a:solidFill>
                <a:schemeClr val="tx1">
                  <a:lumMod val="65000"/>
                  <a:lumOff val="35000"/>
                </a:schemeClr>
              </a:solidFill>
              <a:latin typeface="Trebuchet MS"/>
              <a:cs typeface="Trebuchet MS"/>
            </a:endParaRPr>
          </a:p>
          <a:p>
            <a:endParaRPr lang="en-US" sz="2000" dirty="0">
              <a:solidFill>
                <a:schemeClr val="tx1">
                  <a:lumMod val="65000"/>
                  <a:lumOff val="35000"/>
                </a:schemeClr>
              </a:solidFill>
              <a:latin typeface="Trebuchet MS"/>
              <a:cs typeface="Trebuchet MS"/>
            </a:endParaRPr>
          </a:p>
          <a:p>
            <a:r>
              <a:rPr lang="en-US" sz="2000" dirty="0">
                <a:solidFill>
                  <a:schemeClr val="tx1">
                    <a:lumMod val="65000"/>
                    <a:lumOff val="35000"/>
                  </a:schemeClr>
                </a:solidFill>
                <a:latin typeface="Trebuchet MS"/>
                <a:cs typeface="Trebuchet MS"/>
              </a:rPr>
              <a:t>Glaciers carved out the Great Lakes and created the mostly flat 	agricultural areas of the Midwest </a:t>
            </a:r>
            <a:r>
              <a:rPr lang="en-US" sz="2000" dirty="0" smtClean="0">
                <a:solidFill>
                  <a:schemeClr val="tx1">
                    <a:lumMod val="65000"/>
                    <a:lumOff val="35000"/>
                  </a:schemeClr>
                </a:solidFill>
                <a:latin typeface="Trebuchet MS"/>
                <a:cs typeface="Trebuchet MS"/>
              </a:rPr>
              <a:t>and northern </a:t>
            </a:r>
            <a:r>
              <a:rPr lang="en-US" sz="2000" dirty="0">
                <a:solidFill>
                  <a:schemeClr val="tx1">
                    <a:lumMod val="65000"/>
                    <a:lumOff val="35000"/>
                  </a:schemeClr>
                </a:solidFill>
                <a:latin typeface="Trebuchet MS"/>
                <a:cs typeface="Trebuchet MS"/>
              </a:rPr>
              <a:t>Great </a:t>
            </a:r>
            <a:r>
              <a:rPr lang="en-US" sz="2000" dirty="0" smtClean="0">
                <a:solidFill>
                  <a:schemeClr val="tx1">
                    <a:lumMod val="65000"/>
                    <a:lumOff val="35000"/>
                  </a:schemeClr>
                </a:solidFill>
                <a:latin typeface="Trebuchet MS"/>
                <a:cs typeface="Trebuchet MS"/>
              </a:rPr>
              <a:t>Plains. </a:t>
            </a:r>
            <a:endParaRPr lang="en-US" sz="2000" dirty="0">
              <a:solidFill>
                <a:schemeClr val="tx1">
                  <a:lumMod val="65000"/>
                  <a:lumOff val="35000"/>
                </a:schemeClr>
              </a:solidFill>
              <a:latin typeface="Trebuchet MS"/>
              <a:cs typeface="Trebuchet MS"/>
            </a:endParaRPr>
          </a:p>
          <a:p>
            <a:endParaRPr lang="en-US" sz="2000" dirty="0" smtClean="0">
              <a:solidFill>
                <a:srgbClr val="458CCA"/>
              </a:solidFill>
              <a:latin typeface="Trebuchet MS"/>
              <a:cs typeface="Trebuchet MS"/>
            </a:endParaRPr>
          </a:p>
        </p:txBody>
      </p:sp>
      <p:pic>
        <p:nvPicPr>
          <p:cNvPr id="3" name="Picture 2" descr="Screen Shot 2014-07-22 at 6.16.2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668" y="3726461"/>
            <a:ext cx="8204203" cy="3131539"/>
          </a:xfrm>
          <a:prstGeom prst="rect">
            <a:avLst/>
          </a:prstGeom>
        </p:spPr>
      </p:pic>
    </p:spTree>
    <p:extLst>
      <p:ext uri="{BB962C8B-B14F-4D97-AF65-F5344CB8AC3E}">
        <p14:creationId xmlns:p14="http://schemas.microsoft.com/office/powerpoint/2010/main" val="5854370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ing_slide.png"/>
          <p:cNvPicPr>
            <a:picLocks noChangeAspect="1"/>
          </p:cNvPicPr>
          <p:nvPr/>
        </p:nvPicPr>
        <p:blipFill>
          <a:blip r:embed="rId3"/>
          <a:stretch>
            <a:fillRect/>
          </a:stretch>
        </p:blipFill>
        <p:spPr>
          <a:xfrm>
            <a:off x="5832" y="268"/>
            <a:ext cx="9132335" cy="6857463"/>
          </a:xfrm>
          <a:prstGeom prst="rect">
            <a:avLst/>
          </a:prstGeom>
        </p:spPr>
      </p:pic>
      <p:sp>
        <p:nvSpPr>
          <p:cNvPr id="5" name="TextBox 4"/>
          <p:cNvSpPr txBox="1"/>
          <p:nvPr/>
        </p:nvSpPr>
        <p:spPr>
          <a:xfrm>
            <a:off x="373510" y="373541"/>
            <a:ext cx="8488023" cy="892552"/>
          </a:xfrm>
          <a:prstGeom prst="rect">
            <a:avLst/>
          </a:prstGeom>
          <a:noFill/>
        </p:spPr>
        <p:txBody>
          <a:bodyPr wrap="square" rtlCol="0">
            <a:spAutoFit/>
          </a:bodyPr>
          <a:lstStyle/>
          <a:p>
            <a:r>
              <a:rPr lang="en-US" sz="2800" dirty="0" smtClean="0">
                <a:solidFill>
                  <a:schemeClr val="tx2">
                    <a:lumMod val="75000"/>
                  </a:schemeClr>
                </a:solidFill>
                <a:latin typeface="Trebuchet MS"/>
                <a:cs typeface="Trebuchet MS"/>
              </a:rPr>
              <a:t>Present Day Glacial and Ice Cap Extent </a:t>
            </a:r>
          </a:p>
          <a:p>
            <a:endParaRPr lang="en-US" sz="2400" dirty="0" smtClean="0">
              <a:solidFill>
                <a:srgbClr val="008000"/>
              </a:solidFill>
              <a:latin typeface="Trebuchet MS"/>
              <a:cs typeface="Trebuchet MS"/>
            </a:endParaRPr>
          </a:p>
        </p:txBody>
      </p:sp>
      <p:pic>
        <p:nvPicPr>
          <p:cNvPr id="7" name="Picture 6"/>
          <p:cNvPicPr>
            <a:picLocks noChangeAspect="1"/>
          </p:cNvPicPr>
          <p:nvPr/>
        </p:nvPicPr>
        <p:blipFill>
          <a:blip r:embed="rId4"/>
          <a:stretch>
            <a:fillRect/>
          </a:stretch>
        </p:blipFill>
        <p:spPr>
          <a:xfrm>
            <a:off x="215232" y="1108050"/>
            <a:ext cx="6654800" cy="3124200"/>
          </a:xfrm>
          <a:prstGeom prst="rect">
            <a:avLst/>
          </a:prstGeom>
        </p:spPr>
      </p:pic>
      <p:pic>
        <p:nvPicPr>
          <p:cNvPr id="8" name="Picture 7"/>
          <p:cNvPicPr>
            <a:picLocks noChangeAspect="1"/>
          </p:cNvPicPr>
          <p:nvPr/>
        </p:nvPicPr>
        <p:blipFill>
          <a:blip r:embed="rId5"/>
          <a:stretch>
            <a:fillRect/>
          </a:stretch>
        </p:blipFill>
        <p:spPr>
          <a:xfrm>
            <a:off x="6241371" y="3704394"/>
            <a:ext cx="2857500" cy="2400300"/>
          </a:xfrm>
          <a:prstGeom prst="rect">
            <a:avLst/>
          </a:prstGeom>
        </p:spPr>
      </p:pic>
      <p:sp>
        <p:nvSpPr>
          <p:cNvPr id="9" name="Rectangle 3"/>
          <p:cNvSpPr>
            <a:spLocks/>
          </p:cNvSpPr>
          <p:nvPr/>
        </p:nvSpPr>
        <p:spPr bwMode="auto">
          <a:xfrm>
            <a:off x="373509" y="4648956"/>
            <a:ext cx="5688623" cy="1455738"/>
          </a:xfrm>
          <a:prstGeom prst="rect">
            <a:avLst/>
          </a:prstGeom>
          <a:noFill/>
          <a:ln w="12700" cap="flat">
            <a:noFill/>
            <a:miter lim="800000"/>
            <a:headEnd type="none" w="med" len="med"/>
            <a:tailEnd type="none" w="med" len="med"/>
          </a:ln>
        </p:spPr>
        <p:txBody>
          <a:bodyPr lIns="0" tIns="0" rIns="0" bIns="0">
            <a:prstTxWarp prst="textNoShape">
              <a:avLst/>
            </a:prstTxWarp>
          </a:bodyPr>
          <a:lstStyle/>
          <a:p>
            <a:pPr>
              <a:defRPr/>
            </a:pPr>
            <a:r>
              <a:rPr lang="en-US" sz="2000" dirty="0">
                <a:solidFill>
                  <a:srgbClr val="595959"/>
                </a:solidFill>
                <a:effectLst>
                  <a:outerShdw blurRad="38100" dist="38100" dir="2700000" algn="tl">
                    <a:srgbClr val="DDDDDD"/>
                  </a:outerShdw>
                </a:effectLst>
                <a:latin typeface="Trebuchet MS"/>
                <a:ea typeface="Times New Roman" charset="0"/>
                <a:cs typeface="Trebuchet MS"/>
                <a:sym typeface="Times New Roman" charset="0"/>
              </a:rPr>
              <a:t>Antarctica = 30.1 million km</a:t>
            </a:r>
            <a:r>
              <a:rPr lang="en-US" sz="2000" baseline="32000" dirty="0">
                <a:solidFill>
                  <a:srgbClr val="595959"/>
                </a:solidFill>
                <a:effectLst>
                  <a:outerShdw blurRad="38100" dist="38100" dir="2700000" algn="tl">
                    <a:srgbClr val="DDDDDD"/>
                  </a:outerShdw>
                </a:effectLst>
                <a:latin typeface="Trebuchet MS"/>
                <a:ea typeface="Times New Roman" charset="0"/>
                <a:cs typeface="Trebuchet MS"/>
                <a:sym typeface="Times New Roman" charset="0"/>
              </a:rPr>
              <a:t>3</a:t>
            </a:r>
          </a:p>
          <a:p>
            <a:pPr>
              <a:defRPr/>
            </a:pPr>
            <a:r>
              <a:rPr lang="en-US" sz="2000" dirty="0">
                <a:solidFill>
                  <a:srgbClr val="595959"/>
                </a:solidFill>
                <a:effectLst>
                  <a:outerShdw blurRad="38100" dist="38100" dir="2700000" algn="tl">
                    <a:srgbClr val="DDDDDD"/>
                  </a:outerShdw>
                </a:effectLst>
                <a:latin typeface="Trebuchet MS"/>
                <a:ea typeface="Times New Roman" charset="0"/>
                <a:cs typeface="Trebuchet MS"/>
                <a:sym typeface="Times New Roman" charset="0"/>
              </a:rPr>
              <a:t>Greenland = 2.4 million km</a:t>
            </a:r>
            <a:r>
              <a:rPr lang="en-US" sz="2000" baseline="32000" dirty="0">
                <a:solidFill>
                  <a:srgbClr val="595959"/>
                </a:solidFill>
                <a:effectLst>
                  <a:outerShdw blurRad="38100" dist="38100" dir="2700000" algn="tl">
                    <a:srgbClr val="DDDDDD"/>
                  </a:outerShdw>
                </a:effectLst>
                <a:latin typeface="Trebuchet MS"/>
                <a:ea typeface="Times New Roman" charset="0"/>
                <a:cs typeface="Trebuchet MS"/>
                <a:sym typeface="Times New Roman" charset="0"/>
              </a:rPr>
              <a:t>3</a:t>
            </a:r>
          </a:p>
          <a:p>
            <a:pPr>
              <a:defRPr/>
            </a:pPr>
            <a:r>
              <a:rPr lang="en-US" sz="2000" dirty="0">
                <a:solidFill>
                  <a:srgbClr val="595959"/>
                </a:solidFill>
                <a:effectLst>
                  <a:outerShdw blurRad="38100" dist="38100" dir="2700000" algn="tl">
                    <a:srgbClr val="DDDDDD"/>
                  </a:outerShdw>
                </a:effectLst>
                <a:latin typeface="Trebuchet MS"/>
                <a:ea typeface="Times New Roman" charset="0"/>
                <a:cs typeface="Trebuchet MS"/>
                <a:sym typeface="Times New Roman" charset="0"/>
              </a:rPr>
              <a:t>Mountain glaciers and ice caps = 180,000 </a:t>
            </a:r>
            <a:r>
              <a:rPr lang="en-US" sz="2000" dirty="0" smtClean="0">
                <a:solidFill>
                  <a:srgbClr val="595959"/>
                </a:solidFill>
                <a:effectLst>
                  <a:outerShdw blurRad="38100" dist="38100" dir="2700000" algn="tl">
                    <a:srgbClr val="DDDDDD"/>
                  </a:outerShdw>
                </a:effectLst>
                <a:latin typeface="Trebuchet MS"/>
                <a:ea typeface="Times New Roman" charset="0"/>
                <a:cs typeface="Trebuchet MS"/>
                <a:sym typeface="Times New Roman" charset="0"/>
              </a:rPr>
              <a:t>km</a:t>
            </a:r>
            <a:r>
              <a:rPr lang="en-US" sz="2000" baseline="32000" dirty="0" smtClean="0">
                <a:solidFill>
                  <a:srgbClr val="595959"/>
                </a:solidFill>
                <a:effectLst>
                  <a:outerShdw blurRad="38100" dist="38100" dir="2700000" algn="tl">
                    <a:srgbClr val="DDDDDD"/>
                  </a:outerShdw>
                </a:effectLst>
                <a:latin typeface="Trebuchet MS"/>
                <a:ea typeface="Times New Roman" charset="0"/>
                <a:cs typeface="Trebuchet MS"/>
                <a:sym typeface="Times New Roman" charset="0"/>
              </a:rPr>
              <a:t>3</a:t>
            </a:r>
          </a:p>
          <a:p>
            <a:pPr>
              <a:defRPr/>
            </a:pPr>
            <a:r>
              <a:rPr lang="en-US" sz="2000" dirty="0" smtClean="0">
                <a:solidFill>
                  <a:srgbClr val="595959"/>
                </a:solidFill>
                <a:effectLst>
                  <a:outerShdw blurRad="38100" dist="38100" dir="2700000" algn="tl">
                    <a:srgbClr val="DDDDDD"/>
                  </a:outerShdw>
                </a:effectLst>
                <a:latin typeface="Trebuchet MS"/>
                <a:ea typeface="Times New Roman" charset="0"/>
                <a:cs typeface="Trebuchet MS"/>
                <a:sym typeface="Times New Roman" charset="0"/>
              </a:rPr>
              <a:t>This is 68.7% of global freshwater. </a:t>
            </a:r>
            <a:endParaRPr lang="en-US" sz="2000" dirty="0">
              <a:solidFill>
                <a:srgbClr val="595959"/>
              </a:solidFill>
              <a:effectLst>
                <a:outerShdw blurRad="38100" dist="38100" dir="2700000" algn="tl">
                  <a:srgbClr val="DDDDDD"/>
                </a:outerShdw>
              </a:effectLst>
              <a:latin typeface="Trebuchet MS"/>
              <a:ea typeface="Times New Roman" charset="0"/>
              <a:cs typeface="Trebuchet MS"/>
              <a:sym typeface="Times New Roman" charset="0"/>
            </a:endParaRPr>
          </a:p>
        </p:txBody>
      </p:sp>
    </p:spTree>
    <p:extLst>
      <p:ext uri="{BB962C8B-B14F-4D97-AF65-F5344CB8AC3E}">
        <p14:creationId xmlns:p14="http://schemas.microsoft.com/office/powerpoint/2010/main" val="12102010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ing_slide.png"/>
          <p:cNvPicPr>
            <a:picLocks noChangeAspect="1"/>
          </p:cNvPicPr>
          <p:nvPr/>
        </p:nvPicPr>
        <p:blipFill>
          <a:blip r:embed="rId2"/>
          <a:stretch>
            <a:fillRect/>
          </a:stretch>
        </p:blipFill>
        <p:spPr>
          <a:xfrm>
            <a:off x="5832" y="15036"/>
            <a:ext cx="9132335" cy="6857463"/>
          </a:xfrm>
          <a:prstGeom prst="rect">
            <a:avLst/>
          </a:prstGeom>
        </p:spPr>
      </p:pic>
      <p:sp>
        <p:nvSpPr>
          <p:cNvPr id="5" name="TextBox 4"/>
          <p:cNvSpPr txBox="1"/>
          <p:nvPr/>
        </p:nvSpPr>
        <p:spPr>
          <a:xfrm>
            <a:off x="373509" y="373541"/>
            <a:ext cx="8764657" cy="6432530"/>
          </a:xfrm>
          <a:prstGeom prst="rect">
            <a:avLst/>
          </a:prstGeom>
          <a:noFill/>
        </p:spPr>
        <p:txBody>
          <a:bodyPr wrap="square" rtlCol="0">
            <a:spAutoFit/>
          </a:bodyPr>
          <a:lstStyle/>
          <a:p>
            <a:r>
              <a:rPr lang="en-US" sz="2800" dirty="0" smtClean="0">
                <a:solidFill>
                  <a:schemeClr val="tx2">
                    <a:lumMod val="75000"/>
                  </a:schemeClr>
                </a:solidFill>
                <a:latin typeface="Trebuchet MS"/>
                <a:cs typeface="Trebuchet MS"/>
              </a:rPr>
              <a:t>2000 Year Surface Temperature Record</a:t>
            </a:r>
          </a:p>
          <a:p>
            <a:endParaRPr lang="en-US" sz="2400" dirty="0" smtClean="0">
              <a:solidFill>
                <a:srgbClr val="008000"/>
              </a:solidFill>
              <a:latin typeface="Trebuchet MS"/>
              <a:cs typeface="Trebuchet MS"/>
            </a:endParaRPr>
          </a:p>
          <a:p>
            <a:endParaRPr lang="en-US" sz="2000" dirty="0" smtClean="0">
              <a:solidFill>
                <a:schemeClr val="tx1">
                  <a:lumMod val="65000"/>
                  <a:lumOff val="35000"/>
                </a:schemeClr>
              </a:solidFill>
              <a:latin typeface="Trebuchet MS"/>
              <a:cs typeface="Trebuchet MS"/>
            </a:endParaRPr>
          </a:p>
          <a:p>
            <a:endParaRPr lang="en-US" sz="2000" dirty="0">
              <a:solidFill>
                <a:schemeClr val="tx1">
                  <a:lumMod val="65000"/>
                  <a:lumOff val="35000"/>
                </a:schemeClr>
              </a:solidFill>
              <a:latin typeface="Trebuchet MS"/>
              <a:cs typeface="Trebuchet MS"/>
            </a:endParaRPr>
          </a:p>
          <a:p>
            <a:endParaRPr lang="en-US" sz="2000" dirty="0" smtClean="0">
              <a:solidFill>
                <a:schemeClr val="tx1">
                  <a:lumMod val="65000"/>
                  <a:lumOff val="35000"/>
                </a:schemeClr>
              </a:solidFill>
              <a:latin typeface="Trebuchet MS"/>
              <a:cs typeface="Trebuchet MS"/>
            </a:endParaRPr>
          </a:p>
          <a:p>
            <a:endParaRPr lang="en-US" sz="2000" dirty="0">
              <a:solidFill>
                <a:schemeClr val="tx1">
                  <a:lumMod val="65000"/>
                  <a:lumOff val="35000"/>
                </a:schemeClr>
              </a:solidFill>
              <a:latin typeface="Trebuchet MS"/>
              <a:cs typeface="Trebuchet MS"/>
            </a:endParaRPr>
          </a:p>
          <a:p>
            <a:endParaRPr lang="en-US" sz="2000" dirty="0" smtClean="0">
              <a:solidFill>
                <a:schemeClr val="tx1">
                  <a:lumMod val="65000"/>
                  <a:lumOff val="35000"/>
                </a:schemeClr>
              </a:solidFill>
              <a:latin typeface="Trebuchet MS"/>
              <a:cs typeface="Trebuchet MS"/>
            </a:endParaRPr>
          </a:p>
          <a:p>
            <a:endParaRPr lang="en-US" sz="2000" dirty="0">
              <a:solidFill>
                <a:schemeClr val="tx1">
                  <a:lumMod val="65000"/>
                  <a:lumOff val="35000"/>
                </a:schemeClr>
              </a:solidFill>
              <a:latin typeface="Trebuchet MS"/>
              <a:cs typeface="Trebuchet MS"/>
            </a:endParaRPr>
          </a:p>
          <a:p>
            <a:endParaRPr lang="en-US" sz="2000" dirty="0" smtClean="0">
              <a:solidFill>
                <a:schemeClr val="tx1">
                  <a:lumMod val="65000"/>
                  <a:lumOff val="35000"/>
                </a:schemeClr>
              </a:solidFill>
              <a:latin typeface="Trebuchet MS"/>
              <a:cs typeface="Trebuchet MS"/>
            </a:endParaRPr>
          </a:p>
          <a:p>
            <a:endParaRPr lang="en-US" sz="2000" dirty="0">
              <a:solidFill>
                <a:schemeClr val="tx1">
                  <a:lumMod val="65000"/>
                  <a:lumOff val="35000"/>
                </a:schemeClr>
              </a:solidFill>
              <a:latin typeface="Trebuchet MS"/>
              <a:cs typeface="Trebuchet MS"/>
            </a:endParaRPr>
          </a:p>
          <a:p>
            <a:endParaRPr lang="en-US" sz="2000" dirty="0" smtClean="0">
              <a:solidFill>
                <a:schemeClr val="tx1">
                  <a:lumMod val="65000"/>
                  <a:lumOff val="35000"/>
                </a:schemeClr>
              </a:solidFill>
              <a:latin typeface="Trebuchet MS"/>
              <a:cs typeface="Trebuchet MS"/>
            </a:endParaRPr>
          </a:p>
          <a:p>
            <a:endParaRPr lang="en-US" sz="2000" dirty="0">
              <a:solidFill>
                <a:schemeClr val="tx1">
                  <a:lumMod val="65000"/>
                  <a:lumOff val="35000"/>
                </a:schemeClr>
              </a:solidFill>
              <a:latin typeface="Trebuchet MS"/>
              <a:cs typeface="Trebuchet MS"/>
            </a:endParaRPr>
          </a:p>
          <a:p>
            <a:endParaRPr lang="en-US" sz="2000" dirty="0">
              <a:solidFill>
                <a:schemeClr val="tx1">
                  <a:lumMod val="65000"/>
                  <a:lumOff val="35000"/>
                </a:schemeClr>
              </a:solidFill>
              <a:latin typeface="Trebuchet MS"/>
              <a:cs typeface="Trebuchet MS"/>
            </a:endParaRPr>
          </a:p>
          <a:p>
            <a:r>
              <a:rPr lang="en-US" sz="2000" dirty="0" smtClean="0">
                <a:solidFill>
                  <a:schemeClr val="tx1">
                    <a:lumMod val="65000"/>
                    <a:lumOff val="35000"/>
                  </a:schemeClr>
                </a:solidFill>
                <a:latin typeface="Trebuchet MS"/>
                <a:cs typeface="Trebuchet MS"/>
              </a:rPr>
              <a:t>The climate factors discussed lead to almost all the subtle variations on this chart.</a:t>
            </a:r>
          </a:p>
          <a:p>
            <a:endParaRPr lang="en-US" sz="2000" dirty="0">
              <a:solidFill>
                <a:schemeClr val="tx1">
                  <a:lumMod val="65000"/>
                  <a:lumOff val="35000"/>
                </a:schemeClr>
              </a:solidFill>
              <a:latin typeface="Trebuchet MS"/>
              <a:cs typeface="Trebuchet MS"/>
            </a:endParaRPr>
          </a:p>
          <a:p>
            <a:r>
              <a:rPr lang="en-US" sz="2000" dirty="0" smtClean="0">
                <a:solidFill>
                  <a:schemeClr val="tx1">
                    <a:lumMod val="65000"/>
                    <a:lumOff val="35000"/>
                  </a:schemeClr>
                </a:solidFill>
                <a:latin typeface="Trebuchet MS"/>
                <a:cs typeface="Trebuchet MS"/>
              </a:rPr>
              <a:t>However, the warmth over the past 50+ years is unusual compared to the previous 1400-2000 years. </a:t>
            </a:r>
          </a:p>
          <a:p>
            <a:endParaRPr lang="en-US" sz="2000" dirty="0">
              <a:solidFill>
                <a:schemeClr val="tx1">
                  <a:lumMod val="65000"/>
                  <a:lumOff val="35000"/>
                </a:schemeClr>
              </a:solidFill>
              <a:latin typeface="Trebuchet MS"/>
              <a:cs typeface="Trebuchet MS"/>
            </a:endParaRPr>
          </a:p>
          <a:p>
            <a:endParaRPr lang="en-US" sz="2000" dirty="0" smtClean="0">
              <a:solidFill>
                <a:srgbClr val="458CCA"/>
              </a:solidFill>
              <a:latin typeface="Trebuchet MS"/>
              <a:cs typeface="Trebuchet MS"/>
            </a:endParaRPr>
          </a:p>
        </p:txBody>
      </p:sp>
      <p:pic>
        <p:nvPicPr>
          <p:cNvPr id="6" name="Picture 12" descr="Picture1.png"/>
          <p:cNvPicPr>
            <a:picLocks noChangeAspect="1"/>
          </p:cNvPicPr>
          <p:nvPr/>
        </p:nvPicPr>
        <p:blipFill>
          <a:blip r:embed="rId3"/>
          <a:srcRect/>
          <a:stretch>
            <a:fillRect/>
          </a:stretch>
        </p:blipFill>
        <p:spPr bwMode="auto">
          <a:xfrm>
            <a:off x="516818" y="914840"/>
            <a:ext cx="8130961" cy="3460025"/>
          </a:xfrm>
          <a:prstGeom prst="rect">
            <a:avLst/>
          </a:prstGeom>
          <a:noFill/>
          <a:ln w="9525">
            <a:noFill/>
            <a:miter lim="800000"/>
            <a:headEnd/>
            <a:tailEnd/>
          </a:ln>
        </p:spPr>
      </p:pic>
    </p:spTree>
    <p:extLst>
      <p:ext uri="{BB962C8B-B14F-4D97-AF65-F5344CB8AC3E}">
        <p14:creationId xmlns:p14="http://schemas.microsoft.com/office/powerpoint/2010/main" val="22167841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ing_slide.png"/>
          <p:cNvPicPr>
            <a:picLocks noChangeAspect="1"/>
          </p:cNvPicPr>
          <p:nvPr/>
        </p:nvPicPr>
        <p:blipFill>
          <a:blip r:embed="rId3"/>
          <a:stretch>
            <a:fillRect/>
          </a:stretch>
        </p:blipFill>
        <p:spPr>
          <a:xfrm>
            <a:off x="5832" y="29804"/>
            <a:ext cx="9132335" cy="6857463"/>
          </a:xfrm>
          <a:prstGeom prst="rect">
            <a:avLst/>
          </a:prstGeom>
        </p:spPr>
      </p:pic>
      <p:sp>
        <p:nvSpPr>
          <p:cNvPr id="5" name="TextBox 4"/>
          <p:cNvSpPr txBox="1"/>
          <p:nvPr/>
        </p:nvSpPr>
        <p:spPr>
          <a:xfrm>
            <a:off x="373509" y="373541"/>
            <a:ext cx="8764657" cy="2215991"/>
          </a:xfrm>
          <a:prstGeom prst="rect">
            <a:avLst/>
          </a:prstGeom>
          <a:noFill/>
        </p:spPr>
        <p:txBody>
          <a:bodyPr wrap="square" rtlCol="0">
            <a:spAutoFit/>
          </a:bodyPr>
          <a:lstStyle/>
          <a:p>
            <a:r>
              <a:rPr lang="en-US" sz="2800" dirty="0" smtClean="0">
                <a:solidFill>
                  <a:schemeClr val="tx2">
                    <a:lumMod val="75000"/>
                  </a:schemeClr>
                </a:solidFill>
                <a:latin typeface="Trebuchet MS"/>
                <a:cs typeface="Trebuchet MS"/>
              </a:rPr>
              <a:t>Natural vs. Human-Induced Forcing </a:t>
            </a:r>
          </a:p>
          <a:p>
            <a:endParaRPr lang="en-US" sz="1000" dirty="0">
              <a:solidFill>
                <a:schemeClr val="tx1">
                  <a:lumMod val="65000"/>
                  <a:lumOff val="35000"/>
                </a:schemeClr>
              </a:solidFill>
              <a:latin typeface="Trebuchet MS"/>
              <a:cs typeface="Trebuchet MS"/>
            </a:endParaRPr>
          </a:p>
          <a:p>
            <a:r>
              <a:rPr lang="en-US" sz="2000" dirty="0" smtClean="0">
                <a:solidFill>
                  <a:schemeClr val="tx1">
                    <a:lumMod val="65000"/>
                    <a:lumOff val="35000"/>
                  </a:schemeClr>
                </a:solidFill>
                <a:latin typeface="Trebuchet MS"/>
                <a:cs typeface="Trebuchet MS"/>
              </a:rPr>
              <a:t>Natural factors alone can’t account for the recent warming in global observations. Human factors from the burning of fossil fuels must be incorporated for models to match observational trends.  </a:t>
            </a:r>
          </a:p>
          <a:p>
            <a:endParaRPr lang="en-US" sz="2000" dirty="0">
              <a:solidFill>
                <a:schemeClr val="tx1">
                  <a:lumMod val="65000"/>
                  <a:lumOff val="35000"/>
                </a:schemeClr>
              </a:solidFill>
              <a:latin typeface="Trebuchet MS"/>
              <a:cs typeface="Trebuchet MS"/>
            </a:endParaRPr>
          </a:p>
          <a:p>
            <a:endParaRPr lang="en-US" sz="2000" dirty="0" smtClean="0">
              <a:solidFill>
                <a:srgbClr val="458CCA"/>
              </a:solidFill>
              <a:latin typeface="Trebuchet MS"/>
              <a:cs typeface="Trebuchet MS"/>
            </a:endParaRPr>
          </a:p>
        </p:txBody>
      </p:sp>
      <p:pic>
        <p:nvPicPr>
          <p:cNvPr id="2" name="Picture 1" descr="Screen Shot 2014-07-23 at 4.08.45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508" y="2019742"/>
            <a:ext cx="7191163" cy="4838258"/>
          </a:xfrm>
          <a:prstGeom prst="rect">
            <a:avLst/>
          </a:prstGeom>
        </p:spPr>
      </p:pic>
      <p:sp>
        <p:nvSpPr>
          <p:cNvPr id="7" name="TextBox 9"/>
          <p:cNvSpPr txBox="1">
            <a:spLocks noChangeArrowheads="1"/>
          </p:cNvSpPr>
          <p:nvPr/>
        </p:nvSpPr>
        <p:spPr bwMode="auto">
          <a:xfrm>
            <a:off x="915508" y="6581005"/>
            <a:ext cx="998906" cy="276995"/>
          </a:xfrm>
          <a:prstGeom prst="rect">
            <a:avLst/>
          </a:prstGeom>
          <a:noFill/>
          <a:ln w="9525">
            <a:noFill/>
            <a:miter lim="800000"/>
            <a:headEnd/>
            <a:tailEnd/>
          </a:ln>
        </p:spPr>
        <p:txBody>
          <a:bodyPr wrap="none" lIns="91435" tIns="45718" rIns="91435" bIns="45718">
            <a:prstTxWarp prst="textNoShape">
              <a:avLst/>
            </a:prstTxWarp>
            <a:spAutoFit/>
          </a:bodyPr>
          <a:lstStyle/>
          <a:p>
            <a:r>
              <a:rPr lang="en-US" sz="1200" b="1" i="1" dirty="0"/>
              <a:t>Source: </a:t>
            </a:r>
            <a:r>
              <a:rPr lang="en-US" sz="1200" b="1" i="1" dirty="0" smtClean="0"/>
              <a:t>NCA</a:t>
            </a:r>
            <a:endParaRPr lang="en-US" sz="1200" b="1" i="1" dirty="0"/>
          </a:p>
        </p:txBody>
      </p:sp>
    </p:spTree>
    <p:extLst>
      <p:ext uri="{BB962C8B-B14F-4D97-AF65-F5344CB8AC3E}">
        <p14:creationId xmlns:p14="http://schemas.microsoft.com/office/powerpoint/2010/main" val="17972528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iddle_slide.png"/>
          <p:cNvPicPr>
            <a:picLocks noChangeAspect="1"/>
          </p:cNvPicPr>
          <p:nvPr/>
        </p:nvPicPr>
        <p:blipFill>
          <a:blip r:embed="rId2"/>
          <a:stretch>
            <a:fillRect/>
          </a:stretch>
        </p:blipFill>
        <p:spPr>
          <a:xfrm>
            <a:off x="5832" y="268"/>
            <a:ext cx="9132335" cy="6857463"/>
          </a:xfrm>
          <a:prstGeom prst="rect">
            <a:avLst/>
          </a:prstGeom>
        </p:spPr>
      </p:pic>
      <p:sp>
        <p:nvSpPr>
          <p:cNvPr id="10" name="TextBox 9"/>
          <p:cNvSpPr txBox="1"/>
          <p:nvPr/>
        </p:nvSpPr>
        <p:spPr>
          <a:xfrm>
            <a:off x="5831" y="2056787"/>
            <a:ext cx="9132335" cy="523220"/>
          </a:xfrm>
          <a:prstGeom prst="rect">
            <a:avLst/>
          </a:prstGeom>
          <a:noFill/>
        </p:spPr>
        <p:txBody>
          <a:bodyPr wrap="square" rtlCol="0">
            <a:spAutoFit/>
          </a:bodyPr>
          <a:lstStyle/>
          <a:p>
            <a:pPr algn="ctr"/>
            <a:r>
              <a:rPr lang="en-US" sz="2800" dirty="0" smtClean="0">
                <a:solidFill>
                  <a:schemeClr val="tx2">
                    <a:lumMod val="75000"/>
                  </a:schemeClr>
                </a:solidFill>
                <a:latin typeface="Trebuchet MS"/>
                <a:cs typeface="Trebuchet MS"/>
              </a:rPr>
              <a:t>The Science of Climate Change </a:t>
            </a:r>
            <a:endParaRPr lang="en-US" sz="2800" dirty="0">
              <a:solidFill>
                <a:schemeClr val="tx2">
                  <a:lumMod val="75000"/>
                </a:schemeClr>
              </a:solidFill>
              <a:latin typeface="Trebuchet MS"/>
              <a:cs typeface="Trebuchet MS"/>
            </a:endParaRPr>
          </a:p>
        </p:txBody>
      </p:sp>
    </p:spTree>
    <p:extLst>
      <p:ext uri="{BB962C8B-B14F-4D97-AF65-F5344CB8AC3E}">
        <p14:creationId xmlns:p14="http://schemas.microsoft.com/office/powerpoint/2010/main" val="9229774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ing_slide.png"/>
          <p:cNvPicPr>
            <a:picLocks noChangeAspect="1"/>
          </p:cNvPicPr>
          <p:nvPr/>
        </p:nvPicPr>
        <p:blipFill>
          <a:blip r:embed="rId3"/>
          <a:stretch>
            <a:fillRect/>
          </a:stretch>
        </p:blipFill>
        <p:spPr>
          <a:xfrm>
            <a:off x="5832" y="268"/>
            <a:ext cx="9132335" cy="6857463"/>
          </a:xfrm>
          <a:prstGeom prst="rect">
            <a:avLst/>
          </a:prstGeom>
        </p:spPr>
      </p:pic>
      <p:sp>
        <p:nvSpPr>
          <p:cNvPr id="5" name="TextBox 4"/>
          <p:cNvSpPr txBox="1"/>
          <p:nvPr/>
        </p:nvSpPr>
        <p:spPr>
          <a:xfrm>
            <a:off x="373510" y="373541"/>
            <a:ext cx="8488023" cy="5816977"/>
          </a:xfrm>
          <a:prstGeom prst="rect">
            <a:avLst/>
          </a:prstGeom>
          <a:noFill/>
        </p:spPr>
        <p:txBody>
          <a:bodyPr wrap="square" rtlCol="0">
            <a:spAutoFit/>
          </a:bodyPr>
          <a:lstStyle/>
          <a:p>
            <a:r>
              <a:rPr lang="en-US" sz="2800" dirty="0" smtClean="0">
                <a:solidFill>
                  <a:schemeClr val="tx2">
                    <a:lumMod val="75000"/>
                  </a:schemeClr>
                </a:solidFill>
                <a:latin typeface="Trebuchet MS"/>
                <a:cs typeface="Trebuchet MS"/>
              </a:rPr>
              <a:t>The Greenhouse Effect</a:t>
            </a:r>
          </a:p>
          <a:p>
            <a:endParaRPr lang="en-US" sz="2400" dirty="0" smtClean="0">
              <a:solidFill>
                <a:srgbClr val="008000"/>
              </a:solidFill>
              <a:latin typeface="Trebuchet MS"/>
              <a:cs typeface="Trebuchet MS"/>
            </a:endParaRPr>
          </a:p>
          <a:p>
            <a:r>
              <a:rPr lang="en-US" sz="2000" dirty="0" smtClean="0">
                <a:solidFill>
                  <a:schemeClr val="tx1">
                    <a:lumMod val="65000"/>
                    <a:lumOff val="35000"/>
                  </a:schemeClr>
                </a:solidFill>
                <a:latin typeface="Trebuchet MS"/>
                <a:cs typeface="Trebuchet MS"/>
              </a:rPr>
              <a:t>The Greenhouse Effect is necessary </a:t>
            </a:r>
          </a:p>
          <a:p>
            <a:r>
              <a:rPr lang="en-US" sz="2000" dirty="0" smtClean="0">
                <a:solidFill>
                  <a:schemeClr val="tx1">
                    <a:lumMod val="65000"/>
                    <a:lumOff val="35000"/>
                  </a:schemeClr>
                </a:solidFill>
                <a:latin typeface="Trebuchet MS"/>
                <a:cs typeface="Trebuchet MS"/>
              </a:rPr>
              <a:t>for life on Earth.</a:t>
            </a:r>
          </a:p>
          <a:p>
            <a:endParaRPr lang="en-US" sz="2000" dirty="0">
              <a:solidFill>
                <a:schemeClr val="tx1">
                  <a:lumMod val="65000"/>
                  <a:lumOff val="35000"/>
                </a:schemeClr>
              </a:solidFill>
              <a:latin typeface="Trebuchet MS"/>
              <a:cs typeface="Trebuchet MS"/>
            </a:endParaRPr>
          </a:p>
          <a:p>
            <a:r>
              <a:rPr lang="en-US" sz="2000" dirty="0" smtClean="0">
                <a:solidFill>
                  <a:schemeClr val="tx1">
                    <a:lumMod val="65000"/>
                    <a:lumOff val="35000"/>
                  </a:schemeClr>
                </a:solidFill>
                <a:latin typeface="Trebuchet MS"/>
                <a:cs typeface="Trebuchet MS"/>
              </a:rPr>
              <a:t>Water vapor, Methane, Ozone, </a:t>
            </a:r>
          </a:p>
          <a:p>
            <a:r>
              <a:rPr lang="en-US" sz="2000" dirty="0" smtClean="0">
                <a:solidFill>
                  <a:schemeClr val="tx1">
                    <a:lumMod val="65000"/>
                    <a:lumOff val="35000"/>
                  </a:schemeClr>
                </a:solidFill>
                <a:latin typeface="Trebuchet MS"/>
                <a:cs typeface="Trebuchet MS"/>
              </a:rPr>
              <a:t>Nitrous oxide and Carbon </a:t>
            </a:r>
            <a:r>
              <a:rPr lang="en-US" sz="2000" dirty="0">
                <a:solidFill>
                  <a:schemeClr val="tx1">
                    <a:lumMod val="65000"/>
                    <a:lumOff val="35000"/>
                  </a:schemeClr>
                </a:solidFill>
                <a:latin typeface="Trebuchet MS"/>
                <a:cs typeface="Trebuchet MS"/>
              </a:rPr>
              <a:t>d</a:t>
            </a:r>
            <a:r>
              <a:rPr lang="en-US" sz="2000" dirty="0" smtClean="0">
                <a:solidFill>
                  <a:schemeClr val="tx1">
                    <a:lumMod val="65000"/>
                    <a:lumOff val="35000"/>
                  </a:schemeClr>
                </a:solidFill>
                <a:latin typeface="Trebuchet MS"/>
                <a:cs typeface="Trebuchet MS"/>
              </a:rPr>
              <a:t>ioxide </a:t>
            </a:r>
          </a:p>
          <a:p>
            <a:r>
              <a:rPr lang="en-US" sz="2000" dirty="0" smtClean="0">
                <a:solidFill>
                  <a:schemeClr val="tx1">
                    <a:lumMod val="65000"/>
                    <a:lumOff val="35000"/>
                  </a:schemeClr>
                </a:solidFill>
                <a:latin typeface="Trebuchet MS"/>
                <a:cs typeface="Trebuchet MS"/>
              </a:rPr>
              <a:t>are the the most effective </a:t>
            </a:r>
          </a:p>
          <a:p>
            <a:r>
              <a:rPr lang="en-US" sz="2000" dirty="0" smtClean="0">
                <a:solidFill>
                  <a:schemeClr val="tx1">
                    <a:lumMod val="65000"/>
                    <a:lumOff val="35000"/>
                  </a:schemeClr>
                </a:solidFill>
                <a:latin typeface="Trebuchet MS"/>
                <a:cs typeface="Trebuchet MS"/>
              </a:rPr>
              <a:t>greenhouse gases.</a:t>
            </a:r>
          </a:p>
          <a:p>
            <a:endParaRPr lang="en-US" sz="2000" dirty="0">
              <a:solidFill>
                <a:schemeClr val="tx1">
                  <a:lumMod val="65000"/>
                  <a:lumOff val="35000"/>
                </a:schemeClr>
              </a:solidFill>
              <a:latin typeface="Trebuchet MS"/>
              <a:cs typeface="Trebuchet MS"/>
            </a:endParaRPr>
          </a:p>
          <a:p>
            <a:r>
              <a:rPr lang="en-US" sz="2000" dirty="0" smtClean="0">
                <a:solidFill>
                  <a:schemeClr val="tx1">
                    <a:lumMod val="65000"/>
                    <a:lumOff val="35000"/>
                  </a:schemeClr>
                </a:solidFill>
                <a:latin typeface="Trebuchet MS"/>
                <a:cs typeface="Trebuchet MS"/>
              </a:rPr>
              <a:t>Carbon dioxide (CO</a:t>
            </a:r>
            <a:r>
              <a:rPr lang="en-US" sz="2000" baseline="-6000" dirty="0">
                <a:solidFill>
                  <a:srgbClr val="595959"/>
                </a:solidFill>
                <a:latin typeface="Trebuchet MS"/>
                <a:ea typeface="Times New Roman" charset="0"/>
                <a:cs typeface="Trebuchet MS"/>
                <a:sym typeface="Times New Roman" charset="0"/>
              </a:rPr>
              <a:t>2</a:t>
            </a:r>
            <a:r>
              <a:rPr lang="en-US" sz="2000" dirty="0" smtClean="0">
                <a:solidFill>
                  <a:schemeClr val="tx1">
                    <a:lumMod val="65000"/>
                    <a:lumOff val="35000"/>
                  </a:schemeClr>
                </a:solidFill>
                <a:latin typeface="Trebuchet MS"/>
                <a:cs typeface="Trebuchet MS"/>
              </a:rPr>
              <a:t>) is a critical component of Earth’s </a:t>
            </a:r>
            <a:r>
              <a:rPr lang="en-US" sz="2000" dirty="0" err="1" smtClean="0">
                <a:solidFill>
                  <a:schemeClr val="tx1">
                    <a:lumMod val="65000"/>
                    <a:lumOff val="35000"/>
                  </a:schemeClr>
                </a:solidFill>
                <a:latin typeface="Trebuchet MS"/>
                <a:cs typeface="Trebuchet MS"/>
              </a:rPr>
              <a:t>biosystems</a:t>
            </a:r>
            <a:r>
              <a:rPr lang="en-US" sz="2000" dirty="0" smtClean="0">
                <a:solidFill>
                  <a:schemeClr val="tx1">
                    <a:lumMod val="65000"/>
                    <a:lumOff val="35000"/>
                  </a:schemeClr>
                </a:solidFill>
                <a:latin typeface="Trebuchet MS"/>
                <a:cs typeface="Trebuchet MS"/>
              </a:rPr>
              <a:t>.</a:t>
            </a:r>
          </a:p>
          <a:p>
            <a:r>
              <a:rPr lang="en-US" sz="2000" dirty="0" smtClean="0">
                <a:solidFill>
                  <a:schemeClr val="tx1">
                    <a:lumMod val="65000"/>
                    <a:lumOff val="35000"/>
                  </a:schemeClr>
                </a:solidFill>
                <a:latin typeface="Trebuchet MS"/>
                <a:cs typeface="Trebuchet MS"/>
              </a:rPr>
              <a:t>	</a:t>
            </a:r>
            <a:r>
              <a:rPr lang="en-US" sz="2000" dirty="0">
                <a:solidFill>
                  <a:schemeClr val="tx1">
                    <a:lumMod val="65000"/>
                    <a:lumOff val="35000"/>
                  </a:schemeClr>
                </a:solidFill>
                <a:latin typeface="Trebuchet MS"/>
                <a:cs typeface="Trebuchet MS"/>
              </a:rPr>
              <a:t>P</a:t>
            </a:r>
            <a:r>
              <a:rPr lang="en-US" sz="2000" dirty="0" smtClean="0">
                <a:solidFill>
                  <a:schemeClr val="tx1">
                    <a:lumMod val="65000"/>
                    <a:lumOff val="35000"/>
                  </a:schemeClr>
                </a:solidFill>
                <a:latin typeface="Trebuchet MS"/>
                <a:cs typeface="Trebuchet MS"/>
              </a:rPr>
              <a:t>lants use CO</a:t>
            </a:r>
            <a:r>
              <a:rPr lang="en-US" sz="2000" baseline="-6000" dirty="0">
                <a:solidFill>
                  <a:srgbClr val="595959"/>
                </a:solidFill>
                <a:latin typeface="Trebuchet MS"/>
                <a:ea typeface="Times New Roman" charset="0"/>
                <a:cs typeface="Trebuchet MS"/>
                <a:sym typeface="Times New Roman" charset="0"/>
              </a:rPr>
              <a:t>2</a:t>
            </a:r>
            <a:r>
              <a:rPr lang="en-US" sz="2000" dirty="0" smtClean="0">
                <a:solidFill>
                  <a:schemeClr val="tx1">
                    <a:lumMod val="65000"/>
                    <a:lumOff val="35000"/>
                  </a:schemeClr>
                </a:solidFill>
                <a:latin typeface="Trebuchet MS"/>
                <a:cs typeface="Trebuchet MS"/>
              </a:rPr>
              <a:t> in photosynthesis, releasing oxygen.</a:t>
            </a:r>
          </a:p>
          <a:p>
            <a:r>
              <a:rPr lang="en-US" sz="2000" dirty="0" smtClean="0">
                <a:solidFill>
                  <a:schemeClr val="tx1">
                    <a:lumMod val="65000"/>
                    <a:lumOff val="35000"/>
                  </a:schemeClr>
                </a:solidFill>
                <a:latin typeface="Trebuchet MS"/>
                <a:cs typeface="Trebuchet MS"/>
              </a:rPr>
              <a:t>	Animals use oxygen and release CO</a:t>
            </a:r>
            <a:r>
              <a:rPr lang="en-US" sz="2000" baseline="-6000" dirty="0">
                <a:solidFill>
                  <a:srgbClr val="595959"/>
                </a:solidFill>
                <a:latin typeface="Trebuchet MS"/>
                <a:ea typeface="Times New Roman" charset="0"/>
                <a:cs typeface="Trebuchet MS"/>
                <a:sym typeface="Times New Roman" charset="0"/>
              </a:rPr>
              <a:t>2</a:t>
            </a:r>
            <a:r>
              <a:rPr lang="en-US" sz="2000" dirty="0" smtClean="0">
                <a:solidFill>
                  <a:schemeClr val="tx1">
                    <a:lumMod val="65000"/>
                    <a:lumOff val="35000"/>
                  </a:schemeClr>
                </a:solidFill>
                <a:latin typeface="Trebuchet MS"/>
                <a:cs typeface="Trebuchet MS"/>
              </a:rPr>
              <a:t>.</a:t>
            </a:r>
          </a:p>
          <a:p>
            <a:endParaRPr lang="en-US" sz="2000" dirty="0">
              <a:solidFill>
                <a:schemeClr val="tx1">
                  <a:lumMod val="65000"/>
                  <a:lumOff val="35000"/>
                </a:schemeClr>
              </a:solidFill>
              <a:latin typeface="Trebuchet MS"/>
              <a:cs typeface="Trebuchet MS"/>
            </a:endParaRPr>
          </a:p>
          <a:p>
            <a:r>
              <a:rPr lang="en-US" sz="2000" dirty="0" smtClean="0">
                <a:solidFill>
                  <a:schemeClr val="tx1">
                    <a:lumMod val="65000"/>
                    <a:lumOff val="35000"/>
                  </a:schemeClr>
                </a:solidFill>
                <a:latin typeface="Trebuchet MS"/>
                <a:cs typeface="Trebuchet MS"/>
              </a:rPr>
              <a:t>High in the atmosphere, CO</a:t>
            </a:r>
            <a:r>
              <a:rPr lang="en-US" sz="2000" baseline="-6000" dirty="0">
                <a:solidFill>
                  <a:srgbClr val="595959"/>
                </a:solidFill>
                <a:latin typeface="Trebuchet MS"/>
                <a:ea typeface="Times New Roman" charset="0"/>
                <a:cs typeface="Trebuchet MS"/>
                <a:sym typeface="Times New Roman" charset="0"/>
              </a:rPr>
              <a:t>2</a:t>
            </a:r>
            <a:r>
              <a:rPr lang="en-US" sz="2000" dirty="0" smtClean="0">
                <a:solidFill>
                  <a:schemeClr val="tx1">
                    <a:lumMod val="65000"/>
                    <a:lumOff val="35000"/>
                  </a:schemeClr>
                </a:solidFill>
                <a:latin typeface="Trebuchet MS"/>
                <a:cs typeface="Trebuchet MS"/>
              </a:rPr>
              <a:t> is relatively transparent to the incoming solar radiation (shortwave), but absorbs longwave radiation emitted by Earth.</a:t>
            </a:r>
          </a:p>
          <a:p>
            <a:endParaRPr lang="en-US" sz="2000" dirty="0">
              <a:solidFill>
                <a:schemeClr val="tx1">
                  <a:lumMod val="65000"/>
                  <a:lumOff val="35000"/>
                </a:schemeClr>
              </a:solidFill>
              <a:latin typeface="Trebuchet MS"/>
              <a:cs typeface="Trebuchet MS"/>
            </a:endParaRPr>
          </a:p>
        </p:txBody>
      </p:sp>
      <p:pic>
        <p:nvPicPr>
          <p:cNvPr id="9" name="Picture 5" descr="greenhouse_effect2.jpg"/>
          <p:cNvPicPr>
            <a:picLocks noChangeAspect="1"/>
          </p:cNvPicPr>
          <p:nvPr/>
        </p:nvPicPr>
        <p:blipFill>
          <a:blip r:embed="rId4"/>
          <a:srcRect/>
          <a:stretch>
            <a:fillRect/>
          </a:stretch>
        </p:blipFill>
        <p:spPr bwMode="auto">
          <a:xfrm>
            <a:off x="4643169" y="373541"/>
            <a:ext cx="4494998" cy="2970877"/>
          </a:xfrm>
          <a:prstGeom prst="rect">
            <a:avLst/>
          </a:prstGeom>
          <a:noFill/>
          <a:ln w="9525">
            <a:noFill/>
            <a:miter lim="800000"/>
            <a:headEnd/>
            <a:tailEnd/>
          </a:ln>
        </p:spPr>
      </p:pic>
      <p:sp>
        <p:nvSpPr>
          <p:cNvPr id="10" name="TextBox 9"/>
          <p:cNvSpPr txBox="1">
            <a:spLocks noChangeArrowheads="1"/>
          </p:cNvSpPr>
          <p:nvPr/>
        </p:nvSpPr>
        <p:spPr bwMode="auto">
          <a:xfrm>
            <a:off x="6115567" y="3324727"/>
            <a:ext cx="3022600" cy="276225"/>
          </a:xfrm>
          <a:prstGeom prst="rect">
            <a:avLst/>
          </a:prstGeom>
          <a:noFill/>
          <a:ln w="9525">
            <a:noFill/>
            <a:miter lim="800000"/>
            <a:headEnd/>
            <a:tailEnd/>
          </a:ln>
        </p:spPr>
        <p:txBody>
          <a:bodyPr wrap="none" lIns="91435" tIns="45718" rIns="91435" bIns="45718">
            <a:prstTxWarp prst="textNoShape">
              <a:avLst/>
            </a:prstTxWarp>
            <a:spAutoFit/>
          </a:bodyPr>
          <a:lstStyle/>
          <a:p>
            <a:r>
              <a:rPr lang="en-US" sz="1200" b="1" i="1" dirty="0"/>
              <a:t>Source: Washington Department of Ecology</a:t>
            </a:r>
          </a:p>
        </p:txBody>
      </p:sp>
    </p:spTree>
    <p:extLst>
      <p:ext uri="{BB962C8B-B14F-4D97-AF65-F5344CB8AC3E}">
        <p14:creationId xmlns:p14="http://schemas.microsoft.com/office/powerpoint/2010/main" val="18557902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ing_slide.png"/>
          <p:cNvPicPr>
            <a:picLocks noChangeAspect="1"/>
          </p:cNvPicPr>
          <p:nvPr/>
        </p:nvPicPr>
        <p:blipFill>
          <a:blip r:embed="rId3"/>
          <a:stretch>
            <a:fillRect/>
          </a:stretch>
        </p:blipFill>
        <p:spPr>
          <a:xfrm>
            <a:off x="5832" y="268"/>
            <a:ext cx="9132335" cy="6857463"/>
          </a:xfrm>
          <a:prstGeom prst="rect">
            <a:avLst/>
          </a:prstGeom>
        </p:spPr>
      </p:pic>
      <p:sp>
        <p:nvSpPr>
          <p:cNvPr id="5" name="TextBox 4"/>
          <p:cNvSpPr txBox="1"/>
          <p:nvPr/>
        </p:nvSpPr>
        <p:spPr>
          <a:xfrm>
            <a:off x="320590" y="373541"/>
            <a:ext cx="8488023" cy="5755422"/>
          </a:xfrm>
          <a:prstGeom prst="rect">
            <a:avLst/>
          </a:prstGeom>
          <a:noFill/>
        </p:spPr>
        <p:txBody>
          <a:bodyPr wrap="square" rtlCol="0">
            <a:spAutoFit/>
          </a:bodyPr>
          <a:lstStyle/>
          <a:p>
            <a:r>
              <a:rPr lang="en-US" sz="2800" dirty="0" smtClean="0">
                <a:solidFill>
                  <a:schemeClr val="tx2">
                    <a:lumMod val="75000"/>
                  </a:schemeClr>
                </a:solidFill>
                <a:latin typeface="Trebuchet MS"/>
                <a:cs typeface="Trebuchet MS"/>
              </a:rPr>
              <a:t>Earth-Atmosphere Energy Balance  </a:t>
            </a:r>
            <a:endParaRPr lang="en-US" sz="2400" dirty="0" smtClean="0">
              <a:solidFill>
                <a:srgbClr val="008000"/>
              </a:solidFill>
              <a:latin typeface="Trebuchet MS"/>
              <a:cs typeface="Trebuchet MS"/>
            </a:endParaRPr>
          </a:p>
          <a:p>
            <a:endParaRPr lang="en-US" sz="2000" dirty="0">
              <a:solidFill>
                <a:schemeClr val="tx1">
                  <a:lumMod val="65000"/>
                  <a:lumOff val="35000"/>
                </a:schemeClr>
              </a:solidFill>
              <a:latin typeface="Trebuchet MS"/>
              <a:cs typeface="Trebuchet MS"/>
            </a:endParaRPr>
          </a:p>
          <a:p>
            <a:r>
              <a:rPr lang="en-US" sz="2000" dirty="0" smtClean="0">
                <a:solidFill>
                  <a:schemeClr val="tx1">
                    <a:lumMod val="65000"/>
                    <a:lumOff val="35000"/>
                  </a:schemeClr>
                </a:solidFill>
                <a:latin typeface="Trebuchet MS"/>
                <a:cs typeface="Trebuchet MS"/>
              </a:rPr>
              <a:t>Recall from earlier Earth’s energy </a:t>
            </a:r>
          </a:p>
          <a:p>
            <a:r>
              <a:rPr lang="en-US" sz="2000" dirty="0" smtClean="0">
                <a:solidFill>
                  <a:schemeClr val="tx1">
                    <a:lumMod val="65000"/>
                    <a:lumOff val="35000"/>
                  </a:schemeClr>
                </a:solidFill>
                <a:latin typeface="Trebuchet MS"/>
                <a:cs typeface="Trebuchet MS"/>
              </a:rPr>
              <a:t>balance with incoming and </a:t>
            </a:r>
          </a:p>
          <a:p>
            <a:r>
              <a:rPr lang="en-US" sz="2000" dirty="0" smtClean="0">
                <a:solidFill>
                  <a:schemeClr val="tx1">
                    <a:lumMod val="65000"/>
                    <a:lumOff val="35000"/>
                  </a:schemeClr>
                </a:solidFill>
                <a:latin typeface="Trebuchet MS"/>
                <a:cs typeface="Trebuchet MS"/>
              </a:rPr>
              <a:t>outgoing radiation.</a:t>
            </a:r>
          </a:p>
          <a:p>
            <a:endParaRPr lang="en-US" sz="2000" dirty="0">
              <a:solidFill>
                <a:schemeClr val="tx1">
                  <a:lumMod val="65000"/>
                  <a:lumOff val="35000"/>
                </a:schemeClr>
              </a:solidFill>
              <a:latin typeface="Trebuchet MS"/>
              <a:cs typeface="Trebuchet MS"/>
            </a:endParaRPr>
          </a:p>
          <a:p>
            <a:r>
              <a:rPr lang="en-US" sz="2000" dirty="0" smtClean="0">
                <a:solidFill>
                  <a:schemeClr val="tx1">
                    <a:lumMod val="65000"/>
                    <a:lumOff val="35000"/>
                  </a:schemeClr>
                </a:solidFill>
                <a:latin typeface="Trebuchet MS"/>
                <a:cs typeface="Trebuchet MS"/>
              </a:rPr>
              <a:t>On the electromagnetic spectrum </a:t>
            </a:r>
          </a:p>
          <a:p>
            <a:r>
              <a:rPr lang="en-US" sz="2000" dirty="0" smtClean="0">
                <a:solidFill>
                  <a:schemeClr val="tx1">
                    <a:lumMod val="65000"/>
                    <a:lumOff val="35000"/>
                  </a:schemeClr>
                </a:solidFill>
                <a:latin typeface="Trebuchet MS"/>
                <a:cs typeface="Trebuchet MS"/>
              </a:rPr>
              <a:t>shortwave radiation includes the </a:t>
            </a:r>
          </a:p>
          <a:p>
            <a:r>
              <a:rPr lang="en-US" sz="2000" dirty="0" smtClean="0">
                <a:solidFill>
                  <a:schemeClr val="tx1">
                    <a:lumMod val="65000"/>
                    <a:lumOff val="35000"/>
                  </a:schemeClr>
                </a:solidFill>
                <a:latin typeface="Trebuchet MS"/>
                <a:cs typeface="Trebuchet MS"/>
              </a:rPr>
              <a:t>incoming radiation from the sun, </a:t>
            </a:r>
          </a:p>
          <a:p>
            <a:r>
              <a:rPr lang="en-US" sz="2000" dirty="0" smtClean="0">
                <a:solidFill>
                  <a:schemeClr val="tx1">
                    <a:lumMod val="65000"/>
                    <a:lumOff val="35000"/>
                  </a:schemeClr>
                </a:solidFill>
                <a:latin typeface="Trebuchet MS"/>
                <a:cs typeface="Trebuchet MS"/>
              </a:rPr>
              <a:t>like visible light and ultraviolet </a:t>
            </a:r>
          </a:p>
          <a:p>
            <a:r>
              <a:rPr lang="en-US" sz="2000" dirty="0" smtClean="0">
                <a:solidFill>
                  <a:schemeClr val="tx1">
                    <a:lumMod val="65000"/>
                    <a:lumOff val="35000"/>
                  </a:schemeClr>
                </a:solidFill>
                <a:latin typeface="Trebuchet MS"/>
                <a:cs typeface="Trebuchet MS"/>
              </a:rPr>
              <a:t>radiation.</a:t>
            </a:r>
          </a:p>
          <a:p>
            <a:endParaRPr lang="en-US" sz="2000" dirty="0">
              <a:solidFill>
                <a:schemeClr val="tx1">
                  <a:lumMod val="65000"/>
                  <a:lumOff val="35000"/>
                </a:schemeClr>
              </a:solidFill>
              <a:latin typeface="Trebuchet MS"/>
              <a:cs typeface="Trebuchet MS"/>
            </a:endParaRPr>
          </a:p>
          <a:p>
            <a:r>
              <a:rPr lang="en-US" sz="2000" dirty="0" err="1" smtClean="0">
                <a:solidFill>
                  <a:schemeClr val="tx1">
                    <a:lumMod val="65000"/>
                    <a:lumOff val="35000"/>
                  </a:schemeClr>
                </a:solidFill>
                <a:latin typeface="Trebuchet MS"/>
                <a:cs typeface="Trebuchet MS"/>
              </a:rPr>
              <a:t>Longwave</a:t>
            </a:r>
            <a:r>
              <a:rPr lang="en-US" sz="2000" dirty="0" smtClean="0">
                <a:solidFill>
                  <a:schemeClr val="tx1">
                    <a:lumMod val="65000"/>
                    <a:lumOff val="35000"/>
                  </a:schemeClr>
                </a:solidFill>
                <a:latin typeface="Trebuchet MS"/>
                <a:cs typeface="Trebuchet MS"/>
              </a:rPr>
              <a:t> radiation is the </a:t>
            </a:r>
          </a:p>
          <a:p>
            <a:r>
              <a:rPr lang="en-US" sz="2000" dirty="0" smtClean="0">
                <a:solidFill>
                  <a:schemeClr val="tx1">
                    <a:lumMod val="65000"/>
                    <a:lumOff val="35000"/>
                  </a:schemeClr>
                </a:solidFill>
                <a:latin typeface="Trebuchet MS"/>
                <a:cs typeface="Trebuchet MS"/>
              </a:rPr>
              <a:t>outgoing radiation from Earth, </a:t>
            </a:r>
          </a:p>
          <a:p>
            <a:r>
              <a:rPr lang="en-US" sz="2000" dirty="0">
                <a:solidFill>
                  <a:schemeClr val="tx1">
                    <a:lumMod val="65000"/>
                    <a:lumOff val="35000"/>
                  </a:schemeClr>
                </a:solidFill>
                <a:latin typeface="Trebuchet MS"/>
                <a:cs typeface="Trebuchet MS"/>
              </a:rPr>
              <a:t>l</a:t>
            </a:r>
            <a:r>
              <a:rPr lang="en-US" sz="2000" dirty="0" smtClean="0">
                <a:solidFill>
                  <a:schemeClr val="tx1">
                    <a:lumMod val="65000"/>
                    <a:lumOff val="35000"/>
                  </a:schemeClr>
                </a:solidFill>
                <a:latin typeface="Trebuchet MS"/>
                <a:cs typeface="Trebuchet MS"/>
              </a:rPr>
              <a:t>ike infrared radiation.</a:t>
            </a:r>
          </a:p>
          <a:p>
            <a:endParaRPr lang="en-US" sz="2000" dirty="0">
              <a:solidFill>
                <a:schemeClr val="tx1">
                  <a:lumMod val="65000"/>
                  <a:lumOff val="35000"/>
                </a:schemeClr>
              </a:solidFill>
              <a:latin typeface="Trebuchet MS"/>
              <a:cs typeface="Trebuchet MS"/>
            </a:endParaRPr>
          </a:p>
          <a:p>
            <a:endParaRPr lang="en-US" sz="2000" dirty="0" smtClean="0">
              <a:solidFill>
                <a:schemeClr val="tx1">
                  <a:lumMod val="65000"/>
                  <a:lumOff val="35000"/>
                </a:schemeClr>
              </a:solidFill>
              <a:latin typeface="Trebuchet MS"/>
              <a:cs typeface="Trebuchet MS"/>
            </a:endParaRPr>
          </a:p>
          <a:p>
            <a:endParaRPr lang="en-US" sz="2000" dirty="0">
              <a:solidFill>
                <a:schemeClr val="tx1">
                  <a:lumMod val="65000"/>
                  <a:lumOff val="35000"/>
                </a:schemeClr>
              </a:solidFill>
              <a:latin typeface="Trebuchet MS"/>
              <a:cs typeface="Trebuchet MS"/>
            </a:endParaRPr>
          </a:p>
        </p:txBody>
      </p:sp>
      <p:sp>
        <p:nvSpPr>
          <p:cNvPr id="7" name="TextBox 6"/>
          <p:cNvSpPr txBox="1"/>
          <p:nvPr/>
        </p:nvSpPr>
        <p:spPr>
          <a:xfrm>
            <a:off x="5736021" y="4654979"/>
            <a:ext cx="3407979" cy="276999"/>
          </a:xfrm>
          <a:prstGeom prst="rect">
            <a:avLst/>
          </a:prstGeom>
          <a:noFill/>
        </p:spPr>
        <p:txBody>
          <a:bodyPr wrap="none" rtlCol="0">
            <a:spAutoFit/>
          </a:bodyPr>
          <a:lstStyle/>
          <a:p>
            <a:r>
              <a:rPr lang="en-US" sz="1200" b="1" i="1" dirty="0" smtClean="0"/>
              <a:t>Source: NOAA National Weather Service </a:t>
            </a:r>
            <a:r>
              <a:rPr lang="en-US" sz="1200" b="1" i="1" dirty="0" err="1" smtClean="0"/>
              <a:t>JetStream</a:t>
            </a:r>
            <a:endParaRPr lang="en-US" sz="1200" b="1" i="1" dirty="0"/>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4642" y="966037"/>
            <a:ext cx="4737759" cy="3688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28557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ing_slide.png"/>
          <p:cNvPicPr>
            <a:picLocks noChangeAspect="1"/>
          </p:cNvPicPr>
          <p:nvPr/>
        </p:nvPicPr>
        <p:blipFill>
          <a:blip r:embed="rId3"/>
          <a:stretch>
            <a:fillRect/>
          </a:stretch>
        </p:blipFill>
        <p:spPr>
          <a:xfrm>
            <a:off x="5832" y="268"/>
            <a:ext cx="9132335" cy="6857463"/>
          </a:xfrm>
          <a:prstGeom prst="rect">
            <a:avLst/>
          </a:prstGeom>
        </p:spPr>
      </p:pic>
      <p:sp>
        <p:nvSpPr>
          <p:cNvPr id="5" name="TextBox 4"/>
          <p:cNvSpPr txBox="1"/>
          <p:nvPr/>
        </p:nvSpPr>
        <p:spPr>
          <a:xfrm>
            <a:off x="373510" y="373541"/>
            <a:ext cx="8488023" cy="6432530"/>
          </a:xfrm>
          <a:prstGeom prst="rect">
            <a:avLst/>
          </a:prstGeom>
          <a:noFill/>
        </p:spPr>
        <p:txBody>
          <a:bodyPr wrap="square" rtlCol="0">
            <a:spAutoFit/>
          </a:bodyPr>
          <a:lstStyle/>
          <a:p>
            <a:r>
              <a:rPr lang="en-US" sz="2800" dirty="0" smtClean="0">
                <a:solidFill>
                  <a:schemeClr val="tx2">
                    <a:lumMod val="75000"/>
                  </a:schemeClr>
                </a:solidFill>
                <a:latin typeface="Trebuchet MS"/>
                <a:cs typeface="Trebuchet MS"/>
              </a:rPr>
              <a:t>The Carbon Cycle</a:t>
            </a:r>
          </a:p>
          <a:p>
            <a:endParaRPr lang="en-US" sz="2400" dirty="0" smtClean="0">
              <a:solidFill>
                <a:srgbClr val="008000"/>
              </a:solidFill>
              <a:latin typeface="Trebuchet MS"/>
              <a:cs typeface="Trebuchet MS"/>
            </a:endParaRPr>
          </a:p>
          <a:p>
            <a:r>
              <a:rPr lang="en-US" sz="2000" dirty="0" smtClean="0">
                <a:solidFill>
                  <a:schemeClr val="tx1">
                    <a:lumMod val="65000"/>
                    <a:lumOff val="35000"/>
                  </a:schemeClr>
                </a:solidFill>
                <a:latin typeface="Trebuchet MS"/>
                <a:cs typeface="Trebuchet MS"/>
              </a:rPr>
              <a:t>Carbon is always </a:t>
            </a:r>
          </a:p>
          <a:p>
            <a:r>
              <a:rPr lang="en-US" sz="2000" dirty="0" smtClean="0">
                <a:solidFill>
                  <a:schemeClr val="tx1">
                    <a:lumMod val="65000"/>
                    <a:lumOff val="35000"/>
                  </a:schemeClr>
                </a:solidFill>
                <a:latin typeface="Trebuchet MS"/>
                <a:cs typeface="Trebuchet MS"/>
              </a:rPr>
              <a:t>moving through our </a:t>
            </a:r>
          </a:p>
          <a:p>
            <a:r>
              <a:rPr lang="en-US" sz="2000" dirty="0" smtClean="0">
                <a:solidFill>
                  <a:schemeClr val="tx1">
                    <a:lumMod val="65000"/>
                    <a:lumOff val="35000"/>
                  </a:schemeClr>
                </a:solidFill>
                <a:latin typeface="Trebuchet MS"/>
                <a:cs typeface="Trebuchet MS"/>
              </a:rPr>
              <a:t>environment. </a:t>
            </a:r>
          </a:p>
          <a:p>
            <a:endParaRPr lang="en-US" sz="2000" dirty="0">
              <a:solidFill>
                <a:schemeClr val="tx1">
                  <a:lumMod val="65000"/>
                  <a:lumOff val="35000"/>
                </a:schemeClr>
              </a:solidFill>
              <a:latin typeface="Trebuchet MS"/>
              <a:cs typeface="Trebuchet MS"/>
            </a:endParaRPr>
          </a:p>
          <a:p>
            <a:r>
              <a:rPr lang="en-US" sz="2000" dirty="0" smtClean="0">
                <a:solidFill>
                  <a:schemeClr val="tx1">
                    <a:lumMod val="65000"/>
                    <a:lumOff val="35000"/>
                  </a:schemeClr>
                </a:solidFill>
                <a:latin typeface="Trebuchet MS"/>
                <a:cs typeface="Trebuchet MS"/>
              </a:rPr>
              <a:t>It’s the building block </a:t>
            </a:r>
          </a:p>
          <a:p>
            <a:r>
              <a:rPr lang="en-US" sz="2000" dirty="0" smtClean="0">
                <a:solidFill>
                  <a:schemeClr val="tx1">
                    <a:lumMod val="65000"/>
                    <a:lumOff val="35000"/>
                  </a:schemeClr>
                </a:solidFill>
                <a:latin typeface="Trebuchet MS"/>
                <a:cs typeface="Trebuchet MS"/>
              </a:rPr>
              <a:t>of life!</a:t>
            </a:r>
          </a:p>
          <a:p>
            <a:endParaRPr lang="en-US" sz="2000" dirty="0">
              <a:solidFill>
                <a:schemeClr val="tx1">
                  <a:lumMod val="65000"/>
                  <a:lumOff val="35000"/>
                </a:schemeClr>
              </a:solidFill>
              <a:latin typeface="Trebuchet MS"/>
              <a:cs typeface="Trebuchet MS"/>
            </a:endParaRPr>
          </a:p>
          <a:p>
            <a:r>
              <a:rPr lang="en-US" sz="2000" dirty="0" smtClean="0">
                <a:solidFill>
                  <a:schemeClr val="tx1">
                    <a:lumMod val="65000"/>
                    <a:lumOff val="35000"/>
                  </a:schemeClr>
                </a:solidFill>
                <a:latin typeface="Trebuchet MS"/>
                <a:cs typeface="Trebuchet MS"/>
              </a:rPr>
              <a:t>In the atmosphere </a:t>
            </a:r>
          </a:p>
          <a:p>
            <a:r>
              <a:rPr lang="en-US" sz="2000" dirty="0" smtClean="0">
                <a:solidFill>
                  <a:schemeClr val="tx1">
                    <a:lumMod val="65000"/>
                    <a:lumOff val="35000"/>
                  </a:schemeClr>
                </a:solidFill>
                <a:latin typeface="Trebuchet MS"/>
                <a:cs typeface="Trebuchet MS"/>
              </a:rPr>
              <a:t>carbon’s main form is </a:t>
            </a:r>
          </a:p>
          <a:p>
            <a:r>
              <a:rPr lang="en-US" sz="2000" dirty="0" smtClean="0">
                <a:solidFill>
                  <a:schemeClr val="tx1">
                    <a:lumMod val="65000"/>
                    <a:lumOff val="35000"/>
                  </a:schemeClr>
                </a:solidFill>
                <a:latin typeface="Trebuchet MS"/>
                <a:cs typeface="Trebuchet MS"/>
              </a:rPr>
              <a:t>in carbon dioxide.</a:t>
            </a:r>
          </a:p>
          <a:p>
            <a:endParaRPr lang="en-US" sz="2000" dirty="0">
              <a:solidFill>
                <a:schemeClr val="tx1">
                  <a:lumMod val="65000"/>
                  <a:lumOff val="35000"/>
                </a:schemeClr>
              </a:solidFill>
              <a:latin typeface="Trebuchet MS"/>
              <a:cs typeface="Trebuchet MS"/>
            </a:endParaRPr>
          </a:p>
          <a:p>
            <a:r>
              <a:rPr lang="en-US" sz="2000" dirty="0" smtClean="0">
                <a:solidFill>
                  <a:schemeClr val="tx1">
                    <a:lumMod val="65000"/>
                    <a:lumOff val="35000"/>
                  </a:schemeClr>
                </a:solidFill>
                <a:latin typeface="Trebuchet MS"/>
                <a:cs typeface="Trebuchet MS"/>
              </a:rPr>
              <a:t>Due to human burning </a:t>
            </a:r>
          </a:p>
          <a:p>
            <a:r>
              <a:rPr lang="en-US" sz="2000" dirty="0" smtClean="0">
                <a:solidFill>
                  <a:schemeClr val="tx1">
                    <a:lumMod val="65000"/>
                    <a:lumOff val="35000"/>
                  </a:schemeClr>
                </a:solidFill>
                <a:latin typeface="Trebuchet MS"/>
                <a:cs typeface="Trebuchet MS"/>
              </a:rPr>
              <a:t>of fossil fuel, there is </a:t>
            </a:r>
          </a:p>
          <a:p>
            <a:r>
              <a:rPr lang="en-US" sz="2000" dirty="0" smtClean="0">
                <a:solidFill>
                  <a:schemeClr val="tx1">
                    <a:lumMod val="65000"/>
                    <a:lumOff val="35000"/>
                  </a:schemeClr>
                </a:solidFill>
                <a:latin typeface="Trebuchet MS"/>
                <a:cs typeface="Trebuchet MS"/>
              </a:rPr>
              <a:t>about 30% more CO</a:t>
            </a:r>
            <a:r>
              <a:rPr lang="en-US" sz="2000" baseline="-6000" dirty="0">
                <a:solidFill>
                  <a:srgbClr val="595959"/>
                </a:solidFill>
                <a:latin typeface="Trebuchet MS"/>
                <a:ea typeface="Times New Roman" charset="0"/>
                <a:cs typeface="Trebuchet MS"/>
                <a:sym typeface="Times New Roman" charset="0"/>
              </a:rPr>
              <a:t>2</a:t>
            </a:r>
            <a:r>
              <a:rPr lang="en-US" sz="2000" dirty="0" smtClean="0">
                <a:solidFill>
                  <a:schemeClr val="tx1">
                    <a:lumMod val="65000"/>
                    <a:lumOff val="35000"/>
                  </a:schemeClr>
                </a:solidFill>
                <a:latin typeface="Trebuchet MS"/>
                <a:cs typeface="Trebuchet MS"/>
              </a:rPr>
              <a:t> </a:t>
            </a:r>
          </a:p>
          <a:p>
            <a:r>
              <a:rPr lang="en-US" sz="2000" dirty="0" smtClean="0">
                <a:solidFill>
                  <a:schemeClr val="tx1">
                    <a:lumMod val="65000"/>
                    <a:lumOff val="35000"/>
                  </a:schemeClr>
                </a:solidFill>
                <a:latin typeface="Trebuchet MS"/>
                <a:cs typeface="Trebuchet MS"/>
              </a:rPr>
              <a:t>in the air today than </a:t>
            </a:r>
          </a:p>
          <a:p>
            <a:r>
              <a:rPr lang="en-US" sz="2000" dirty="0" smtClean="0">
                <a:solidFill>
                  <a:schemeClr val="tx1">
                    <a:lumMod val="65000"/>
                    <a:lumOff val="35000"/>
                  </a:schemeClr>
                </a:solidFill>
                <a:latin typeface="Trebuchet MS"/>
                <a:cs typeface="Trebuchet MS"/>
              </a:rPr>
              <a:t>150 years ago.</a:t>
            </a:r>
          </a:p>
          <a:p>
            <a:endParaRPr lang="en-US" sz="2000" dirty="0">
              <a:solidFill>
                <a:schemeClr val="tx1">
                  <a:lumMod val="65000"/>
                  <a:lumOff val="35000"/>
                </a:schemeClr>
              </a:solidFill>
              <a:latin typeface="Trebuchet MS"/>
              <a:cs typeface="Trebuchet MS"/>
            </a:endParaRPr>
          </a:p>
          <a:p>
            <a:endParaRPr lang="en-US" sz="2000" dirty="0">
              <a:solidFill>
                <a:schemeClr val="tx1">
                  <a:lumMod val="65000"/>
                  <a:lumOff val="35000"/>
                </a:schemeClr>
              </a:solidFill>
              <a:latin typeface="Trebuchet MS"/>
              <a:cs typeface="Trebuchet MS"/>
            </a:endParaRPr>
          </a:p>
        </p:txBody>
      </p:sp>
      <p:pic>
        <p:nvPicPr>
          <p:cNvPr id="2" name="Picture 1" descr="carboncycl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5403" y="795236"/>
            <a:ext cx="6062764" cy="6062764"/>
          </a:xfrm>
          <a:prstGeom prst="rect">
            <a:avLst/>
          </a:prstGeom>
        </p:spPr>
      </p:pic>
      <p:sp>
        <p:nvSpPr>
          <p:cNvPr id="6" name="TextBox 9"/>
          <p:cNvSpPr txBox="1">
            <a:spLocks noChangeArrowheads="1"/>
          </p:cNvSpPr>
          <p:nvPr/>
        </p:nvSpPr>
        <p:spPr bwMode="auto">
          <a:xfrm>
            <a:off x="3075403" y="6581775"/>
            <a:ext cx="1085543" cy="276995"/>
          </a:xfrm>
          <a:prstGeom prst="rect">
            <a:avLst/>
          </a:prstGeom>
          <a:noFill/>
          <a:ln w="9525">
            <a:noFill/>
            <a:miter lim="800000"/>
            <a:headEnd/>
            <a:tailEnd/>
          </a:ln>
        </p:spPr>
        <p:txBody>
          <a:bodyPr wrap="none" lIns="91435" tIns="45718" rIns="91435" bIns="45718">
            <a:prstTxWarp prst="textNoShape">
              <a:avLst/>
            </a:prstTxWarp>
            <a:spAutoFit/>
          </a:bodyPr>
          <a:lstStyle/>
          <a:p>
            <a:r>
              <a:rPr lang="en-US" sz="1200" b="1" i="1" dirty="0"/>
              <a:t>Source: </a:t>
            </a:r>
            <a:r>
              <a:rPr lang="en-US" sz="1200" b="1" i="1" dirty="0" smtClean="0"/>
              <a:t>NCAR</a:t>
            </a:r>
            <a:endParaRPr lang="en-US" sz="1200" b="1" i="1" dirty="0"/>
          </a:p>
        </p:txBody>
      </p:sp>
    </p:spTree>
    <p:extLst>
      <p:ext uri="{BB962C8B-B14F-4D97-AF65-F5344CB8AC3E}">
        <p14:creationId xmlns:p14="http://schemas.microsoft.com/office/powerpoint/2010/main" val="77563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ing_slide.png"/>
          <p:cNvPicPr>
            <a:picLocks noChangeAspect="1"/>
          </p:cNvPicPr>
          <p:nvPr/>
        </p:nvPicPr>
        <p:blipFill>
          <a:blip r:embed="rId3"/>
          <a:stretch>
            <a:fillRect/>
          </a:stretch>
        </p:blipFill>
        <p:spPr>
          <a:xfrm>
            <a:off x="5832" y="17909"/>
            <a:ext cx="9132335" cy="6857463"/>
          </a:xfrm>
          <a:prstGeom prst="rect">
            <a:avLst/>
          </a:prstGeom>
        </p:spPr>
      </p:pic>
      <p:sp>
        <p:nvSpPr>
          <p:cNvPr id="5" name="TextBox 4"/>
          <p:cNvSpPr txBox="1"/>
          <p:nvPr/>
        </p:nvSpPr>
        <p:spPr>
          <a:xfrm>
            <a:off x="373510" y="160700"/>
            <a:ext cx="8764657" cy="6247864"/>
          </a:xfrm>
          <a:prstGeom prst="rect">
            <a:avLst/>
          </a:prstGeom>
          <a:noFill/>
        </p:spPr>
        <p:txBody>
          <a:bodyPr wrap="square" rtlCol="0">
            <a:spAutoFit/>
          </a:bodyPr>
          <a:lstStyle/>
          <a:p>
            <a:r>
              <a:rPr lang="en-US" sz="2800" dirty="0" smtClean="0">
                <a:solidFill>
                  <a:schemeClr val="tx2">
                    <a:lumMod val="75000"/>
                  </a:schemeClr>
                </a:solidFill>
                <a:latin typeface="Trebuchet MS"/>
                <a:cs typeface="Trebuchet MS"/>
              </a:rPr>
              <a:t>Lifetime in the Atmosphere</a:t>
            </a:r>
          </a:p>
          <a:p>
            <a:endParaRPr lang="en-US" sz="2400" dirty="0" smtClean="0">
              <a:solidFill>
                <a:srgbClr val="008000"/>
              </a:solidFill>
              <a:latin typeface="Trebuchet MS"/>
              <a:cs typeface="Trebuchet MS"/>
            </a:endParaRPr>
          </a:p>
          <a:p>
            <a:endParaRPr lang="en-US" sz="2000" dirty="0" smtClean="0">
              <a:solidFill>
                <a:schemeClr val="tx1">
                  <a:lumMod val="65000"/>
                  <a:lumOff val="35000"/>
                </a:schemeClr>
              </a:solidFill>
              <a:latin typeface="Trebuchet MS"/>
              <a:cs typeface="Trebuchet MS"/>
            </a:endParaRPr>
          </a:p>
          <a:p>
            <a:endParaRPr lang="en-US" sz="2000" dirty="0" smtClean="0">
              <a:solidFill>
                <a:schemeClr val="tx1">
                  <a:lumMod val="65000"/>
                  <a:lumOff val="35000"/>
                </a:schemeClr>
              </a:solidFill>
              <a:latin typeface="Trebuchet MS"/>
              <a:cs typeface="Trebuchet MS"/>
            </a:endParaRPr>
          </a:p>
          <a:p>
            <a:endParaRPr lang="en-US" sz="2000" dirty="0">
              <a:solidFill>
                <a:schemeClr val="tx1">
                  <a:lumMod val="65000"/>
                  <a:lumOff val="35000"/>
                </a:schemeClr>
              </a:solidFill>
              <a:latin typeface="Trebuchet MS"/>
              <a:cs typeface="Trebuchet MS"/>
            </a:endParaRPr>
          </a:p>
          <a:p>
            <a:endParaRPr lang="en-US" sz="2000" dirty="0" smtClean="0">
              <a:solidFill>
                <a:schemeClr val="tx1">
                  <a:lumMod val="65000"/>
                  <a:lumOff val="35000"/>
                </a:schemeClr>
              </a:solidFill>
              <a:latin typeface="Trebuchet MS"/>
              <a:cs typeface="Trebuchet MS"/>
            </a:endParaRPr>
          </a:p>
          <a:p>
            <a:endParaRPr lang="en-US" sz="2000" dirty="0">
              <a:solidFill>
                <a:schemeClr val="tx1">
                  <a:lumMod val="65000"/>
                  <a:lumOff val="35000"/>
                </a:schemeClr>
              </a:solidFill>
              <a:latin typeface="Trebuchet MS"/>
              <a:cs typeface="Trebuchet MS"/>
            </a:endParaRPr>
          </a:p>
          <a:p>
            <a:endParaRPr lang="en-US" sz="2000" dirty="0">
              <a:solidFill>
                <a:schemeClr val="tx1">
                  <a:lumMod val="65000"/>
                  <a:lumOff val="35000"/>
                </a:schemeClr>
              </a:solidFill>
              <a:latin typeface="Trebuchet MS"/>
              <a:cs typeface="Trebuchet MS"/>
            </a:endParaRPr>
          </a:p>
          <a:p>
            <a:endParaRPr lang="en-US" sz="2000" dirty="0" smtClean="0">
              <a:solidFill>
                <a:schemeClr val="tx1">
                  <a:lumMod val="65000"/>
                  <a:lumOff val="35000"/>
                </a:schemeClr>
              </a:solidFill>
              <a:latin typeface="Trebuchet MS"/>
              <a:cs typeface="Trebuchet MS"/>
            </a:endParaRPr>
          </a:p>
          <a:p>
            <a:r>
              <a:rPr lang="en-US" sz="2000" dirty="0" smtClean="0">
                <a:solidFill>
                  <a:schemeClr val="tx1">
                    <a:lumMod val="65000"/>
                    <a:lumOff val="35000"/>
                  </a:schemeClr>
                </a:solidFill>
                <a:latin typeface="Trebuchet MS"/>
                <a:cs typeface="Trebuchet MS"/>
              </a:rPr>
              <a:t>CO</a:t>
            </a:r>
            <a:r>
              <a:rPr lang="en-US" sz="2000" baseline="-6000" dirty="0">
                <a:solidFill>
                  <a:srgbClr val="595959"/>
                </a:solidFill>
                <a:latin typeface="Trebuchet MS"/>
                <a:ea typeface="Times New Roman" charset="0"/>
                <a:cs typeface="Trebuchet MS"/>
                <a:sym typeface="Times New Roman" charset="0"/>
              </a:rPr>
              <a:t>2</a:t>
            </a:r>
            <a:r>
              <a:rPr lang="en-US" sz="2000" dirty="0" smtClean="0">
                <a:solidFill>
                  <a:schemeClr val="tx1">
                    <a:lumMod val="65000"/>
                    <a:lumOff val="35000"/>
                  </a:schemeClr>
                </a:solidFill>
                <a:latin typeface="Trebuchet MS"/>
                <a:cs typeface="Trebuchet MS"/>
              </a:rPr>
              <a:t> moves throughout the ocean-atmosphere-land system and some will remain in the atmosphere for much longer.</a:t>
            </a:r>
          </a:p>
          <a:p>
            <a:endParaRPr lang="en-US" sz="1400" dirty="0">
              <a:solidFill>
                <a:schemeClr val="tx1">
                  <a:lumMod val="65000"/>
                  <a:lumOff val="35000"/>
                </a:schemeClr>
              </a:solidFill>
              <a:latin typeface="Trebuchet MS"/>
              <a:cs typeface="Trebuchet MS"/>
            </a:endParaRPr>
          </a:p>
          <a:p>
            <a:r>
              <a:rPr lang="en-US" sz="2000" dirty="0" smtClean="0">
                <a:solidFill>
                  <a:schemeClr val="tx1">
                    <a:lumMod val="65000"/>
                    <a:lumOff val="35000"/>
                  </a:schemeClr>
                </a:solidFill>
                <a:latin typeface="Trebuchet MS"/>
                <a:cs typeface="Trebuchet MS"/>
              </a:rPr>
              <a:t>Water vapor is Earth’s most abundant greenhouse gas and always present. </a:t>
            </a:r>
          </a:p>
          <a:p>
            <a:r>
              <a:rPr lang="en-US" sz="2000" dirty="0">
                <a:solidFill>
                  <a:schemeClr val="tx1">
                    <a:lumMod val="65000"/>
                    <a:lumOff val="35000"/>
                  </a:schemeClr>
                </a:solidFill>
                <a:latin typeface="Trebuchet MS"/>
                <a:cs typeface="Trebuchet MS"/>
              </a:rPr>
              <a:t>	</a:t>
            </a:r>
            <a:r>
              <a:rPr lang="en-US" sz="2000" dirty="0" smtClean="0">
                <a:solidFill>
                  <a:schemeClr val="tx1">
                    <a:lumMod val="65000"/>
                    <a:lumOff val="35000"/>
                  </a:schemeClr>
                </a:solidFill>
                <a:latin typeface="Trebuchet MS"/>
                <a:cs typeface="Trebuchet MS"/>
              </a:rPr>
              <a:t>However, a warmer overall climate has the feedback of resulting in 	more water vapor in the atmosphere, further contributing to 	warming.</a:t>
            </a:r>
            <a:endParaRPr lang="en-US" sz="2000" dirty="0">
              <a:solidFill>
                <a:schemeClr val="tx1">
                  <a:lumMod val="65000"/>
                  <a:lumOff val="35000"/>
                </a:schemeClr>
              </a:solidFill>
              <a:latin typeface="Trebuchet MS"/>
              <a:cs typeface="Trebuchet MS"/>
            </a:endParaRPr>
          </a:p>
          <a:p>
            <a:endParaRPr lang="en-US" sz="1400" dirty="0">
              <a:solidFill>
                <a:schemeClr val="tx1">
                  <a:lumMod val="65000"/>
                  <a:lumOff val="35000"/>
                </a:schemeClr>
              </a:solidFill>
              <a:latin typeface="Trebuchet MS"/>
              <a:cs typeface="Trebuchet MS"/>
            </a:endParaRPr>
          </a:p>
          <a:p>
            <a:r>
              <a:rPr lang="en-US" sz="2000" dirty="0" smtClean="0">
                <a:solidFill>
                  <a:schemeClr val="tx1">
                    <a:lumMod val="65000"/>
                    <a:lumOff val="35000"/>
                  </a:schemeClr>
                </a:solidFill>
                <a:latin typeface="Trebuchet MS"/>
                <a:cs typeface="Trebuchet MS"/>
              </a:rPr>
              <a:t>Upper atmospheric ozone is naturally occurring, but surface ozone is  a pollutant formed with sulfur dioxide emissions from industrial activity and contributes to warming.</a:t>
            </a:r>
            <a:endParaRPr lang="en-US" sz="2000" dirty="0">
              <a:solidFill>
                <a:schemeClr val="tx1">
                  <a:lumMod val="65000"/>
                  <a:lumOff val="35000"/>
                </a:schemeClr>
              </a:solidFill>
              <a:latin typeface="Trebuchet MS"/>
              <a:cs typeface="Trebuchet MS"/>
            </a:endParaRPr>
          </a:p>
        </p:txBody>
      </p:sp>
      <p:graphicFrame>
        <p:nvGraphicFramePr>
          <p:cNvPr id="3" name="Table 2"/>
          <p:cNvGraphicFramePr>
            <a:graphicFrameLocks noGrp="1"/>
          </p:cNvGraphicFramePr>
          <p:nvPr>
            <p:extLst>
              <p:ext uri="{D42A27DB-BD31-4B8C-83A1-F6EECF244321}">
                <p14:modId xmlns:p14="http://schemas.microsoft.com/office/powerpoint/2010/main" val="913111058"/>
              </p:ext>
            </p:extLst>
          </p:nvPr>
        </p:nvGraphicFramePr>
        <p:xfrm>
          <a:off x="1030696" y="877994"/>
          <a:ext cx="7277100" cy="2166620"/>
        </p:xfrm>
        <a:graphic>
          <a:graphicData uri="http://schemas.openxmlformats.org/drawingml/2006/table">
            <a:tbl>
              <a:tblPr/>
              <a:tblGrid>
                <a:gridCol w="1892300"/>
                <a:gridCol w="1892300"/>
                <a:gridCol w="3492500"/>
              </a:tblGrid>
              <a:tr h="889000">
                <a:tc>
                  <a:txBody>
                    <a:bodyPr/>
                    <a:lstStyle/>
                    <a:p>
                      <a:pPr algn="ctr" fontAlgn="ctr"/>
                      <a:r>
                        <a:rPr lang="en-US" sz="1600" b="1" i="0" u="none" strike="noStrike" dirty="0">
                          <a:solidFill>
                            <a:srgbClr val="000000"/>
                          </a:solidFill>
                          <a:effectLst/>
                          <a:latin typeface="Trebuchet MS"/>
                        </a:rPr>
                        <a:t>Greenhouse Gas</a:t>
                      </a:r>
                    </a:p>
                  </a:txBody>
                  <a:tcPr marL="12700" marR="12700" marT="127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600" b="1" i="0" u="none" strike="noStrike">
                          <a:solidFill>
                            <a:srgbClr val="000000"/>
                          </a:solidFill>
                          <a:effectLst/>
                          <a:latin typeface="Trebuchet MS"/>
                        </a:rPr>
                        <a:t>Average lifetime in the atmosphere</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600" b="1" i="0" u="none" strike="noStrike">
                          <a:solidFill>
                            <a:srgbClr val="000000"/>
                          </a:solidFill>
                          <a:effectLst/>
                          <a:latin typeface="Trebuchet MS"/>
                        </a:rPr>
                        <a:t>Global warming potential of one molecule of the gas over 100 years (Relative to carbon dioxide = 1)</a:t>
                      </a:r>
                    </a:p>
                  </a:txBody>
                  <a:tcPr marL="12700" marR="12700" marT="127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254000">
                <a:tc>
                  <a:txBody>
                    <a:bodyPr/>
                    <a:lstStyle/>
                    <a:p>
                      <a:pPr algn="ctr" fontAlgn="b"/>
                      <a:r>
                        <a:rPr lang="en-US" sz="1600" b="0" i="0" u="none" strike="noStrike">
                          <a:solidFill>
                            <a:srgbClr val="000000"/>
                          </a:solidFill>
                          <a:effectLst/>
                          <a:latin typeface="Trebuchet MS"/>
                        </a:rPr>
                        <a:t>Carbon dioxide</a:t>
                      </a:r>
                    </a:p>
                  </a:txBody>
                  <a:tcPr marL="12700" marR="12700"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a:solidFill>
                            <a:srgbClr val="000000"/>
                          </a:solidFill>
                          <a:effectLst/>
                          <a:latin typeface="Trebuchet MS"/>
                        </a:rPr>
                        <a:t>50-200+ years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a:solidFill>
                            <a:srgbClr val="000000"/>
                          </a:solidFill>
                          <a:effectLst/>
                          <a:latin typeface="Trebuchet MS"/>
                        </a:rPr>
                        <a:t>1</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4000">
                <a:tc>
                  <a:txBody>
                    <a:bodyPr/>
                    <a:lstStyle/>
                    <a:p>
                      <a:pPr algn="ctr" fontAlgn="b"/>
                      <a:r>
                        <a:rPr lang="en-US" sz="1600" b="0" i="0" u="none" strike="noStrike">
                          <a:solidFill>
                            <a:srgbClr val="000000"/>
                          </a:solidFill>
                          <a:effectLst/>
                          <a:latin typeface="Trebuchet MS"/>
                        </a:rPr>
                        <a:t>Methane</a:t>
                      </a:r>
                    </a:p>
                  </a:txBody>
                  <a:tcPr marL="12700" marR="12700"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a:solidFill>
                            <a:srgbClr val="000000"/>
                          </a:solidFill>
                          <a:effectLst/>
                          <a:latin typeface="Trebuchet MS"/>
                        </a:rPr>
                        <a:t>12 years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a:solidFill>
                            <a:srgbClr val="000000"/>
                          </a:solidFill>
                          <a:effectLst/>
                          <a:latin typeface="Trebuchet MS"/>
                        </a:rPr>
                        <a:t>21</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4000">
                <a:tc>
                  <a:txBody>
                    <a:bodyPr/>
                    <a:lstStyle/>
                    <a:p>
                      <a:pPr algn="ctr" fontAlgn="b"/>
                      <a:r>
                        <a:rPr lang="en-US" sz="1600" b="0" i="0" u="none" strike="noStrike">
                          <a:solidFill>
                            <a:srgbClr val="000000"/>
                          </a:solidFill>
                          <a:effectLst/>
                          <a:latin typeface="Trebuchet MS"/>
                        </a:rPr>
                        <a:t>Nitrous oxide</a:t>
                      </a:r>
                    </a:p>
                  </a:txBody>
                  <a:tcPr marL="12700" marR="12700"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a:solidFill>
                            <a:srgbClr val="000000"/>
                          </a:solidFill>
                          <a:effectLst/>
                          <a:latin typeface="Trebuchet MS"/>
                        </a:rPr>
                        <a:t>120 years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a:solidFill>
                            <a:srgbClr val="000000"/>
                          </a:solidFill>
                          <a:effectLst/>
                          <a:latin typeface="Trebuchet MS"/>
                        </a:rPr>
                        <a:t>310</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508000">
                <a:tc>
                  <a:txBody>
                    <a:bodyPr/>
                    <a:lstStyle/>
                    <a:p>
                      <a:pPr algn="ctr" fontAlgn="ctr"/>
                      <a:r>
                        <a:rPr lang="en-US" sz="1600" b="0" i="0" u="none" strike="noStrike">
                          <a:solidFill>
                            <a:srgbClr val="000000"/>
                          </a:solidFill>
                          <a:effectLst/>
                          <a:latin typeface="Trebuchet MS"/>
                        </a:rPr>
                        <a:t>Fluorinated gases (HFCs, PFCs, SF6)</a:t>
                      </a:r>
                    </a:p>
                  </a:txBody>
                  <a:tcPr marL="12700" marR="12700" marT="127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a:solidFill>
                            <a:srgbClr val="000000"/>
                          </a:solidFill>
                          <a:effectLst/>
                          <a:latin typeface="Trebuchet MS"/>
                        </a:rPr>
                        <a:t>1-50,000 years</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dirty="0">
                          <a:solidFill>
                            <a:srgbClr val="000000"/>
                          </a:solidFill>
                          <a:effectLst/>
                          <a:latin typeface="Trebuchet MS"/>
                        </a:rPr>
                        <a:t>140-23,900</a:t>
                      </a:r>
                    </a:p>
                  </a:txBody>
                  <a:tcPr marL="12700" marR="12700" marT="127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6" name="TextBox 9"/>
          <p:cNvSpPr txBox="1">
            <a:spLocks noChangeArrowheads="1"/>
          </p:cNvSpPr>
          <p:nvPr/>
        </p:nvSpPr>
        <p:spPr bwMode="auto">
          <a:xfrm>
            <a:off x="7450954" y="2822800"/>
            <a:ext cx="975087" cy="276995"/>
          </a:xfrm>
          <a:prstGeom prst="rect">
            <a:avLst/>
          </a:prstGeom>
          <a:noFill/>
          <a:ln w="9525">
            <a:noFill/>
            <a:miter lim="800000"/>
            <a:headEnd/>
            <a:tailEnd/>
          </a:ln>
        </p:spPr>
        <p:txBody>
          <a:bodyPr wrap="none" lIns="91435" tIns="45718" rIns="91435" bIns="45718">
            <a:prstTxWarp prst="textNoShape">
              <a:avLst/>
            </a:prstTxWarp>
            <a:spAutoFit/>
          </a:bodyPr>
          <a:lstStyle/>
          <a:p>
            <a:r>
              <a:rPr lang="en-US" sz="1200" b="1" i="1" dirty="0"/>
              <a:t>Source: </a:t>
            </a:r>
            <a:r>
              <a:rPr lang="en-US" sz="1200" b="1" i="1" dirty="0" smtClean="0"/>
              <a:t>EPA</a:t>
            </a:r>
            <a:endParaRPr lang="en-US" sz="1200" b="1" i="1" dirty="0"/>
          </a:p>
        </p:txBody>
      </p:sp>
    </p:spTree>
    <p:extLst>
      <p:ext uri="{BB962C8B-B14F-4D97-AF65-F5344CB8AC3E}">
        <p14:creationId xmlns:p14="http://schemas.microsoft.com/office/powerpoint/2010/main" val="33360635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iddle_slide.png"/>
          <p:cNvPicPr>
            <a:picLocks noChangeAspect="1"/>
          </p:cNvPicPr>
          <p:nvPr/>
        </p:nvPicPr>
        <p:blipFill>
          <a:blip r:embed="rId2"/>
          <a:stretch>
            <a:fillRect/>
          </a:stretch>
        </p:blipFill>
        <p:spPr>
          <a:xfrm>
            <a:off x="5832" y="268"/>
            <a:ext cx="9132335" cy="6857463"/>
          </a:xfrm>
          <a:prstGeom prst="rect">
            <a:avLst/>
          </a:prstGeom>
        </p:spPr>
      </p:pic>
      <p:sp>
        <p:nvSpPr>
          <p:cNvPr id="8" name="TextBox 7"/>
          <p:cNvSpPr txBox="1"/>
          <p:nvPr/>
        </p:nvSpPr>
        <p:spPr>
          <a:xfrm>
            <a:off x="962525" y="1835022"/>
            <a:ext cx="7295949" cy="3077766"/>
          </a:xfrm>
          <a:prstGeom prst="rect">
            <a:avLst/>
          </a:prstGeom>
          <a:noFill/>
        </p:spPr>
        <p:txBody>
          <a:bodyPr wrap="square" rtlCol="0">
            <a:spAutoFit/>
          </a:bodyPr>
          <a:lstStyle/>
          <a:p>
            <a:pPr algn="ctr"/>
            <a:r>
              <a:rPr lang="en-US" sz="2000" dirty="0" smtClean="0">
                <a:solidFill>
                  <a:schemeClr val="tx1">
                    <a:lumMod val="65000"/>
                    <a:lumOff val="35000"/>
                  </a:schemeClr>
                </a:solidFill>
                <a:latin typeface="Trebuchet MS"/>
                <a:cs typeface="Trebuchet MS"/>
              </a:rPr>
              <a:t>Note: This slide set is one of several that were presented at climate training workshops in 2014. Please visit the </a:t>
            </a:r>
            <a:r>
              <a:rPr lang="en-US" sz="2000" i="1" dirty="0" smtClean="0">
                <a:solidFill>
                  <a:schemeClr val="tx1">
                    <a:lumMod val="65000"/>
                    <a:lumOff val="35000"/>
                  </a:schemeClr>
                </a:solidFill>
                <a:latin typeface="Trebuchet MS"/>
                <a:cs typeface="Trebuchet MS"/>
              </a:rPr>
              <a:t>SCIPP Documents</a:t>
            </a:r>
            <a:r>
              <a:rPr lang="en-US" sz="2000" dirty="0" smtClean="0">
                <a:solidFill>
                  <a:schemeClr val="tx1">
                    <a:lumMod val="65000"/>
                    <a:lumOff val="35000"/>
                  </a:schemeClr>
                </a:solidFill>
                <a:latin typeface="Trebuchet MS"/>
                <a:cs typeface="Trebuchet MS"/>
              </a:rPr>
              <a:t> page in the </a:t>
            </a:r>
            <a:r>
              <a:rPr lang="en-US" sz="2000" i="1" dirty="0" smtClean="0">
                <a:solidFill>
                  <a:schemeClr val="tx1">
                    <a:lumMod val="65000"/>
                    <a:lumOff val="35000"/>
                  </a:schemeClr>
                </a:solidFill>
                <a:latin typeface="Trebuchet MS"/>
                <a:cs typeface="Trebuchet MS"/>
              </a:rPr>
              <a:t>Resources</a:t>
            </a:r>
            <a:r>
              <a:rPr lang="en-US" sz="2000" dirty="0" smtClean="0">
                <a:solidFill>
                  <a:schemeClr val="tx1">
                    <a:lumMod val="65000"/>
                    <a:lumOff val="35000"/>
                  </a:schemeClr>
                </a:solidFill>
                <a:latin typeface="Trebuchet MS"/>
                <a:cs typeface="Trebuchet MS"/>
              </a:rPr>
              <a:t> tab on the SCIPP’s website, </a:t>
            </a:r>
            <a:r>
              <a:rPr lang="en-US" sz="2000" dirty="0" smtClean="0">
                <a:solidFill>
                  <a:schemeClr val="tx1">
                    <a:lumMod val="65000"/>
                    <a:lumOff val="35000"/>
                  </a:schemeClr>
                </a:solidFill>
                <a:latin typeface="Trebuchet MS"/>
                <a:cs typeface="Trebuchet MS"/>
                <a:hlinkClick r:id="rId3"/>
              </a:rPr>
              <a:t>www.southernclimate.org</a:t>
            </a:r>
            <a:r>
              <a:rPr lang="en-US" sz="2000" dirty="0" smtClean="0">
                <a:solidFill>
                  <a:schemeClr val="tx1">
                    <a:lumMod val="65000"/>
                    <a:lumOff val="35000"/>
                  </a:schemeClr>
                </a:solidFill>
                <a:latin typeface="Trebuchet MS"/>
                <a:cs typeface="Trebuchet MS"/>
              </a:rPr>
              <a:t>, for slide sets on additional topics.</a:t>
            </a:r>
          </a:p>
          <a:p>
            <a:pPr algn="ctr"/>
            <a:endParaRPr lang="en-US" sz="2000" dirty="0">
              <a:solidFill>
                <a:schemeClr val="tx1">
                  <a:lumMod val="65000"/>
                  <a:lumOff val="35000"/>
                </a:schemeClr>
              </a:solidFill>
              <a:latin typeface="Trebuchet MS"/>
            </a:endParaRPr>
          </a:p>
          <a:p>
            <a:pPr algn="ctr"/>
            <a:r>
              <a:rPr lang="en-US" sz="2000" dirty="0" smtClean="0">
                <a:solidFill>
                  <a:schemeClr val="tx1">
                    <a:lumMod val="65000"/>
                    <a:lumOff val="35000"/>
                  </a:schemeClr>
                </a:solidFill>
                <a:latin typeface="Trebuchet MS"/>
              </a:rPr>
              <a:t>Workshop funding was provided by the NOAA Regional Integrated Sciences and Assessments program.</a:t>
            </a:r>
            <a:endParaRPr lang="en-US" sz="2000" dirty="0" smtClean="0">
              <a:solidFill>
                <a:schemeClr val="tx1">
                  <a:lumMod val="65000"/>
                  <a:lumOff val="35000"/>
                </a:schemeClr>
              </a:solidFill>
            </a:endParaRPr>
          </a:p>
          <a:p>
            <a:pPr algn="ctr"/>
            <a:endParaRPr lang="en-US" dirty="0" smtClean="0"/>
          </a:p>
          <a:p>
            <a:pPr algn="ctr"/>
            <a:endParaRPr lang="en-US" dirty="0" smtClean="0"/>
          </a:p>
          <a:p>
            <a:pPr algn="ctr"/>
            <a:endParaRPr lang="en-US" dirty="0"/>
          </a:p>
        </p:txBody>
      </p:sp>
    </p:spTree>
    <p:extLst>
      <p:ext uri="{BB962C8B-B14F-4D97-AF65-F5344CB8AC3E}">
        <p14:creationId xmlns:p14="http://schemas.microsoft.com/office/powerpoint/2010/main" val="38840520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ing_slide.png"/>
          <p:cNvPicPr>
            <a:picLocks noChangeAspect="1"/>
          </p:cNvPicPr>
          <p:nvPr/>
        </p:nvPicPr>
        <p:blipFill>
          <a:blip r:embed="rId3"/>
          <a:stretch>
            <a:fillRect/>
          </a:stretch>
        </p:blipFill>
        <p:spPr>
          <a:xfrm>
            <a:off x="5832" y="268"/>
            <a:ext cx="9132335" cy="6857463"/>
          </a:xfrm>
          <a:prstGeom prst="rect">
            <a:avLst/>
          </a:prstGeom>
        </p:spPr>
      </p:pic>
      <p:sp>
        <p:nvSpPr>
          <p:cNvPr id="5" name="TextBox 4"/>
          <p:cNvSpPr txBox="1"/>
          <p:nvPr/>
        </p:nvSpPr>
        <p:spPr>
          <a:xfrm>
            <a:off x="373510" y="373541"/>
            <a:ext cx="8488023" cy="6278642"/>
          </a:xfrm>
          <a:prstGeom prst="rect">
            <a:avLst/>
          </a:prstGeom>
          <a:noFill/>
        </p:spPr>
        <p:txBody>
          <a:bodyPr wrap="square" rtlCol="0">
            <a:spAutoFit/>
          </a:bodyPr>
          <a:lstStyle/>
          <a:p>
            <a:r>
              <a:rPr lang="en-US" sz="2800" dirty="0" smtClean="0">
                <a:solidFill>
                  <a:schemeClr val="tx2">
                    <a:lumMod val="75000"/>
                  </a:schemeClr>
                </a:solidFill>
                <a:latin typeface="Trebuchet MS"/>
                <a:cs typeface="Trebuchet MS"/>
              </a:rPr>
              <a:t>Greenhouse Gas Absorption Bands</a:t>
            </a:r>
          </a:p>
          <a:p>
            <a:endParaRPr lang="en-US" sz="1400" dirty="0" smtClean="0">
              <a:solidFill>
                <a:srgbClr val="008000"/>
              </a:solidFill>
              <a:latin typeface="Trebuchet MS"/>
              <a:cs typeface="Trebuchet MS"/>
            </a:endParaRPr>
          </a:p>
          <a:p>
            <a:r>
              <a:rPr lang="en-US" sz="2000" dirty="0" smtClean="0">
                <a:solidFill>
                  <a:schemeClr val="tx1">
                    <a:lumMod val="65000"/>
                    <a:lumOff val="35000"/>
                  </a:schemeClr>
                </a:solidFill>
                <a:latin typeface="Trebuchet MS"/>
                <a:cs typeface="Trebuchet MS"/>
              </a:rPr>
              <a:t>Most shortwave solar radiation Earth receives is at </a:t>
            </a:r>
          </a:p>
          <a:p>
            <a:r>
              <a:rPr lang="en-US" sz="2000" dirty="0" smtClean="0">
                <a:solidFill>
                  <a:schemeClr val="tx1">
                    <a:lumMod val="65000"/>
                    <a:lumOff val="35000"/>
                  </a:schemeClr>
                </a:solidFill>
                <a:latin typeface="Trebuchet MS"/>
                <a:cs typeface="Trebuchet MS"/>
              </a:rPr>
              <a:t>around .5 micrometers and most </a:t>
            </a:r>
            <a:r>
              <a:rPr lang="en-US" sz="2000" dirty="0" err="1" smtClean="0">
                <a:solidFill>
                  <a:schemeClr val="tx1">
                    <a:lumMod val="65000"/>
                    <a:lumOff val="35000"/>
                  </a:schemeClr>
                </a:solidFill>
                <a:latin typeface="Trebuchet MS"/>
                <a:cs typeface="Trebuchet MS"/>
              </a:rPr>
              <a:t>longwave</a:t>
            </a:r>
            <a:r>
              <a:rPr lang="en-US" sz="2000" dirty="0" smtClean="0">
                <a:solidFill>
                  <a:schemeClr val="tx1">
                    <a:lumMod val="65000"/>
                    <a:lumOff val="35000"/>
                  </a:schemeClr>
                </a:solidFill>
                <a:latin typeface="Trebuchet MS"/>
                <a:cs typeface="Trebuchet MS"/>
              </a:rPr>
              <a:t> radiation</a:t>
            </a:r>
          </a:p>
          <a:p>
            <a:r>
              <a:rPr lang="en-US" sz="2000" dirty="0" smtClean="0">
                <a:solidFill>
                  <a:schemeClr val="tx1">
                    <a:lumMod val="65000"/>
                    <a:lumOff val="35000"/>
                  </a:schemeClr>
                </a:solidFill>
                <a:latin typeface="Trebuchet MS"/>
                <a:cs typeface="Trebuchet MS"/>
              </a:rPr>
              <a:t>Earth emits is as around 11.4 micrometers.</a:t>
            </a:r>
          </a:p>
          <a:p>
            <a:endParaRPr lang="en-US" sz="2000" dirty="0">
              <a:solidFill>
                <a:schemeClr val="tx1">
                  <a:lumMod val="65000"/>
                  <a:lumOff val="35000"/>
                </a:schemeClr>
              </a:solidFill>
              <a:latin typeface="Trebuchet MS"/>
              <a:cs typeface="Trebuchet MS"/>
            </a:endParaRPr>
          </a:p>
          <a:p>
            <a:r>
              <a:rPr lang="en-US" sz="2000" dirty="0" smtClean="0">
                <a:solidFill>
                  <a:schemeClr val="tx1">
                    <a:lumMod val="65000"/>
                    <a:lumOff val="35000"/>
                  </a:schemeClr>
                </a:solidFill>
                <a:latin typeface="Trebuchet MS"/>
                <a:cs typeface="Trebuchet MS"/>
              </a:rPr>
              <a:t>Conveniently, the greenhouse gasses in the </a:t>
            </a:r>
          </a:p>
          <a:p>
            <a:r>
              <a:rPr lang="en-US" sz="2000" dirty="0" smtClean="0">
                <a:solidFill>
                  <a:schemeClr val="tx1">
                    <a:lumMod val="65000"/>
                    <a:lumOff val="35000"/>
                  </a:schemeClr>
                </a:solidFill>
                <a:latin typeface="Trebuchet MS"/>
                <a:cs typeface="Trebuchet MS"/>
              </a:rPr>
              <a:t>atmosphere have windows in the radiation they </a:t>
            </a:r>
          </a:p>
          <a:p>
            <a:r>
              <a:rPr lang="en-US" sz="2000" dirty="0" smtClean="0">
                <a:solidFill>
                  <a:schemeClr val="tx1">
                    <a:lumMod val="65000"/>
                    <a:lumOff val="35000"/>
                  </a:schemeClr>
                </a:solidFill>
                <a:latin typeface="Trebuchet MS"/>
                <a:cs typeface="Trebuchet MS"/>
              </a:rPr>
              <a:t>filter out to allow for this incoming and exiting </a:t>
            </a:r>
          </a:p>
          <a:p>
            <a:r>
              <a:rPr lang="en-US" sz="2000" dirty="0" smtClean="0">
                <a:solidFill>
                  <a:schemeClr val="tx1">
                    <a:lumMod val="65000"/>
                    <a:lumOff val="35000"/>
                  </a:schemeClr>
                </a:solidFill>
                <a:latin typeface="Trebuchet MS"/>
                <a:cs typeface="Trebuchet MS"/>
              </a:rPr>
              <a:t>radiation. </a:t>
            </a:r>
          </a:p>
          <a:p>
            <a:endParaRPr lang="en-US" sz="2000" dirty="0" smtClean="0">
              <a:solidFill>
                <a:schemeClr val="tx1">
                  <a:lumMod val="65000"/>
                  <a:lumOff val="35000"/>
                </a:schemeClr>
              </a:solidFill>
              <a:latin typeface="Trebuchet MS"/>
              <a:cs typeface="Trebuchet MS"/>
            </a:endParaRPr>
          </a:p>
          <a:p>
            <a:r>
              <a:rPr lang="en-US" sz="2000" dirty="0" smtClean="0">
                <a:solidFill>
                  <a:schemeClr val="tx1">
                    <a:lumMod val="65000"/>
                    <a:lumOff val="35000"/>
                  </a:schemeClr>
                </a:solidFill>
                <a:latin typeface="Trebuchet MS"/>
                <a:cs typeface="Trebuchet MS"/>
              </a:rPr>
              <a:t>However, increases in the amount of these gases </a:t>
            </a:r>
          </a:p>
          <a:p>
            <a:r>
              <a:rPr lang="en-US" sz="2000" dirty="0" smtClean="0">
                <a:solidFill>
                  <a:schemeClr val="tx1">
                    <a:lumMod val="65000"/>
                    <a:lumOff val="35000"/>
                  </a:schemeClr>
                </a:solidFill>
                <a:latin typeface="Trebuchet MS"/>
                <a:cs typeface="Trebuchet MS"/>
              </a:rPr>
              <a:t>will make them slightly more effective at </a:t>
            </a:r>
          </a:p>
          <a:p>
            <a:r>
              <a:rPr lang="en-US" sz="2000" dirty="0" smtClean="0">
                <a:solidFill>
                  <a:schemeClr val="tx1">
                    <a:lumMod val="65000"/>
                    <a:lumOff val="35000"/>
                  </a:schemeClr>
                </a:solidFill>
                <a:latin typeface="Trebuchet MS"/>
                <a:cs typeface="Trebuchet MS"/>
              </a:rPr>
              <a:t>absorption, which has big implications on Earth’s </a:t>
            </a:r>
          </a:p>
          <a:p>
            <a:r>
              <a:rPr lang="en-US" sz="2000" dirty="0" smtClean="0">
                <a:solidFill>
                  <a:schemeClr val="tx1">
                    <a:lumMod val="65000"/>
                    <a:lumOff val="35000"/>
                  </a:schemeClr>
                </a:solidFill>
                <a:latin typeface="Trebuchet MS"/>
                <a:cs typeface="Trebuchet MS"/>
              </a:rPr>
              <a:t>energy budget.</a:t>
            </a:r>
            <a:endParaRPr lang="en-US" sz="2000" dirty="0">
              <a:solidFill>
                <a:schemeClr val="tx1">
                  <a:lumMod val="65000"/>
                  <a:lumOff val="35000"/>
                </a:schemeClr>
              </a:solidFill>
              <a:latin typeface="Trebuchet MS"/>
              <a:cs typeface="Trebuchet MS"/>
            </a:endParaRPr>
          </a:p>
          <a:p>
            <a:endParaRPr lang="en-US" sz="2000" dirty="0" smtClean="0">
              <a:solidFill>
                <a:schemeClr val="tx1">
                  <a:lumMod val="65000"/>
                  <a:lumOff val="35000"/>
                </a:schemeClr>
              </a:solidFill>
              <a:latin typeface="Trebuchet MS"/>
              <a:cs typeface="Trebuchet MS"/>
            </a:endParaRPr>
          </a:p>
          <a:p>
            <a:endParaRPr lang="en-US" sz="2000" dirty="0">
              <a:solidFill>
                <a:schemeClr val="tx1">
                  <a:lumMod val="65000"/>
                  <a:lumOff val="35000"/>
                </a:schemeClr>
              </a:solidFill>
              <a:latin typeface="Trebuchet MS"/>
              <a:cs typeface="Trebuchet MS"/>
            </a:endParaRPr>
          </a:p>
          <a:p>
            <a:endParaRPr lang="en-US" sz="2000" dirty="0" smtClean="0">
              <a:solidFill>
                <a:schemeClr val="tx1">
                  <a:lumMod val="65000"/>
                  <a:lumOff val="35000"/>
                </a:schemeClr>
              </a:solidFill>
              <a:latin typeface="Trebuchet MS"/>
              <a:cs typeface="Trebuchet MS"/>
            </a:endParaRPr>
          </a:p>
          <a:p>
            <a:endParaRPr lang="en-US" sz="2000" dirty="0">
              <a:solidFill>
                <a:schemeClr val="tx1">
                  <a:lumMod val="65000"/>
                  <a:lumOff val="35000"/>
                </a:schemeClr>
              </a:solidFill>
              <a:latin typeface="Trebuchet MS"/>
              <a:cs typeface="Trebuchet MS"/>
            </a:endParaRPr>
          </a:p>
          <a:p>
            <a:endParaRPr lang="en-US" sz="2000" dirty="0" smtClean="0">
              <a:solidFill>
                <a:schemeClr val="tx1">
                  <a:lumMod val="65000"/>
                  <a:lumOff val="35000"/>
                </a:schemeClr>
              </a:solidFill>
              <a:latin typeface="Trebuchet MS"/>
              <a:cs typeface="Trebuchet MS"/>
            </a:endParaRPr>
          </a:p>
        </p:txBody>
      </p:sp>
      <p:pic>
        <p:nvPicPr>
          <p:cNvPr id="8" name="Picture 7" descr="02-12.jpeg"/>
          <p:cNvPicPr>
            <a:picLocks noChangeAspect="1"/>
          </p:cNvPicPr>
          <p:nvPr/>
        </p:nvPicPr>
        <p:blipFill>
          <a:blip r:embed="rId4"/>
          <a:stretch>
            <a:fillRect/>
          </a:stretch>
        </p:blipFill>
        <p:spPr>
          <a:xfrm>
            <a:off x="6409705" y="479509"/>
            <a:ext cx="2728462" cy="6378222"/>
          </a:xfrm>
          <a:prstGeom prst="rect">
            <a:avLst/>
          </a:prstGeom>
        </p:spPr>
      </p:pic>
    </p:spTree>
    <p:extLst>
      <p:ext uri="{BB962C8B-B14F-4D97-AF65-F5344CB8AC3E}">
        <p14:creationId xmlns:p14="http://schemas.microsoft.com/office/powerpoint/2010/main" val="26406143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ing_slide.png"/>
          <p:cNvPicPr>
            <a:picLocks noChangeAspect="1"/>
          </p:cNvPicPr>
          <p:nvPr/>
        </p:nvPicPr>
        <p:blipFill>
          <a:blip r:embed="rId3"/>
          <a:stretch>
            <a:fillRect/>
          </a:stretch>
        </p:blipFill>
        <p:spPr>
          <a:xfrm>
            <a:off x="5832" y="268"/>
            <a:ext cx="9132335" cy="6857463"/>
          </a:xfrm>
          <a:prstGeom prst="rect">
            <a:avLst/>
          </a:prstGeom>
        </p:spPr>
      </p:pic>
      <p:sp>
        <p:nvSpPr>
          <p:cNvPr id="5" name="TextBox 4"/>
          <p:cNvSpPr txBox="1"/>
          <p:nvPr/>
        </p:nvSpPr>
        <p:spPr>
          <a:xfrm>
            <a:off x="373510" y="373541"/>
            <a:ext cx="8488023" cy="1733808"/>
          </a:xfrm>
          <a:prstGeom prst="rect">
            <a:avLst/>
          </a:prstGeom>
          <a:noFill/>
        </p:spPr>
        <p:txBody>
          <a:bodyPr wrap="square" rtlCol="0">
            <a:spAutoFit/>
          </a:bodyPr>
          <a:lstStyle/>
          <a:p>
            <a:r>
              <a:rPr lang="en-US" sz="2800" dirty="0" smtClean="0">
                <a:solidFill>
                  <a:schemeClr val="tx2">
                    <a:lumMod val="75000"/>
                  </a:schemeClr>
                </a:solidFill>
                <a:latin typeface="Trebuchet MS"/>
                <a:cs typeface="Trebuchet MS"/>
              </a:rPr>
              <a:t>More on CO</a:t>
            </a:r>
            <a:r>
              <a:rPr lang="en-US" sz="2800" baseline="-6000" dirty="0" smtClean="0">
                <a:solidFill>
                  <a:srgbClr val="002060"/>
                </a:solidFill>
                <a:latin typeface="Trebuchet MS"/>
                <a:ea typeface="Times New Roman" charset="0"/>
                <a:cs typeface="Trebuchet MS"/>
                <a:sym typeface="Times New Roman" charset="0"/>
              </a:rPr>
              <a:t>2</a:t>
            </a:r>
          </a:p>
          <a:p>
            <a:endParaRPr lang="en-US" sz="2800" baseline="-6000" dirty="0">
              <a:solidFill>
                <a:srgbClr val="595959"/>
              </a:solidFill>
              <a:latin typeface="Trebuchet MS"/>
              <a:ea typeface="Times New Roman" charset="0"/>
              <a:cs typeface="Trebuchet MS"/>
              <a:sym typeface="Times New Roman" charset="0"/>
            </a:endParaRPr>
          </a:p>
          <a:p>
            <a:r>
              <a:rPr lang="en-US" sz="2000" dirty="0" smtClean="0">
                <a:solidFill>
                  <a:srgbClr val="595959"/>
                </a:solidFill>
                <a:latin typeface="Trebuchet MS"/>
                <a:ea typeface="Times New Roman" charset="0"/>
                <a:cs typeface="Trebuchet MS"/>
                <a:sym typeface="Times New Roman" charset="0"/>
              </a:rPr>
              <a:t>Charles </a:t>
            </a:r>
            <a:r>
              <a:rPr lang="en-US" sz="2000" dirty="0">
                <a:solidFill>
                  <a:srgbClr val="595959"/>
                </a:solidFill>
                <a:latin typeface="Trebuchet MS"/>
                <a:ea typeface="Times New Roman" charset="0"/>
                <a:cs typeface="Trebuchet MS"/>
                <a:sym typeface="Times New Roman" charset="0"/>
              </a:rPr>
              <a:t>Keeling first measured </a:t>
            </a:r>
            <a:r>
              <a:rPr lang="en-US" sz="2000" dirty="0" smtClean="0">
                <a:solidFill>
                  <a:srgbClr val="595959"/>
                </a:solidFill>
                <a:latin typeface="Trebuchet MS"/>
                <a:ea typeface="Times New Roman" charset="0"/>
                <a:cs typeface="Trebuchet MS"/>
                <a:sym typeface="Times New Roman" charset="0"/>
              </a:rPr>
              <a:t>CO</a:t>
            </a:r>
            <a:r>
              <a:rPr lang="en-US" sz="2000" baseline="-6000" dirty="0" smtClean="0">
                <a:solidFill>
                  <a:srgbClr val="595959"/>
                </a:solidFill>
                <a:latin typeface="Trebuchet MS"/>
                <a:ea typeface="Times New Roman" charset="0"/>
                <a:cs typeface="Trebuchet MS"/>
                <a:sym typeface="Times New Roman" charset="0"/>
              </a:rPr>
              <a:t>2</a:t>
            </a:r>
            <a:r>
              <a:rPr lang="en-US" sz="2000" dirty="0" smtClean="0">
                <a:solidFill>
                  <a:srgbClr val="595959"/>
                </a:solidFill>
                <a:latin typeface="Trebuchet MS"/>
                <a:ea typeface="Times New Roman" charset="0"/>
                <a:cs typeface="Trebuchet MS"/>
                <a:sym typeface="Times New Roman" charset="0"/>
              </a:rPr>
              <a:t> </a:t>
            </a:r>
            <a:r>
              <a:rPr lang="en-US" sz="2000" dirty="0">
                <a:solidFill>
                  <a:srgbClr val="595959"/>
                </a:solidFill>
                <a:latin typeface="Trebuchet MS"/>
                <a:ea typeface="Times New Roman" charset="0"/>
                <a:cs typeface="Trebuchet MS"/>
                <a:sym typeface="Times New Roman" charset="0"/>
              </a:rPr>
              <a:t>at the Mauna Loa </a:t>
            </a:r>
            <a:r>
              <a:rPr lang="en-US" sz="2000" dirty="0" smtClean="0">
                <a:solidFill>
                  <a:srgbClr val="595959"/>
                </a:solidFill>
                <a:latin typeface="Trebuchet MS"/>
                <a:ea typeface="Times New Roman" charset="0"/>
                <a:cs typeface="Trebuchet MS"/>
                <a:sym typeface="Times New Roman" charset="0"/>
              </a:rPr>
              <a:t>Observatory in 1958, </a:t>
            </a:r>
            <a:r>
              <a:rPr lang="en-US" sz="2000" dirty="0">
                <a:solidFill>
                  <a:srgbClr val="595959"/>
                </a:solidFill>
                <a:latin typeface="Trebuchet MS"/>
                <a:ea typeface="Times New Roman" charset="0"/>
                <a:cs typeface="Trebuchet MS"/>
                <a:sym typeface="Times New Roman" charset="0"/>
              </a:rPr>
              <a:t>leading the scientific community to notice the human contribution to the greenhouse </a:t>
            </a:r>
            <a:r>
              <a:rPr lang="en-US" sz="2000" dirty="0" smtClean="0">
                <a:solidFill>
                  <a:srgbClr val="595959"/>
                </a:solidFill>
                <a:latin typeface="Trebuchet MS"/>
                <a:ea typeface="Times New Roman" charset="0"/>
                <a:cs typeface="Trebuchet MS"/>
                <a:sym typeface="Times New Roman" charset="0"/>
              </a:rPr>
              <a:t>effect.</a:t>
            </a:r>
            <a:endParaRPr lang="en-US" sz="2000" dirty="0">
              <a:solidFill>
                <a:srgbClr val="595959"/>
              </a:solidFill>
              <a:latin typeface="Trebuchet MS"/>
              <a:ea typeface="Times New Roman" charset="0"/>
              <a:cs typeface="Trebuchet MS"/>
              <a:sym typeface="Times New Roman" charset="0"/>
            </a:endParaRPr>
          </a:p>
        </p:txBody>
      </p:sp>
      <p:pic>
        <p:nvPicPr>
          <p:cNvPr id="2" name="Picture 1" descr="Screen Shot 2014-07-23 at 11.16.40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510" y="2200397"/>
            <a:ext cx="8588125" cy="4657334"/>
          </a:xfrm>
          <a:prstGeom prst="rect">
            <a:avLst/>
          </a:prstGeom>
        </p:spPr>
      </p:pic>
    </p:spTree>
    <p:extLst>
      <p:ext uri="{BB962C8B-B14F-4D97-AF65-F5344CB8AC3E}">
        <p14:creationId xmlns:p14="http://schemas.microsoft.com/office/powerpoint/2010/main" val="40859270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ing_slide.png"/>
          <p:cNvPicPr>
            <a:picLocks noChangeAspect="1"/>
          </p:cNvPicPr>
          <p:nvPr/>
        </p:nvPicPr>
        <p:blipFill>
          <a:blip r:embed="rId3"/>
          <a:stretch>
            <a:fillRect/>
          </a:stretch>
        </p:blipFill>
        <p:spPr>
          <a:xfrm>
            <a:off x="5832" y="268"/>
            <a:ext cx="9132335" cy="6857463"/>
          </a:xfrm>
          <a:prstGeom prst="rect">
            <a:avLst/>
          </a:prstGeom>
        </p:spPr>
      </p:pic>
      <p:sp>
        <p:nvSpPr>
          <p:cNvPr id="5" name="TextBox 4"/>
          <p:cNvSpPr txBox="1"/>
          <p:nvPr/>
        </p:nvSpPr>
        <p:spPr>
          <a:xfrm>
            <a:off x="270148" y="373541"/>
            <a:ext cx="8488023" cy="5755422"/>
          </a:xfrm>
          <a:prstGeom prst="rect">
            <a:avLst/>
          </a:prstGeom>
          <a:noFill/>
        </p:spPr>
        <p:txBody>
          <a:bodyPr wrap="square" rtlCol="0">
            <a:spAutoFit/>
          </a:bodyPr>
          <a:lstStyle/>
          <a:p>
            <a:r>
              <a:rPr lang="en-US" sz="2800" dirty="0" smtClean="0">
                <a:solidFill>
                  <a:schemeClr val="tx2">
                    <a:lumMod val="75000"/>
                  </a:schemeClr>
                </a:solidFill>
                <a:latin typeface="Trebuchet MS"/>
                <a:cs typeface="Trebuchet MS"/>
              </a:rPr>
              <a:t>More on CO</a:t>
            </a:r>
            <a:r>
              <a:rPr lang="en-US" sz="2800" baseline="-6000" dirty="0">
                <a:solidFill>
                  <a:srgbClr val="002060"/>
                </a:solidFill>
                <a:latin typeface="Trebuchet MS"/>
                <a:ea typeface="Times New Roman" charset="0"/>
                <a:cs typeface="Trebuchet MS"/>
                <a:sym typeface="Times New Roman" charset="0"/>
              </a:rPr>
              <a:t>2</a:t>
            </a:r>
          </a:p>
          <a:p>
            <a:endParaRPr lang="en-US" sz="2000" dirty="0" smtClean="0">
              <a:ea typeface="Times New Roman" charset="0"/>
              <a:cs typeface="Times New Roman" charset="0"/>
              <a:sym typeface="Times New Roman" charset="0"/>
            </a:endParaRPr>
          </a:p>
          <a:p>
            <a:r>
              <a:rPr lang="en-US" sz="2000" dirty="0" smtClean="0">
                <a:solidFill>
                  <a:srgbClr val="595959"/>
                </a:solidFill>
                <a:latin typeface="Trebuchet MS"/>
                <a:cs typeface="Trebuchet MS"/>
              </a:rPr>
              <a:t>The </a:t>
            </a:r>
            <a:r>
              <a:rPr lang="en-US" sz="2000" dirty="0">
                <a:solidFill>
                  <a:srgbClr val="595959"/>
                </a:solidFill>
                <a:latin typeface="Trebuchet MS"/>
                <a:cs typeface="Trebuchet MS"/>
              </a:rPr>
              <a:t>global increase in </a:t>
            </a:r>
            <a:endParaRPr lang="en-US" sz="2000" dirty="0" smtClean="0">
              <a:solidFill>
                <a:srgbClr val="595959"/>
              </a:solidFill>
              <a:latin typeface="Trebuchet MS"/>
              <a:cs typeface="Trebuchet MS"/>
            </a:endParaRPr>
          </a:p>
          <a:p>
            <a:r>
              <a:rPr lang="en-US" sz="2000" dirty="0" smtClean="0">
                <a:solidFill>
                  <a:srgbClr val="595959"/>
                </a:solidFill>
                <a:latin typeface="Trebuchet MS"/>
                <a:cs typeface="Trebuchet MS"/>
              </a:rPr>
              <a:t>CO</a:t>
            </a:r>
            <a:r>
              <a:rPr lang="en-US" sz="2000" baseline="-6000" dirty="0">
                <a:solidFill>
                  <a:srgbClr val="595959"/>
                </a:solidFill>
                <a:latin typeface="Trebuchet MS"/>
                <a:ea typeface="Times New Roman" charset="0"/>
                <a:cs typeface="Trebuchet MS"/>
                <a:sym typeface="Times New Roman" charset="0"/>
              </a:rPr>
              <a:t>2</a:t>
            </a:r>
            <a:r>
              <a:rPr lang="en-US" sz="2000" dirty="0" smtClean="0">
                <a:solidFill>
                  <a:srgbClr val="595959"/>
                </a:solidFill>
                <a:latin typeface="Trebuchet MS"/>
                <a:cs typeface="Trebuchet MS"/>
              </a:rPr>
              <a:t> coincides </a:t>
            </a:r>
            <a:r>
              <a:rPr lang="en-US" sz="2000" dirty="0">
                <a:solidFill>
                  <a:srgbClr val="595959"/>
                </a:solidFill>
                <a:latin typeface="Trebuchet MS"/>
                <a:cs typeface="Trebuchet MS"/>
              </a:rPr>
              <a:t>with the </a:t>
            </a:r>
            <a:endParaRPr lang="en-US" sz="2000" dirty="0" smtClean="0">
              <a:solidFill>
                <a:srgbClr val="595959"/>
              </a:solidFill>
              <a:latin typeface="Trebuchet MS"/>
              <a:cs typeface="Trebuchet MS"/>
            </a:endParaRPr>
          </a:p>
          <a:p>
            <a:r>
              <a:rPr lang="en-US" sz="2000" dirty="0">
                <a:solidFill>
                  <a:srgbClr val="595959"/>
                </a:solidFill>
                <a:latin typeface="Trebuchet MS"/>
                <a:cs typeface="Trebuchet MS"/>
              </a:rPr>
              <a:t>o</a:t>
            </a:r>
            <a:r>
              <a:rPr lang="en-US" sz="2000" dirty="0" smtClean="0">
                <a:solidFill>
                  <a:srgbClr val="595959"/>
                </a:solidFill>
                <a:latin typeface="Trebuchet MS"/>
                <a:cs typeface="Trebuchet MS"/>
              </a:rPr>
              <a:t>nset of the era </a:t>
            </a:r>
            <a:r>
              <a:rPr lang="en-US" sz="2000" dirty="0">
                <a:solidFill>
                  <a:srgbClr val="595959"/>
                </a:solidFill>
                <a:latin typeface="Trebuchet MS"/>
                <a:cs typeface="Trebuchet MS"/>
              </a:rPr>
              <a:t>of </a:t>
            </a:r>
            <a:endParaRPr lang="en-US" sz="2000" dirty="0" smtClean="0">
              <a:solidFill>
                <a:srgbClr val="595959"/>
              </a:solidFill>
              <a:latin typeface="Trebuchet MS"/>
              <a:cs typeface="Trebuchet MS"/>
            </a:endParaRPr>
          </a:p>
          <a:p>
            <a:r>
              <a:rPr lang="en-US" sz="2000" dirty="0" smtClean="0">
                <a:solidFill>
                  <a:srgbClr val="595959"/>
                </a:solidFill>
                <a:latin typeface="Trebuchet MS"/>
                <a:cs typeface="Trebuchet MS"/>
              </a:rPr>
              <a:t>Industrialization.</a:t>
            </a:r>
          </a:p>
          <a:p>
            <a:endParaRPr lang="en-US" sz="2000" dirty="0">
              <a:solidFill>
                <a:srgbClr val="595959"/>
              </a:solidFill>
              <a:latin typeface="Trebuchet MS"/>
              <a:ea typeface="Times New Roman" charset="0"/>
              <a:cs typeface="Trebuchet MS"/>
              <a:sym typeface="Times New Roman" charset="0"/>
            </a:endParaRPr>
          </a:p>
          <a:p>
            <a:r>
              <a:rPr lang="en-US" sz="2000" dirty="0" smtClean="0">
                <a:solidFill>
                  <a:srgbClr val="595959"/>
                </a:solidFill>
                <a:latin typeface="Trebuchet MS"/>
                <a:ea typeface="Times New Roman" charset="0"/>
                <a:cs typeface="Trebuchet MS"/>
                <a:sym typeface="Times New Roman" charset="0"/>
              </a:rPr>
              <a:t>The current 400ppm </a:t>
            </a:r>
          </a:p>
          <a:p>
            <a:r>
              <a:rPr lang="en-US" sz="2000" dirty="0" smtClean="0">
                <a:solidFill>
                  <a:srgbClr val="595959"/>
                </a:solidFill>
                <a:latin typeface="Trebuchet MS"/>
                <a:ea typeface="Times New Roman" charset="0"/>
                <a:cs typeface="Trebuchet MS"/>
                <a:sym typeface="Times New Roman" charset="0"/>
              </a:rPr>
              <a:t>level is at least the </a:t>
            </a:r>
          </a:p>
          <a:p>
            <a:r>
              <a:rPr lang="en-US" sz="2000" dirty="0" smtClean="0">
                <a:solidFill>
                  <a:srgbClr val="595959"/>
                </a:solidFill>
                <a:latin typeface="Trebuchet MS"/>
                <a:ea typeface="Times New Roman" charset="0"/>
                <a:cs typeface="Trebuchet MS"/>
                <a:sym typeface="Times New Roman" charset="0"/>
              </a:rPr>
              <a:t>highest in the past </a:t>
            </a:r>
          </a:p>
          <a:p>
            <a:r>
              <a:rPr lang="en-US" sz="2000" dirty="0" smtClean="0">
                <a:solidFill>
                  <a:srgbClr val="595959"/>
                </a:solidFill>
                <a:latin typeface="Trebuchet MS"/>
                <a:ea typeface="Times New Roman" charset="0"/>
                <a:cs typeface="Trebuchet MS"/>
                <a:sym typeface="Times New Roman" charset="0"/>
              </a:rPr>
              <a:t>800,000 years.</a:t>
            </a:r>
          </a:p>
          <a:p>
            <a:endParaRPr lang="en-US" sz="2000" dirty="0">
              <a:solidFill>
                <a:srgbClr val="595959"/>
              </a:solidFill>
              <a:latin typeface="Trebuchet MS"/>
              <a:ea typeface="Times New Roman" charset="0"/>
              <a:cs typeface="Trebuchet MS"/>
              <a:sym typeface="Times New Roman" charset="0"/>
            </a:endParaRPr>
          </a:p>
          <a:p>
            <a:r>
              <a:rPr lang="en-US" sz="2000" dirty="0" smtClean="0">
                <a:solidFill>
                  <a:srgbClr val="595959"/>
                </a:solidFill>
                <a:latin typeface="Trebuchet MS"/>
                <a:ea typeface="Times New Roman" charset="0"/>
                <a:cs typeface="Trebuchet MS"/>
                <a:sym typeface="Times New Roman" charset="0"/>
              </a:rPr>
              <a:t>Scientists believe the </a:t>
            </a:r>
          </a:p>
          <a:p>
            <a:r>
              <a:rPr lang="en-US" sz="2000" dirty="0" smtClean="0">
                <a:solidFill>
                  <a:srgbClr val="595959"/>
                </a:solidFill>
                <a:latin typeface="Trebuchet MS"/>
                <a:ea typeface="Times New Roman" charset="0"/>
                <a:cs typeface="Trebuchet MS"/>
                <a:sym typeface="Times New Roman" charset="0"/>
              </a:rPr>
              <a:t>last time</a:t>
            </a:r>
            <a:r>
              <a:rPr lang="en-US" sz="2000" dirty="0">
                <a:solidFill>
                  <a:srgbClr val="595959"/>
                </a:solidFill>
                <a:latin typeface="Trebuchet MS"/>
                <a:ea typeface="Times New Roman" charset="0"/>
                <a:cs typeface="Trebuchet MS"/>
                <a:sym typeface="Times New Roman" charset="0"/>
              </a:rPr>
              <a:t> </a:t>
            </a:r>
            <a:r>
              <a:rPr lang="en-US" sz="2000" dirty="0" smtClean="0">
                <a:solidFill>
                  <a:srgbClr val="595959"/>
                </a:solidFill>
                <a:latin typeface="Trebuchet MS"/>
                <a:ea typeface="Times New Roman" charset="0"/>
                <a:cs typeface="Trebuchet MS"/>
                <a:sym typeface="Times New Roman" charset="0"/>
              </a:rPr>
              <a:t>atmospheric </a:t>
            </a:r>
          </a:p>
          <a:p>
            <a:r>
              <a:rPr lang="en-US" sz="2000" dirty="0" smtClean="0">
                <a:solidFill>
                  <a:srgbClr val="595959"/>
                </a:solidFill>
                <a:latin typeface="Trebuchet MS"/>
                <a:ea typeface="Times New Roman" charset="0"/>
                <a:cs typeface="Trebuchet MS"/>
                <a:sym typeface="Times New Roman" charset="0"/>
              </a:rPr>
              <a:t>CO</a:t>
            </a:r>
            <a:r>
              <a:rPr lang="en-US" sz="2000" baseline="-6000" dirty="0">
                <a:solidFill>
                  <a:srgbClr val="595959"/>
                </a:solidFill>
                <a:latin typeface="Trebuchet MS"/>
                <a:ea typeface="Times New Roman" charset="0"/>
                <a:cs typeface="Trebuchet MS"/>
                <a:sym typeface="Times New Roman" charset="0"/>
              </a:rPr>
              <a:t>2</a:t>
            </a:r>
            <a:r>
              <a:rPr lang="en-US" sz="2000" dirty="0" smtClean="0">
                <a:solidFill>
                  <a:srgbClr val="595959"/>
                </a:solidFill>
                <a:latin typeface="Trebuchet MS"/>
                <a:ea typeface="Times New Roman" charset="0"/>
                <a:cs typeface="Trebuchet MS"/>
                <a:sym typeface="Times New Roman" charset="0"/>
              </a:rPr>
              <a:t> was higher was </a:t>
            </a:r>
          </a:p>
          <a:p>
            <a:r>
              <a:rPr lang="en-US" sz="2000" dirty="0" smtClean="0">
                <a:solidFill>
                  <a:srgbClr val="595959"/>
                </a:solidFill>
                <a:latin typeface="Trebuchet MS"/>
                <a:ea typeface="Times New Roman" charset="0"/>
                <a:cs typeface="Trebuchet MS"/>
                <a:sym typeface="Times New Roman" charset="0"/>
              </a:rPr>
              <a:t>during the Pliocene </a:t>
            </a:r>
          </a:p>
          <a:p>
            <a:r>
              <a:rPr lang="en-US" sz="2000" dirty="0" smtClean="0">
                <a:solidFill>
                  <a:srgbClr val="595959"/>
                </a:solidFill>
                <a:latin typeface="Trebuchet MS"/>
                <a:ea typeface="Times New Roman" charset="0"/>
                <a:cs typeface="Trebuchet MS"/>
                <a:sym typeface="Times New Roman" charset="0"/>
              </a:rPr>
              <a:t>geologic era between </a:t>
            </a:r>
          </a:p>
          <a:p>
            <a:r>
              <a:rPr lang="en-US" sz="2000" dirty="0">
                <a:solidFill>
                  <a:srgbClr val="595959"/>
                </a:solidFill>
                <a:latin typeface="Trebuchet MS"/>
                <a:ea typeface="Times New Roman" charset="0"/>
                <a:cs typeface="Trebuchet MS"/>
                <a:sym typeface="Times New Roman" charset="0"/>
              </a:rPr>
              <a:t>5</a:t>
            </a:r>
            <a:r>
              <a:rPr lang="en-US" sz="2000" dirty="0" smtClean="0">
                <a:solidFill>
                  <a:srgbClr val="595959"/>
                </a:solidFill>
                <a:latin typeface="Trebuchet MS"/>
                <a:ea typeface="Times New Roman" charset="0"/>
                <a:cs typeface="Trebuchet MS"/>
                <a:sym typeface="Times New Roman" charset="0"/>
              </a:rPr>
              <a:t> and 3 million years ago.</a:t>
            </a:r>
          </a:p>
        </p:txBody>
      </p:sp>
      <p:pic>
        <p:nvPicPr>
          <p:cNvPr id="3" name="Picture 2" descr="Screen Shot 2014-07-23 at 11.21.45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3514" y="73840"/>
            <a:ext cx="5924653" cy="3250242"/>
          </a:xfrm>
          <a:prstGeom prst="rect">
            <a:avLst/>
          </a:prstGeom>
        </p:spPr>
      </p:pic>
      <p:pic>
        <p:nvPicPr>
          <p:cNvPr id="6" name="Picture 5" descr="Screen Shot 2014-07-23 at 11.22.31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3514" y="3430085"/>
            <a:ext cx="5924653" cy="3309500"/>
          </a:xfrm>
          <a:prstGeom prst="rect">
            <a:avLst/>
          </a:prstGeom>
        </p:spPr>
      </p:pic>
      <p:sp>
        <p:nvSpPr>
          <p:cNvPr id="8" name="Multiply 7"/>
          <p:cNvSpPr/>
          <p:nvPr/>
        </p:nvSpPr>
        <p:spPr>
          <a:xfrm>
            <a:off x="8769452" y="285334"/>
            <a:ext cx="194038" cy="226395"/>
          </a:xfrm>
          <a:prstGeom prst="mathMultiply">
            <a:avLst/>
          </a:prstGeom>
          <a:solidFill>
            <a:srgbClr val="D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Multiply 8"/>
          <p:cNvSpPr/>
          <p:nvPr/>
        </p:nvSpPr>
        <p:spPr>
          <a:xfrm>
            <a:off x="8807193" y="3577860"/>
            <a:ext cx="194038" cy="226395"/>
          </a:xfrm>
          <a:prstGeom prst="mathMultiply">
            <a:avLst/>
          </a:prstGeom>
          <a:solidFill>
            <a:srgbClr val="D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96410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ing_slide.png"/>
          <p:cNvPicPr>
            <a:picLocks noChangeAspect="1"/>
          </p:cNvPicPr>
          <p:nvPr/>
        </p:nvPicPr>
        <p:blipFill>
          <a:blip r:embed="rId3"/>
          <a:stretch>
            <a:fillRect/>
          </a:stretch>
        </p:blipFill>
        <p:spPr>
          <a:xfrm>
            <a:off x="5832" y="268"/>
            <a:ext cx="9132335" cy="6857463"/>
          </a:xfrm>
          <a:prstGeom prst="rect">
            <a:avLst/>
          </a:prstGeom>
        </p:spPr>
      </p:pic>
      <p:sp>
        <p:nvSpPr>
          <p:cNvPr id="5" name="TextBox 4"/>
          <p:cNvSpPr txBox="1"/>
          <p:nvPr/>
        </p:nvSpPr>
        <p:spPr>
          <a:xfrm>
            <a:off x="373510" y="373541"/>
            <a:ext cx="8488023" cy="830997"/>
          </a:xfrm>
          <a:prstGeom prst="rect">
            <a:avLst/>
          </a:prstGeom>
          <a:noFill/>
        </p:spPr>
        <p:txBody>
          <a:bodyPr wrap="square" rtlCol="0">
            <a:spAutoFit/>
          </a:bodyPr>
          <a:lstStyle/>
          <a:p>
            <a:r>
              <a:rPr lang="en-US" sz="2800" dirty="0" smtClean="0">
                <a:solidFill>
                  <a:schemeClr val="tx2">
                    <a:lumMod val="75000"/>
                  </a:schemeClr>
                </a:solidFill>
                <a:latin typeface="Trebuchet MS"/>
                <a:cs typeface="Trebuchet MS"/>
              </a:rPr>
              <a:t>2000 years of Temperature and CO</a:t>
            </a:r>
            <a:r>
              <a:rPr lang="en-US" sz="2800" baseline="-6000" dirty="0">
                <a:solidFill>
                  <a:srgbClr val="002060"/>
                </a:solidFill>
                <a:latin typeface="Trebuchet MS"/>
                <a:ea typeface="Times New Roman" charset="0"/>
                <a:cs typeface="Trebuchet MS"/>
                <a:sym typeface="Times New Roman" charset="0"/>
              </a:rPr>
              <a:t>2</a:t>
            </a:r>
          </a:p>
          <a:p>
            <a:endParaRPr lang="en-US" sz="2000" dirty="0" smtClean="0">
              <a:ea typeface="Times New Roman" charset="0"/>
              <a:cs typeface="Times New Roman" charset="0"/>
              <a:sym typeface="Times New Roman" charset="0"/>
            </a:endParaRPr>
          </a:p>
        </p:txBody>
      </p:sp>
      <p:pic>
        <p:nvPicPr>
          <p:cNvPr id="3" name="Picture 2" descr="2000yearsCO2larg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2" y="1459155"/>
            <a:ext cx="9144000" cy="5398576"/>
          </a:xfrm>
          <a:prstGeom prst="rect">
            <a:avLst/>
          </a:prstGeom>
        </p:spPr>
      </p:pic>
    </p:spTree>
    <p:extLst>
      <p:ext uri="{BB962C8B-B14F-4D97-AF65-F5344CB8AC3E}">
        <p14:creationId xmlns:p14="http://schemas.microsoft.com/office/powerpoint/2010/main" val="5952486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ing_slide.png"/>
          <p:cNvPicPr>
            <a:picLocks noChangeAspect="1"/>
          </p:cNvPicPr>
          <p:nvPr/>
        </p:nvPicPr>
        <p:blipFill>
          <a:blip r:embed="rId3"/>
          <a:stretch>
            <a:fillRect/>
          </a:stretch>
        </p:blipFill>
        <p:spPr>
          <a:xfrm>
            <a:off x="5832" y="268"/>
            <a:ext cx="9132335" cy="6857463"/>
          </a:xfrm>
          <a:prstGeom prst="rect">
            <a:avLst/>
          </a:prstGeom>
        </p:spPr>
      </p:pic>
      <p:sp>
        <p:nvSpPr>
          <p:cNvPr id="5" name="TextBox 4"/>
          <p:cNvSpPr txBox="1"/>
          <p:nvPr/>
        </p:nvSpPr>
        <p:spPr>
          <a:xfrm>
            <a:off x="373510" y="373541"/>
            <a:ext cx="8488023" cy="3293209"/>
          </a:xfrm>
          <a:prstGeom prst="rect">
            <a:avLst/>
          </a:prstGeom>
          <a:noFill/>
        </p:spPr>
        <p:txBody>
          <a:bodyPr wrap="square" rtlCol="0">
            <a:spAutoFit/>
          </a:bodyPr>
          <a:lstStyle/>
          <a:p>
            <a:r>
              <a:rPr lang="en-US" sz="2800" dirty="0" smtClean="0">
                <a:solidFill>
                  <a:schemeClr val="tx2">
                    <a:lumMod val="75000"/>
                  </a:schemeClr>
                </a:solidFill>
                <a:latin typeface="Trebuchet MS"/>
                <a:cs typeface="Trebuchet MS"/>
              </a:rPr>
              <a:t>Have humans induced global changes before?</a:t>
            </a:r>
            <a:endParaRPr lang="en-US" sz="2400" dirty="0" smtClean="0">
              <a:solidFill>
                <a:srgbClr val="008000"/>
              </a:solidFill>
              <a:latin typeface="Trebuchet MS"/>
              <a:cs typeface="Trebuchet MS"/>
            </a:endParaRPr>
          </a:p>
          <a:p>
            <a:endParaRPr lang="en-US" sz="2000" dirty="0" smtClean="0">
              <a:ea typeface="Times New Roman" charset="0"/>
              <a:cs typeface="Times New Roman" charset="0"/>
              <a:sym typeface="Times New Roman" charset="0"/>
            </a:endParaRPr>
          </a:p>
          <a:p>
            <a:r>
              <a:rPr lang="en-US" sz="2000" dirty="0" smtClean="0">
                <a:solidFill>
                  <a:srgbClr val="595959"/>
                </a:solidFill>
                <a:latin typeface="Trebuchet MS"/>
                <a:ea typeface="Times New Roman" charset="0"/>
                <a:cs typeface="Trebuchet MS"/>
                <a:sym typeface="Times New Roman" charset="0"/>
              </a:rPr>
              <a:t>Scientists first reported upper ozone loss over Antarctica in 1985.</a:t>
            </a:r>
          </a:p>
          <a:p>
            <a:endParaRPr lang="en-US" sz="2000" dirty="0">
              <a:solidFill>
                <a:srgbClr val="595959"/>
              </a:solidFill>
              <a:latin typeface="Trebuchet MS"/>
              <a:ea typeface="Times New Roman" charset="0"/>
              <a:cs typeface="Trebuchet MS"/>
              <a:sym typeface="Times New Roman" charset="0"/>
            </a:endParaRPr>
          </a:p>
          <a:p>
            <a:r>
              <a:rPr lang="en-US" sz="2000" dirty="0" smtClean="0">
                <a:solidFill>
                  <a:srgbClr val="595959"/>
                </a:solidFill>
                <a:latin typeface="Trebuchet MS"/>
                <a:ea typeface="Times New Roman" charset="0"/>
                <a:cs typeface="Trebuchet MS"/>
                <a:sym typeface="Times New Roman" charset="0"/>
              </a:rPr>
              <a:t>By 1987 the loss was conclusively tied to industrial production of manmade chlorofluorocarbons (CFCs). </a:t>
            </a:r>
          </a:p>
          <a:p>
            <a:endParaRPr lang="en-US" sz="2000" dirty="0">
              <a:solidFill>
                <a:srgbClr val="595959"/>
              </a:solidFill>
              <a:latin typeface="Trebuchet MS"/>
              <a:ea typeface="Times New Roman" charset="0"/>
              <a:cs typeface="Trebuchet MS"/>
              <a:sym typeface="Times New Roman" charset="0"/>
            </a:endParaRPr>
          </a:p>
          <a:p>
            <a:r>
              <a:rPr lang="en-US" sz="2000" dirty="0" smtClean="0">
                <a:solidFill>
                  <a:srgbClr val="595959"/>
                </a:solidFill>
                <a:latin typeface="Trebuchet MS"/>
                <a:ea typeface="Times New Roman" charset="0"/>
                <a:cs typeface="Trebuchet MS"/>
                <a:sym typeface="Times New Roman" charset="0"/>
              </a:rPr>
              <a:t>An international effort followed, which led to the United Nations Montreal Protocol agreement that limited and eventually stopped global CFC use and production.</a:t>
            </a:r>
            <a:endParaRPr lang="en-US" sz="2000" dirty="0">
              <a:solidFill>
                <a:srgbClr val="595959"/>
              </a:solidFill>
              <a:latin typeface="Trebuchet MS"/>
              <a:ea typeface="Times New Roman" charset="0"/>
              <a:cs typeface="Trebuchet MS"/>
              <a:sym typeface="Times New Roman" charset="0"/>
            </a:endParaRPr>
          </a:p>
        </p:txBody>
      </p:sp>
      <p:pic>
        <p:nvPicPr>
          <p:cNvPr id="3" name="Picture 2" descr="Screen Shot 2014-07-23 at 12.04.4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7706" y="3643941"/>
            <a:ext cx="3589911" cy="3213790"/>
          </a:xfrm>
          <a:prstGeom prst="rect">
            <a:avLst/>
          </a:prstGeom>
        </p:spPr>
      </p:pic>
      <p:sp>
        <p:nvSpPr>
          <p:cNvPr id="6" name="TextBox 9"/>
          <p:cNvSpPr txBox="1">
            <a:spLocks noChangeArrowheads="1"/>
          </p:cNvSpPr>
          <p:nvPr/>
        </p:nvSpPr>
        <p:spPr bwMode="auto">
          <a:xfrm>
            <a:off x="2877706" y="6360188"/>
            <a:ext cx="1083966" cy="276995"/>
          </a:xfrm>
          <a:prstGeom prst="rect">
            <a:avLst/>
          </a:prstGeom>
          <a:noFill/>
          <a:ln w="9525">
            <a:noFill/>
            <a:miter lim="800000"/>
            <a:headEnd/>
            <a:tailEnd/>
          </a:ln>
        </p:spPr>
        <p:txBody>
          <a:bodyPr wrap="none" lIns="91435" tIns="45718" rIns="91435" bIns="45718">
            <a:prstTxWarp prst="textNoShape">
              <a:avLst/>
            </a:prstTxWarp>
            <a:spAutoFit/>
          </a:bodyPr>
          <a:lstStyle/>
          <a:p>
            <a:r>
              <a:rPr lang="en-US" sz="1200" b="1" i="1" dirty="0"/>
              <a:t>Source: </a:t>
            </a:r>
            <a:r>
              <a:rPr lang="en-US" sz="1200" b="1" i="1" dirty="0" smtClean="0"/>
              <a:t>NASA</a:t>
            </a:r>
            <a:endParaRPr lang="en-US" sz="1200" b="1" i="1" dirty="0"/>
          </a:p>
        </p:txBody>
      </p:sp>
    </p:spTree>
    <p:extLst>
      <p:ext uri="{BB962C8B-B14F-4D97-AF65-F5344CB8AC3E}">
        <p14:creationId xmlns:p14="http://schemas.microsoft.com/office/powerpoint/2010/main" val="13403579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ing_slide.png"/>
          <p:cNvPicPr>
            <a:picLocks noChangeAspect="1"/>
          </p:cNvPicPr>
          <p:nvPr/>
        </p:nvPicPr>
        <p:blipFill>
          <a:blip r:embed="rId3"/>
          <a:stretch>
            <a:fillRect/>
          </a:stretch>
        </p:blipFill>
        <p:spPr>
          <a:xfrm>
            <a:off x="5832" y="268"/>
            <a:ext cx="9132335" cy="6857463"/>
          </a:xfrm>
          <a:prstGeom prst="rect">
            <a:avLst/>
          </a:prstGeom>
        </p:spPr>
      </p:pic>
      <p:sp>
        <p:nvSpPr>
          <p:cNvPr id="5" name="TextBox 4"/>
          <p:cNvSpPr txBox="1"/>
          <p:nvPr/>
        </p:nvSpPr>
        <p:spPr>
          <a:xfrm>
            <a:off x="373510" y="373541"/>
            <a:ext cx="8488023" cy="3108543"/>
          </a:xfrm>
          <a:prstGeom prst="rect">
            <a:avLst/>
          </a:prstGeom>
          <a:noFill/>
        </p:spPr>
        <p:txBody>
          <a:bodyPr wrap="square" rtlCol="0">
            <a:spAutoFit/>
          </a:bodyPr>
          <a:lstStyle/>
          <a:p>
            <a:r>
              <a:rPr lang="en-US" sz="2800" dirty="0" smtClean="0">
                <a:solidFill>
                  <a:schemeClr val="tx2">
                    <a:lumMod val="75000"/>
                  </a:schemeClr>
                </a:solidFill>
                <a:latin typeface="Trebuchet MS"/>
                <a:cs typeface="Trebuchet MS"/>
              </a:rPr>
              <a:t>What impact have small changes in climate had in the past?</a:t>
            </a:r>
            <a:endParaRPr lang="en-US" sz="2400" dirty="0" smtClean="0">
              <a:solidFill>
                <a:srgbClr val="008000"/>
              </a:solidFill>
              <a:latin typeface="Trebuchet MS"/>
              <a:cs typeface="Trebuchet MS"/>
            </a:endParaRPr>
          </a:p>
          <a:p>
            <a:endParaRPr lang="en-US" sz="1000" dirty="0" smtClean="0">
              <a:ea typeface="Times New Roman" charset="0"/>
              <a:cs typeface="Times New Roman" charset="0"/>
              <a:sym typeface="Times New Roman" charset="0"/>
            </a:endParaRPr>
          </a:p>
          <a:p>
            <a:r>
              <a:rPr lang="en-US" sz="2000" dirty="0" smtClean="0">
                <a:solidFill>
                  <a:srgbClr val="595959"/>
                </a:solidFill>
                <a:latin typeface="Trebuchet MS"/>
                <a:ea typeface="Times New Roman" charset="0"/>
                <a:cs typeface="Trebuchet MS"/>
                <a:sym typeface="Times New Roman" charset="0"/>
              </a:rPr>
              <a:t>Medieval Warm Period, 9</a:t>
            </a:r>
            <a:r>
              <a:rPr lang="en-US" sz="2000" baseline="30000" dirty="0" smtClean="0">
                <a:solidFill>
                  <a:srgbClr val="595959"/>
                </a:solidFill>
                <a:latin typeface="Trebuchet MS"/>
                <a:ea typeface="Times New Roman" charset="0"/>
                <a:cs typeface="Trebuchet MS"/>
                <a:sym typeface="Times New Roman" charset="0"/>
              </a:rPr>
              <a:t>th</a:t>
            </a:r>
            <a:r>
              <a:rPr lang="en-US" sz="2000" dirty="0" smtClean="0">
                <a:solidFill>
                  <a:srgbClr val="595959"/>
                </a:solidFill>
                <a:latin typeface="Trebuchet MS"/>
                <a:ea typeface="Times New Roman" charset="0"/>
                <a:cs typeface="Trebuchet MS"/>
                <a:sym typeface="Times New Roman" charset="0"/>
              </a:rPr>
              <a:t> to 13</a:t>
            </a:r>
            <a:r>
              <a:rPr lang="en-US" sz="2000" baseline="30000" dirty="0" smtClean="0">
                <a:solidFill>
                  <a:srgbClr val="595959"/>
                </a:solidFill>
                <a:latin typeface="Trebuchet MS"/>
                <a:ea typeface="Times New Roman" charset="0"/>
                <a:cs typeface="Trebuchet MS"/>
                <a:sym typeface="Times New Roman" charset="0"/>
              </a:rPr>
              <a:t>th</a:t>
            </a:r>
            <a:r>
              <a:rPr lang="en-US" sz="2000" dirty="0" smtClean="0">
                <a:solidFill>
                  <a:srgbClr val="595959"/>
                </a:solidFill>
                <a:latin typeface="Trebuchet MS"/>
                <a:ea typeface="Times New Roman" charset="0"/>
                <a:cs typeface="Trebuchet MS"/>
                <a:sym typeface="Times New Roman" charset="0"/>
              </a:rPr>
              <a:t> centuries: A relatively warm period around the North Atlantic. Led to Viking settlement of Iceland and Greenland. </a:t>
            </a:r>
          </a:p>
          <a:p>
            <a:endParaRPr lang="en-US" sz="1000" dirty="0">
              <a:solidFill>
                <a:srgbClr val="595959"/>
              </a:solidFill>
              <a:latin typeface="Trebuchet MS"/>
              <a:ea typeface="Times New Roman" charset="0"/>
              <a:cs typeface="Trebuchet MS"/>
              <a:sym typeface="Times New Roman" charset="0"/>
            </a:endParaRPr>
          </a:p>
          <a:p>
            <a:r>
              <a:rPr lang="en-US" sz="2000" dirty="0" smtClean="0">
                <a:solidFill>
                  <a:srgbClr val="595959"/>
                </a:solidFill>
                <a:latin typeface="Trebuchet MS"/>
                <a:ea typeface="Times New Roman" charset="0"/>
                <a:cs typeface="Trebuchet MS"/>
                <a:sym typeface="Times New Roman" charset="0"/>
              </a:rPr>
              <a:t>The Little Ice Age, 14</a:t>
            </a:r>
            <a:r>
              <a:rPr lang="en-US" sz="2000" baseline="30000" dirty="0" smtClean="0">
                <a:solidFill>
                  <a:srgbClr val="595959"/>
                </a:solidFill>
                <a:latin typeface="Trebuchet MS"/>
                <a:ea typeface="Times New Roman" charset="0"/>
                <a:cs typeface="Trebuchet MS"/>
                <a:sym typeface="Times New Roman" charset="0"/>
              </a:rPr>
              <a:t>th</a:t>
            </a:r>
            <a:r>
              <a:rPr lang="en-US" sz="2000" dirty="0" smtClean="0">
                <a:solidFill>
                  <a:srgbClr val="595959"/>
                </a:solidFill>
                <a:latin typeface="Trebuchet MS"/>
                <a:ea typeface="Times New Roman" charset="0"/>
                <a:cs typeface="Trebuchet MS"/>
                <a:sym typeface="Times New Roman" charset="0"/>
              </a:rPr>
              <a:t> to 19</a:t>
            </a:r>
            <a:r>
              <a:rPr lang="en-US" sz="2000" baseline="30000" dirty="0" smtClean="0">
                <a:solidFill>
                  <a:srgbClr val="595959"/>
                </a:solidFill>
                <a:latin typeface="Trebuchet MS"/>
                <a:ea typeface="Times New Roman" charset="0"/>
                <a:cs typeface="Trebuchet MS"/>
                <a:sym typeface="Times New Roman" charset="0"/>
              </a:rPr>
              <a:t>th</a:t>
            </a:r>
            <a:r>
              <a:rPr lang="en-US" sz="2000" dirty="0" smtClean="0">
                <a:solidFill>
                  <a:srgbClr val="595959"/>
                </a:solidFill>
                <a:latin typeface="Trebuchet MS"/>
                <a:ea typeface="Times New Roman" charset="0"/>
                <a:cs typeface="Trebuchet MS"/>
                <a:sym typeface="Times New Roman" charset="0"/>
              </a:rPr>
              <a:t> centuries: A relatively cool period around the North Atlantic. Led to cold European winters, crop failure, famine and war.</a:t>
            </a:r>
            <a:endParaRPr lang="en-US" sz="2000" dirty="0">
              <a:solidFill>
                <a:srgbClr val="595959"/>
              </a:solidFill>
              <a:latin typeface="Trebuchet MS"/>
              <a:ea typeface="Times New Roman" charset="0"/>
              <a:cs typeface="Trebuchet MS"/>
              <a:sym typeface="Times New Roman" charset="0"/>
            </a:endParaRPr>
          </a:p>
        </p:txBody>
      </p:sp>
      <p:pic>
        <p:nvPicPr>
          <p:cNvPr id="6" name="Picture 12" descr="Picture1.png"/>
          <p:cNvPicPr>
            <a:picLocks noChangeAspect="1"/>
          </p:cNvPicPr>
          <p:nvPr/>
        </p:nvPicPr>
        <p:blipFill>
          <a:blip r:embed="rId4"/>
          <a:srcRect/>
          <a:stretch>
            <a:fillRect/>
          </a:stretch>
        </p:blipFill>
        <p:spPr bwMode="auto">
          <a:xfrm>
            <a:off x="516818" y="3397975"/>
            <a:ext cx="8130961" cy="3460025"/>
          </a:xfrm>
          <a:prstGeom prst="rect">
            <a:avLst/>
          </a:prstGeom>
          <a:noFill/>
          <a:ln w="9525">
            <a:noFill/>
            <a:miter lim="800000"/>
            <a:headEnd/>
            <a:tailEnd/>
          </a:ln>
        </p:spPr>
      </p:pic>
      <p:sp>
        <p:nvSpPr>
          <p:cNvPr id="2" name="Oval 1"/>
          <p:cNvSpPr/>
          <p:nvPr/>
        </p:nvSpPr>
        <p:spPr>
          <a:xfrm>
            <a:off x="4164637" y="4607690"/>
            <a:ext cx="1239811" cy="1107002"/>
          </a:xfrm>
          <a:prstGeom prst="ellipse">
            <a:avLst/>
          </a:prstGeom>
          <a:no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5734573" y="4907770"/>
            <a:ext cx="1239811" cy="1107002"/>
          </a:xfrm>
          <a:prstGeom prst="ellipse">
            <a:avLst/>
          </a:prstGeom>
          <a:no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6043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iddle_slide.png"/>
          <p:cNvPicPr>
            <a:picLocks noChangeAspect="1"/>
          </p:cNvPicPr>
          <p:nvPr/>
        </p:nvPicPr>
        <p:blipFill>
          <a:blip r:embed="rId3"/>
          <a:stretch>
            <a:fillRect/>
          </a:stretch>
        </p:blipFill>
        <p:spPr>
          <a:xfrm>
            <a:off x="5832" y="268"/>
            <a:ext cx="9132335" cy="6857463"/>
          </a:xfrm>
          <a:prstGeom prst="rect">
            <a:avLst/>
          </a:prstGeom>
        </p:spPr>
      </p:pic>
      <p:sp>
        <p:nvSpPr>
          <p:cNvPr id="10" name="TextBox 9"/>
          <p:cNvSpPr txBox="1"/>
          <p:nvPr/>
        </p:nvSpPr>
        <p:spPr>
          <a:xfrm>
            <a:off x="2215952" y="2056787"/>
            <a:ext cx="4898792" cy="523220"/>
          </a:xfrm>
          <a:prstGeom prst="rect">
            <a:avLst/>
          </a:prstGeom>
          <a:noFill/>
        </p:spPr>
        <p:txBody>
          <a:bodyPr wrap="square" rtlCol="0">
            <a:spAutoFit/>
          </a:bodyPr>
          <a:lstStyle/>
          <a:p>
            <a:pPr algn="ctr"/>
            <a:r>
              <a:rPr lang="en-US" sz="2800" dirty="0" smtClean="0">
                <a:solidFill>
                  <a:schemeClr val="tx2">
                    <a:lumMod val="75000"/>
                  </a:schemeClr>
                </a:solidFill>
                <a:latin typeface="Trebuchet MS"/>
                <a:cs typeface="Trebuchet MS"/>
              </a:rPr>
              <a:t>Impacts of Climate Change</a:t>
            </a:r>
            <a:endParaRPr lang="en-US" sz="2800" dirty="0">
              <a:solidFill>
                <a:schemeClr val="tx2">
                  <a:lumMod val="75000"/>
                </a:schemeClr>
              </a:solidFill>
              <a:latin typeface="Trebuchet MS"/>
              <a:cs typeface="Trebuchet MS"/>
            </a:endParaRPr>
          </a:p>
        </p:txBody>
      </p:sp>
    </p:spTree>
    <p:extLst>
      <p:ext uri="{BB962C8B-B14F-4D97-AF65-F5344CB8AC3E}">
        <p14:creationId xmlns:p14="http://schemas.microsoft.com/office/powerpoint/2010/main" val="3851472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ing_slide.png"/>
          <p:cNvPicPr>
            <a:picLocks noChangeAspect="1"/>
          </p:cNvPicPr>
          <p:nvPr/>
        </p:nvPicPr>
        <p:blipFill>
          <a:blip r:embed="rId3"/>
          <a:stretch>
            <a:fillRect/>
          </a:stretch>
        </p:blipFill>
        <p:spPr>
          <a:xfrm>
            <a:off x="5832" y="15036"/>
            <a:ext cx="9132335" cy="6857463"/>
          </a:xfrm>
          <a:prstGeom prst="rect">
            <a:avLst/>
          </a:prstGeom>
        </p:spPr>
      </p:pic>
      <p:sp>
        <p:nvSpPr>
          <p:cNvPr id="5" name="TextBox 4"/>
          <p:cNvSpPr txBox="1"/>
          <p:nvPr/>
        </p:nvSpPr>
        <p:spPr>
          <a:xfrm>
            <a:off x="373510" y="373541"/>
            <a:ext cx="8488023" cy="892552"/>
          </a:xfrm>
          <a:prstGeom prst="rect">
            <a:avLst/>
          </a:prstGeom>
          <a:noFill/>
        </p:spPr>
        <p:txBody>
          <a:bodyPr wrap="square" rtlCol="0">
            <a:spAutoFit/>
          </a:bodyPr>
          <a:lstStyle/>
          <a:p>
            <a:r>
              <a:rPr lang="en-US" sz="2800" dirty="0" smtClean="0">
                <a:solidFill>
                  <a:schemeClr val="tx2">
                    <a:lumMod val="75000"/>
                  </a:schemeClr>
                </a:solidFill>
                <a:latin typeface="Trebuchet MS"/>
                <a:cs typeface="Trebuchet MS"/>
              </a:rPr>
              <a:t>Indicators of a Warming World</a:t>
            </a:r>
          </a:p>
          <a:p>
            <a:endParaRPr lang="en-US" sz="2400" dirty="0" smtClean="0">
              <a:solidFill>
                <a:srgbClr val="008000"/>
              </a:solidFill>
              <a:latin typeface="Trebuchet MS"/>
              <a:cs typeface="Trebuchet MS"/>
            </a:endParaRPr>
          </a:p>
        </p:txBody>
      </p:sp>
      <p:pic>
        <p:nvPicPr>
          <p:cNvPr id="3" name="Picture 2" descr="Screen Shot 2014-07-23 at 2.45.37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7848" y="902936"/>
            <a:ext cx="7316953" cy="5777576"/>
          </a:xfrm>
          <a:prstGeom prst="rect">
            <a:avLst/>
          </a:prstGeom>
        </p:spPr>
      </p:pic>
      <p:sp>
        <p:nvSpPr>
          <p:cNvPr id="6" name="TextBox 9"/>
          <p:cNvSpPr txBox="1">
            <a:spLocks noChangeArrowheads="1"/>
          </p:cNvSpPr>
          <p:nvPr/>
        </p:nvSpPr>
        <p:spPr bwMode="auto">
          <a:xfrm>
            <a:off x="907848" y="6404287"/>
            <a:ext cx="1007397" cy="276995"/>
          </a:xfrm>
          <a:prstGeom prst="rect">
            <a:avLst/>
          </a:prstGeom>
          <a:noFill/>
          <a:ln w="9525">
            <a:noFill/>
            <a:miter lim="800000"/>
            <a:headEnd/>
            <a:tailEnd/>
          </a:ln>
        </p:spPr>
        <p:txBody>
          <a:bodyPr wrap="none" lIns="91435" tIns="45718" rIns="91435" bIns="45718">
            <a:prstTxWarp prst="textNoShape">
              <a:avLst/>
            </a:prstTxWarp>
            <a:spAutoFit/>
          </a:bodyPr>
          <a:lstStyle/>
          <a:p>
            <a:r>
              <a:rPr lang="en-US" sz="1200" b="1" i="1" dirty="0"/>
              <a:t>Source: </a:t>
            </a:r>
            <a:r>
              <a:rPr lang="en-US" sz="1200" b="1" i="1" dirty="0" smtClean="0"/>
              <a:t>IPCC</a:t>
            </a:r>
            <a:endParaRPr lang="en-US" sz="1200" b="1" i="1" dirty="0"/>
          </a:p>
        </p:txBody>
      </p:sp>
    </p:spTree>
    <p:extLst>
      <p:ext uri="{BB962C8B-B14F-4D97-AF65-F5344CB8AC3E}">
        <p14:creationId xmlns:p14="http://schemas.microsoft.com/office/powerpoint/2010/main" val="42411377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ing_slide.png"/>
          <p:cNvPicPr>
            <a:picLocks noChangeAspect="1"/>
          </p:cNvPicPr>
          <p:nvPr/>
        </p:nvPicPr>
        <p:blipFill>
          <a:blip r:embed="rId3"/>
          <a:stretch>
            <a:fillRect/>
          </a:stretch>
        </p:blipFill>
        <p:spPr>
          <a:xfrm>
            <a:off x="5832" y="15036"/>
            <a:ext cx="9132335" cy="6857463"/>
          </a:xfrm>
          <a:prstGeom prst="rect">
            <a:avLst/>
          </a:prstGeom>
        </p:spPr>
      </p:pic>
      <p:sp>
        <p:nvSpPr>
          <p:cNvPr id="5" name="TextBox 4"/>
          <p:cNvSpPr txBox="1"/>
          <p:nvPr/>
        </p:nvSpPr>
        <p:spPr>
          <a:xfrm>
            <a:off x="373510" y="373541"/>
            <a:ext cx="8488023" cy="892552"/>
          </a:xfrm>
          <a:prstGeom prst="rect">
            <a:avLst/>
          </a:prstGeom>
          <a:noFill/>
        </p:spPr>
        <p:txBody>
          <a:bodyPr wrap="square" rtlCol="0">
            <a:spAutoFit/>
          </a:bodyPr>
          <a:lstStyle/>
          <a:p>
            <a:r>
              <a:rPr lang="en-US" sz="2800" dirty="0" smtClean="0">
                <a:solidFill>
                  <a:schemeClr val="tx2">
                    <a:lumMod val="75000"/>
                  </a:schemeClr>
                </a:solidFill>
                <a:latin typeface="Trebuchet MS"/>
                <a:cs typeface="Trebuchet MS"/>
              </a:rPr>
              <a:t>Observational Evidence of the Warming Indicators</a:t>
            </a:r>
          </a:p>
          <a:p>
            <a:endParaRPr lang="en-US" sz="2400" dirty="0" smtClean="0">
              <a:solidFill>
                <a:srgbClr val="008000"/>
              </a:solidFill>
              <a:latin typeface="Trebuchet MS"/>
              <a:cs typeface="Trebuchet MS"/>
            </a:endParaRPr>
          </a:p>
        </p:txBody>
      </p:sp>
      <p:pic>
        <p:nvPicPr>
          <p:cNvPr id="2" name="Picture 1" descr="WGI_AR5_FigFAQ2.1-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2900" y="1103376"/>
            <a:ext cx="5903976" cy="5754624"/>
          </a:xfrm>
          <a:prstGeom prst="rect">
            <a:avLst/>
          </a:prstGeom>
        </p:spPr>
      </p:pic>
      <p:sp>
        <p:nvSpPr>
          <p:cNvPr id="7" name="TextBox 9"/>
          <p:cNvSpPr txBox="1">
            <a:spLocks noChangeArrowheads="1"/>
          </p:cNvSpPr>
          <p:nvPr/>
        </p:nvSpPr>
        <p:spPr bwMode="auto">
          <a:xfrm>
            <a:off x="1612900" y="6596274"/>
            <a:ext cx="1007397" cy="276995"/>
          </a:xfrm>
          <a:prstGeom prst="rect">
            <a:avLst/>
          </a:prstGeom>
          <a:noFill/>
          <a:ln w="9525">
            <a:noFill/>
            <a:miter lim="800000"/>
            <a:headEnd/>
            <a:tailEnd/>
          </a:ln>
        </p:spPr>
        <p:txBody>
          <a:bodyPr wrap="none" lIns="91435" tIns="45718" rIns="91435" bIns="45718">
            <a:prstTxWarp prst="textNoShape">
              <a:avLst/>
            </a:prstTxWarp>
            <a:spAutoFit/>
          </a:bodyPr>
          <a:lstStyle/>
          <a:p>
            <a:r>
              <a:rPr lang="en-US" sz="1200" b="1" i="1" dirty="0"/>
              <a:t>Source: </a:t>
            </a:r>
            <a:r>
              <a:rPr lang="en-US" sz="1200" b="1" i="1" dirty="0" smtClean="0"/>
              <a:t>IPCC</a:t>
            </a:r>
            <a:endParaRPr lang="en-US" sz="1200" b="1" i="1" dirty="0"/>
          </a:p>
        </p:txBody>
      </p:sp>
    </p:spTree>
    <p:extLst>
      <p:ext uri="{BB962C8B-B14F-4D97-AF65-F5344CB8AC3E}">
        <p14:creationId xmlns:p14="http://schemas.microsoft.com/office/powerpoint/2010/main" val="41876870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ing_slide.png"/>
          <p:cNvPicPr>
            <a:picLocks noChangeAspect="1"/>
          </p:cNvPicPr>
          <p:nvPr/>
        </p:nvPicPr>
        <p:blipFill>
          <a:blip r:embed="rId3"/>
          <a:stretch>
            <a:fillRect/>
          </a:stretch>
        </p:blipFill>
        <p:spPr>
          <a:xfrm>
            <a:off x="5832" y="268"/>
            <a:ext cx="9132335" cy="6857463"/>
          </a:xfrm>
          <a:prstGeom prst="rect">
            <a:avLst/>
          </a:prstGeom>
        </p:spPr>
      </p:pic>
      <p:sp>
        <p:nvSpPr>
          <p:cNvPr id="5" name="TextBox 4"/>
          <p:cNvSpPr txBox="1"/>
          <p:nvPr/>
        </p:nvSpPr>
        <p:spPr>
          <a:xfrm>
            <a:off x="373511" y="373541"/>
            <a:ext cx="8764656" cy="892552"/>
          </a:xfrm>
          <a:prstGeom prst="rect">
            <a:avLst/>
          </a:prstGeom>
          <a:noFill/>
        </p:spPr>
        <p:txBody>
          <a:bodyPr wrap="square" rtlCol="0">
            <a:spAutoFit/>
          </a:bodyPr>
          <a:lstStyle/>
          <a:p>
            <a:r>
              <a:rPr lang="en-US" sz="2800" dirty="0" smtClean="0">
                <a:solidFill>
                  <a:schemeClr val="tx2">
                    <a:lumMod val="75000"/>
                  </a:schemeClr>
                </a:solidFill>
                <a:latin typeface="Trebuchet MS"/>
                <a:cs typeface="Trebuchet MS"/>
              </a:rPr>
              <a:t>Warming already observed </a:t>
            </a:r>
          </a:p>
          <a:p>
            <a:endParaRPr lang="en-US" sz="2400" dirty="0" smtClean="0">
              <a:solidFill>
                <a:srgbClr val="008000"/>
              </a:solidFill>
              <a:latin typeface="Trebuchet MS"/>
              <a:cs typeface="Trebuchet MS"/>
            </a:endParaRPr>
          </a:p>
        </p:txBody>
      </p:sp>
      <p:sp>
        <p:nvSpPr>
          <p:cNvPr id="6" name="TextBox 5"/>
          <p:cNvSpPr txBox="1"/>
          <p:nvPr/>
        </p:nvSpPr>
        <p:spPr>
          <a:xfrm>
            <a:off x="4888106" y="6585300"/>
            <a:ext cx="1007407" cy="276999"/>
          </a:xfrm>
          <a:prstGeom prst="rect">
            <a:avLst/>
          </a:prstGeom>
          <a:noFill/>
        </p:spPr>
        <p:txBody>
          <a:bodyPr wrap="none" rtlCol="0">
            <a:spAutoFit/>
          </a:bodyPr>
          <a:lstStyle/>
          <a:p>
            <a:r>
              <a:rPr lang="en-US" sz="1200" b="1" i="1" dirty="0" smtClean="0"/>
              <a:t>Source: IPCC</a:t>
            </a:r>
            <a:endParaRPr lang="en-US" sz="1200" b="1" i="1" dirty="0"/>
          </a:p>
        </p:txBody>
      </p:sp>
      <p:pic>
        <p:nvPicPr>
          <p:cNvPr id="3" name="Picture 2" descr="Screen Shot 2014-07-23 at 1.33.4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47372"/>
            <a:ext cx="9144000" cy="6002039"/>
          </a:xfrm>
          <a:prstGeom prst="rect">
            <a:avLst/>
          </a:prstGeom>
        </p:spPr>
      </p:pic>
      <p:sp>
        <p:nvSpPr>
          <p:cNvPr id="7" name="TextBox 9"/>
          <p:cNvSpPr txBox="1">
            <a:spLocks noChangeArrowheads="1"/>
          </p:cNvSpPr>
          <p:nvPr/>
        </p:nvSpPr>
        <p:spPr bwMode="auto">
          <a:xfrm>
            <a:off x="5832" y="6581775"/>
            <a:ext cx="1007397" cy="276995"/>
          </a:xfrm>
          <a:prstGeom prst="rect">
            <a:avLst/>
          </a:prstGeom>
          <a:noFill/>
          <a:ln w="9525">
            <a:noFill/>
            <a:miter lim="800000"/>
            <a:headEnd/>
            <a:tailEnd/>
          </a:ln>
        </p:spPr>
        <p:txBody>
          <a:bodyPr wrap="none" lIns="91435" tIns="45718" rIns="91435" bIns="45718">
            <a:prstTxWarp prst="textNoShape">
              <a:avLst/>
            </a:prstTxWarp>
            <a:spAutoFit/>
          </a:bodyPr>
          <a:lstStyle/>
          <a:p>
            <a:r>
              <a:rPr lang="en-US" sz="1200" b="1" i="1" dirty="0"/>
              <a:t>Source: </a:t>
            </a:r>
            <a:r>
              <a:rPr lang="en-US" sz="1200" b="1" i="1" dirty="0" smtClean="0"/>
              <a:t>IPCC</a:t>
            </a:r>
            <a:endParaRPr lang="en-US" sz="1200" b="1" i="1" dirty="0"/>
          </a:p>
        </p:txBody>
      </p:sp>
    </p:spTree>
    <p:extLst>
      <p:ext uri="{BB962C8B-B14F-4D97-AF65-F5344CB8AC3E}">
        <p14:creationId xmlns:p14="http://schemas.microsoft.com/office/powerpoint/2010/main" val="26471752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iddle_slide.png"/>
          <p:cNvPicPr>
            <a:picLocks noChangeAspect="1"/>
          </p:cNvPicPr>
          <p:nvPr/>
        </p:nvPicPr>
        <p:blipFill>
          <a:blip r:embed="rId2"/>
          <a:stretch>
            <a:fillRect/>
          </a:stretch>
        </p:blipFill>
        <p:spPr>
          <a:xfrm>
            <a:off x="5832" y="268"/>
            <a:ext cx="9132335" cy="6857463"/>
          </a:xfrm>
          <a:prstGeom prst="rect">
            <a:avLst/>
          </a:prstGeom>
        </p:spPr>
      </p:pic>
      <p:sp>
        <p:nvSpPr>
          <p:cNvPr id="10" name="TextBox 9"/>
          <p:cNvSpPr txBox="1"/>
          <p:nvPr/>
        </p:nvSpPr>
        <p:spPr>
          <a:xfrm>
            <a:off x="2215952" y="2056787"/>
            <a:ext cx="4898792" cy="954107"/>
          </a:xfrm>
          <a:prstGeom prst="rect">
            <a:avLst/>
          </a:prstGeom>
          <a:noFill/>
        </p:spPr>
        <p:txBody>
          <a:bodyPr wrap="square" rtlCol="0">
            <a:spAutoFit/>
          </a:bodyPr>
          <a:lstStyle/>
          <a:p>
            <a:pPr algn="ctr"/>
            <a:r>
              <a:rPr lang="en-US" sz="2800" dirty="0" smtClean="0">
                <a:solidFill>
                  <a:schemeClr val="tx2">
                    <a:lumMod val="75000"/>
                  </a:schemeClr>
                </a:solidFill>
                <a:latin typeface="Trebuchet MS"/>
                <a:cs typeface="Trebuchet MS"/>
              </a:rPr>
              <a:t>What influences the state of Earth’s climate?</a:t>
            </a:r>
            <a:endParaRPr lang="en-US" sz="2800" dirty="0">
              <a:solidFill>
                <a:schemeClr val="tx2">
                  <a:lumMod val="75000"/>
                </a:schemeClr>
              </a:solidFill>
              <a:latin typeface="Trebuchet MS"/>
              <a:cs typeface="Trebuchet M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ing_slide.png"/>
          <p:cNvPicPr>
            <a:picLocks noChangeAspect="1"/>
          </p:cNvPicPr>
          <p:nvPr/>
        </p:nvPicPr>
        <p:blipFill>
          <a:blip r:embed="rId3"/>
          <a:stretch>
            <a:fillRect/>
          </a:stretch>
        </p:blipFill>
        <p:spPr>
          <a:xfrm>
            <a:off x="5832" y="268"/>
            <a:ext cx="9132335" cy="6857463"/>
          </a:xfrm>
          <a:prstGeom prst="rect">
            <a:avLst/>
          </a:prstGeom>
        </p:spPr>
      </p:pic>
      <p:sp>
        <p:nvSpPr>
          <p:cNvPr id="5" name="TextBox 4"/>
          <p:cNvSpPr txBox="1"/>
          <p:nvPr/>
        </p:nvSpPr>
        <p:spPr>
          <a:xfrm>
            <a:off x="373511" y="373541"/>
            <a:ext cx="8764656" cy="892552"/>
          </a:xfrm>
          <a:prstGeom prst="rect">
            <a:avLst/>
          </a:prstGeom>
          <a:noFill/>
        </p:spPr>
        <p:txBody>
          <a:bodyPr wrap="square" rtlCol="0">
            <a:spAutoFit/>
          </a:bodyPr>
          <a:lstStyle/>
          <a:p>
            <a:r>
              <a:rPr lang="en-US" sz="2800" dirty="0" smtClean="0">
                <a:solidFill>
                  <a:schemeClr val="tx2">
                    <a:lumMod val="75000"/>
                  </a:schemeClr>
                </a:solidFill>
                <a:latin typeface="Trebuchet MS"/>
                <a:cs typeface="Trebuchet MS"/>
              </a:rPr>
              <a:t>Warming Already Observed </a:t>
            </a:r>
          </a:p>
          <a:p>
            <a:endParaRPr lang="en-US" sz="2400" dirty="0" smtClean="0">
              <a:solidFill>
                <a:srgbClr val="008000"/>
              </a:solidFill>
              <a:latin typeface="Trebuchet MS"/>
              <a:cs typeface="Trebuchet MS"/>
            </a:endParaRPr>
          </a:p>
        </p:txBody>
      </p:sp>
      <p:pic>
        <p:nvPicPr>
          <p:cNvPr id="2" name="Picture 1" descr="Screen Shot 2014-07-23 at 4.33.2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88517"/>
            <a:ext cx="8210035" cy="5769214"/>
          </a:xfrm>
          <a:prstGeom prst="rect">
            <a:avLst/>
          </a:prstGeom>
        </p:spPr>
      </p:pic>
      <p:sp>
        <p:nvSpPr>
          <p:cNvPr id="8" name="TextBox 9"/>
          <p:cNvSpPr txBox="1">
            <a:spLocks noChangeArrowheads="1"/>
          </p:cNvSpPr>
          <p:nvPr/>
        </p:nvSpPr>
        <p:spPr bwMode="auto">
          <a:xfrm>
            <a:off x="5832" y="6581775"/>
            <a:ext cx="998906" cy="276995"/>
          </a:xfrm>
          <a:prstGeom prst="rect">
            <a:avLst/>
          </a:prstGeom>
          <a:noFill/>
          <a:ln w="9525">
            <a:noFill/>
            <a:miter lim="800000"/>
            <a:headEnd/>
            <a:tailEnd/>
          </a:ln>
        </p:spPr>
        <p:txBody>
          <a:bodyPr wrap="none" lIns="91435" tIns="45718" rIns="91435" bIns="45718">
            <a:prstTxWarp prst="textNoShape">
              <a:avLst/>
            </a:prstTxWarp>
            <a:spAutoFit/>
          </a:bodyPr>
          <a:lstStyle/>
          <a:p>
            <a:r>
              <a:rPr lang="en-US" sz="1200" b="1" i="1" dirty="0"/>
              <a:t>Source: </a:t>
            </a:r>
            <a:r>
              <a:rPr lang="en-US" sz="1200" b="1" i="1" dirty="0" smtClean="0"/>
              <a:t>NCA</a:t>
            </a:r>
            <a:endParaRPr lang="en-US" sz="1200" b="1" i="1" dirty="0"/>
          </a:p>
        </p:txBody>
      </p:sp>
      <p:pic>
        <p:nvPicPr>
          <p:cNvPr id="9" name="Picture 8" descr="2-7_us.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7974" y="4022738"/>
            <a:ext cx="2420193" cy="2011747"/>
          </a:xfrm>
          <a:prstGeom prst="rect">
            <a:avLst/>
          </a:prstGeom>
        </p:spPr>
      </p:pic>
    </p:spTree>
    <p:extLst>
      <p:ext uri="{BB962C8B-B14F-4D97-AF65-F5344CB8AC3E}">
        <p14:creationId xmlns:p14="http://schemas.microsoft.com/office/powerpoint/2010/main" val="8044097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ing_slide.png"/>
          <p:cNvPicPr>
            <a:picLocks noChangeAspect="1"/>
          </p:cNvPicPr>
          <p:nvPr/>
        </p:nvPicPr>
        <p:blipFill>
          <a:blip r:embed="rId3"/>
          <a:stretch>
            <a:fillRect/>
          </a:stretch>
        </p:blipFill>
        <p:spPr>
          <a:xfrm>
            <a:off x="5832" y="268"/>
            <a:ext cx="9132335" cy="6857463"/>
          </a:xfrm>
          <a:prstGeom prst="rect">
            <a:avLst/>
          </a:prstGeom>
        </p:spPr>
      </p:pic>
      <p:sp>
        <p:nvSpPr>
          <p:cNvPr id="5" name="TextBox 4"/>
          <p:cNvSpPr txBox="1"/>
          <p:nvPr/>
        </p:nvSpPr>
        <p:spPr>
          <a:xfrm>
            <a:off x="373510" y="373541"/>
            <a:ext cx="8770490" cy="5509200"/>
          </a:xfrm>
          <a:prstGeom prst="rect">
            <a:avLst/>
          </a:prstGeom>
          <a:noFill/>
        </p:spPr>
        <p:txBody>
          <a:bodyPr wrap="square" rtlCol="0">
            <a:spAutoFit/>
          </a:bodyPr>
          <a:lstStyle/>
          <a:p>
            <a:r>
              <a:rPr lang="en-US" sz="2800" dirty="0" smtClean="0">
                <a:solidFill>
                  <a:schemeClr val="tx2">
                    <a:lumMod val="75000"/>
                  </a:schemeClr>
                </a:solidFill>
                <a:latin typeface="Trebuchet MS"/>
                <a:cs typeface="Trebuchet MS"/>
              </a:rPr>
              <a:t>Do a Couple Degrees Really Matter?</a:t>
            </a:r>
          </a:p>
          <a:p>
            <a:endParaRPr lang="en-US" sz="2400" dirty="0" smtClean="0">
              <a:solidFill>
                <a:srgbClr val="008000"/>
              </a:solidFill>
              <a:latin typeface="Trebuchet MS"/>
              <a:cs typeface="Trebuchet MS"/>
            </a:endParaRPr>
          </a:p>
          <a:p>
            <a:r>
              <a:rPr lang="en-US" sz="2000" dirty="0" smtClean="0">
                <a:solidFill>
                  <a:schemeClr val="tx1">
                    <a:lumMod val="65000"/>
                    <a:lumOff val="35000"/>
                  </a:schemeClr>
                </a:solidFill>
                <a:latin typeface="Trebuchet MS"/>
                <a:cs typeface="Trebuchet MS"/>
              </a:rPr>
              <a:t>More hot extremes and heat waves.</a:t>
            </a:r>
          </a:p>
          <a:p>
            <a:endParaRPr lang="en-US" sz="2000" dirty="0">
              <a:solidFill>
                <a:schemeClr val="tx1">
                  <a:lumMod val="65000"/>
                  <a:lumOff val="35000"/>
                </a:schemeClr>
              </a:solidFill>
              <a:latin typeface="Trebuchet MS"/>
              <a:cs typeface="Trebuchet MS"/>
            </a:endParaRPr>
          </a:p>
          <a:p>
            <a:r>
              <a:rPr lang="en-US" sz="2000" dirty="0" smtClean="0">
                <a:solidFill>
                  <a:schemeClr val="tx1">
                    <a:lumMod val="65000"/>
                    <a:lumOff val="35000"/>
                  </a:schemeClr>
                </a:solidFill>
                <a:latin typeface="Trebuchet MS"/>
                <a:cs typeface="Trebuchet MS"/>
              </a:rPr>
              <a:t>Heavy precipitation events increasing in frequency and magnitude</a:t>
            </a:r>
          </a:p>
          <a:p>
            <a:r>
              <a:rPr lang="en-US" sz="2000" dirty="0" smtClean="0">
                <a:solidFill>
                  <a:schemeClr val="tx1">
                    <a:lumMod val="65000"/>
                    <a:lumOff val="35000"/>
                  </a:schemeClr>
                </a:solidFill>
                <a:latin typeface="Trebuchet MS"/>
                <a:cs typeface="Trebuchet MS"/>
              </a:rPr>
              <a:t>	Warm air can hold more water vapor.</a:t>
            </a:r>
          </a:p>
          <a:p>
            <a:endParaRPr lang="en-US" sz="2000" dirty="0">
              <a:solidFill>
                <a:schemeClr val="tx1">
                  <a:lumMod val="65000"/>
                  <a:lumOff val="35000"/>
                </a:schemeClr>
              </a:solidFill>
              <a:latin typeface="Trebuchet MS"/>
              <a:cs typeface="Trebuchet MS"/>
            </a:endParaRPr>
          </a:p>
          <a:p>
            <a:r>
              <a:rPr lang="en-US" sz="2000" dirty="0" smtClean="0">
                <a:solidFill>
                  <a:schemeClr val="tx1">
                    <a:lumMod val="65000"/>
                    <a:lumOff val="35000"/>
                  </a:schemeClr>
                </a:solidFill>
                <a:latin typeface="Trebuchet MS"/>
                <a:cs typeface="Trebuchet MS"/>
              </a:rPr>
              <a:t>Increasing evaporation contributes to more frequent and intense droughts.</a:t>
            </a:r>
          </a:p>
          <a:p>
            <a:endParaRPr lang="en-US" sz="2000" dirty="0" smtClean="0">
              <a:solidFill>
                <a:schemeClr val="tx1">
                  <a:lumMod val="65000"/>
                  <a:lumOff val="35000"/>
                </a:schemeClr>
              </a:solidFill>
              <a:latin typeface="Trebuchet MS"/>
              <a:cs typeface="Trebuchet MS"/>
            </a:endParaRPr>
          </a:p>
          <a:p>
            <a:r>
              <a:rPr lang="en-US" sz="2000" dirty="0" smtClean="0">
                <a:solidFill>
                  <a:schemeClr val="tx1">
                    <a:lumMod val="65000"/>
                    <a:lumOff val="35000"/>
                  </a:schemeClr>
                </a:solidFill>
                <a:latin typeface="Trebuchet MS"/>
                <a:cs typeface="Trebuchet MS"/>
              </a:rPr>
              <a:t>Snow cover and sea ice is shrinking.</a:t>
            </a:r>
          </a:p>
          <a:p>
            <a:endParaRPr lang="en-US" sz="2000" dirty="0">
              <a:solidFill>
                <a:schemeClr val="tx1">
                  <a:lumMod val="65000"/>
                  <a:lumOff val="35000"/>
                </a:schemeClr>
              </a:solidFill>
              <a:latin typeface="Trebuchet MS"/>
              <a:cs typeface="Trebuchet MS"/>
            </a:endParaRPr>
          </a:p>
          <a:p>
            <a:r>
              <a:rPr lang="en-US" sz="2000" dirty="0" smtClean="0">
                <a:solidFill>
                  <a:schemeClr val="tx1">
                    <a:lumMod val="65000"/>
                    <a:lumOff val="35000"/>
                  </a:schemeClr>
                </a:solidFill>
                <a:latin typeface="Trebuchet MS"/>
                <a:cs typeface="Trebuchet MS"/>
              </a:rPr>
              <a:t>Sea levels are rising.</a:t>
            </a:r>
          </a:p>
          <a:p>
            <a:endParaRPr lang="en-US" sz="2000" dirty="0">
              <a:solidFill>
                <a:schemeClr val="tx1">
                  <a:lumMod val="65000"/>
                  <a:lumOff val="35000"/>
                </a:schemeClr>
              </a:solidFill>
              <a:latin typeface="Trebuchet MS"/>
              <a:cs typeface="Trebuchet MS"/>
            </a:endParaRPr>
          </a:p>
          <a:p>
            <a:r>
              <a:rPr lang="en-US" sz="2000" dirty="0" smtClean="0">
                <a:solidFill>
                  <a:schemeClr val="tx1">
                    <a:lumMod val="65000"/>
                    <a:lumOff val="35000"/>
                  </a:schemeClr>
                </a:solidFill>
                <a:latin typeface="Trebuchet MS"/>
                <a:cs typeface="Trebuchet MS"/>
              </a:rPr>
              <a:t>Storm tracks are projected to move </a:t>
            </a:r>
            <a:r>
              <a:rPr lang="en-US" sz="2000" dirty="0" err="1" smtClean="0">
                <a:solidFill>
                  <a:schemeClr val="tx1">
                    <a:lumMod val="65000"/>
                    <a:lumOff val="35000"/>
                  </a:schemeClr>
                </a:solidFill>
                <a:latin typeface="Trebuchet MS"/>
                <a:cs typeface="Trebuchet MS"/>
              </a:rPr>
              <a:t>poleward</a:t>
            </a:r>
            <a:r>
              <a:rPr lang="en-US" sz="2000" dirty="0" smtClean="0">
                <a:solidFill>
                  <a:schemeClr val="tx1">
                    <a:lumMod val="65000"/>
                    <a:lumOff val="35000"/>
                  </a:schemeClr>
                </a:solidFill>
                <a:latin typeface="Trebuchet MS"/>
                <a:cs typeface="Trebuchet MS"/>
              </a:rPr>
              <a:t>.</a:t>
            </a:r>
          </a:p>
          <a:p>
            <a:r>
              <a:rPr lang="en-US" sz="2000" dirty="0" smtClean="0">
                <a:solidFill>
                  <a:schemeClr val="tx1">
                    <a:lumMod val="65000"/>
                    <a:lumOff val="35000"/>
                  </a:schemeClr>
                </a:solidFill>
                <a:latin typeface="Trebuchet MS"/>
                <a:cs typeface="Trebuchet MS"/>
              </a:rPr>
              <a:t> </a:t>
            </a:r>
            <a:endParaRPr lang="en-US" sz="2000" dirty="0">
              <a:solidFill>
                <a:schemeClr val="tx1">
                  <a:lumMod val="65000"/>
                  <a:lumOff val="35000"/>
                </a:schemeClr>
              </a:solidFill>
              <a:latin typeface="Trebuchet MS"/>
              <a:cs typeface="Trebuchet MS"/>
            </a:endParaRPr>
          </a:p>
          <a:p>
            <a:r>
              <a:rPr lang="en-US" sz="2000" dirty="0" smtClean="0">
                <a:solidFill>
                  <a:schemeClr val="tx1">
                    <a:lumMod val="65000"/>
                    <a:lumOff val="35000"/>
                  </a:schemeClr>
                </a:solidFill>
                <a:latin typeface="Trebuchet MS"/>
                <a:cs typeface="Trebuchet MS"/>
              </a:rPr>
              <a:t>The ocean is becoming increasingly acidic. </a:t>
            </a:r>
            <a:endParaRPr lang="en-US" sz="2000" dirty="0">
              <a:solidFill>
                <a:schemeClr val="tx1">
                  <a:lumMod val="65000"/>
                  <a:lumOff val="35000"/>
                </a:schemeClr>
              </a:solidFill>
              <a:latin typeface="Trebuchet MS"/>
              <a:cs typeface="Trebuchet MS"/>
            </a:endParaRPr>
          </a:p>
          <a:p>
            <a:endParaRPr lang="en-US" sz="2000" dirty="0" smtClean="0">
              <a:solidFill>
                <a:srgbClr val="458CCA"/>
              </a:solidFill>
              <a:latin typeface="Trebuchet MS"/>
              <a:cs typeface="Trebuchet MS"/>
            </a:endParaRPr>
          </a:p>
        </p:txBody>
      </p:sp>
    </p:spTree>
    <p:extLst>
      <p:ext uri="{BB962C8B-B14F-4D97-AF65-F5344CB8AC3E}">
        <p14:creationId xmlns:p14="http://schemas.microsoft.com/office/powerpoint/2010/main" val="4077904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ing_slide.png"/>
          <p:cNvPicPr>
            <a:picLocks noChangeAspect="1"/>
          </p:cNvPicPr>
          <p:nvPr/>
        </p:nvPicPr>
        <p:blipFill>
          <a:blip r:embed="rId3"/>
          <a:stretch>
            <a:fillRect/>
          </a:stretch>
        </p:blipFill>
        <p:spPr>
          <a:xfrm>
            <a:off x="5832" y="268"/>
            <a:ext cx="9132335" cy="6857463"/>
          </a:xfrm>
          <a:prstGeom prst="rect">
            <a:avLst/>
          </a:prstGeom>
        </p:spPr>
      </p:pic>
      <p:sp>
        <p:nvSpPr>
          <p:cNvPr id="5" name="TextBox 4"/>
          <p:cNvSpPr txBox="1"/>
          <p:nvPr/>
        </p:nvSpPr>
        <p:spPr>
          <a:xfrm>
            <a:off x="373510" y="373541"/>
            <a:ext cx="8488023" cy="892552"/>
          </a:xfrm>
          <a:prstGeom prst="rect">
            <a:avLst/>
          </a:prstGeom>
          <a:noFill/>
        </p:spPr>
        <p:txBody>
          <a:bodyPr wrap="square" rtlCol="0">
            <a:spAutoFit/>
          </a:bodyPr>
          <a:lstStyle/>
          <a:p>
            <a:r>
              <a:rPr lang="en-US" sz="2800" dirty="0" smtClean="0">
                <a:solidFill>
                  <a:schemeClr val="tx2">
                    <a:lumMod val="75000"/>
                  </a:schemeClr>
                </a:solidFill>
                <a:latin typeface="Trebuchet MS"/>
                <a:cs typeface="Trebuchet MS"/>
              </a:rPr>
              <a:t>A Small Shift Affects the Full Range of Climate </a:t>
            </a:r>
          </a:p>
          <a:p>
            <a:endParaRPr lang="en-US" sz="2400" dirty="0" smtClean="0">
              <a:solidFill>
                <a:srgbClr val="008000"/>
              </a:solidFill>
              <a:latin typeface="Trebuchet MS"/>
              <a:cs typeface="Trebuchet MS"/>
            </a:endParaRPr>
          </a:p>
        </p:txBody>
      </p:sp>
      <p:pic>
        <p:nvPicPr>
          <p:cNvPr id="6" name="Picture 1"/>
          <p:cNvPicPr>
            <a:picLocks noChangeAspect="1" noChangeArrowheads="1"/>
          </p:cNvPicPr>
          <p:nvPr/>
        </p:nvPicPr>
        <p:blipFill>
          <a:blip r:embed="rId4"/>
          <a:srcRect/>
          <a:stretch>
            <a:fillRect/>
          </a:stretch>
        </p:blipFill>
        <p:spPr bwMode="auto">
          <a:xfrm>
            <a:off x="431800" y="1211343"/>
            <a:ext cx="8255000" cy="4203700"/>
          </a:xfrm>
          <a:prstGeom prst="rect">
            <a:avLst/>
          </a:prstGeom>
          <a:noFill/>
          <a:ln w="12700">
            <a:noFill/>
            <a:miter lim="800000"/>
            <a:headEnd/>
            <a:tailEnd/>
          </a:ln>
        </p:spPr>
      </p:pic>
    </p:spTree>
    <p:extLst>
      <p:ext uri="{BB962C8B-B14F-4D97-AF65-F5344CB8AC3E}">
        <p14:creationId xmlns:p14="http://schemas.microsoft.com/office/powerpoint/2010/main" val="26808350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ing_slide.png"/>
          <p:cNvPicPr>
            <a:picLocks noChangeAspect="1"/>
          </p:cNvPicPr>
          <p:nvPr/>
        </p:nvPicPr>
        <p:blipFill>
          <a:blip r:embed="rId3"/>
          <a:stretch>
            <a:fillRect/>
          </a:stretch>
        </p:blipFill>
        <p:spPr>
          <a:xfrm>
            <a:off x="5832" y="268"/>
            <a:ext cx="9132335" cy="6857463"/>
          </a:xfrm>
          <a:prstGeom prst="rect">
            <a:avLst/>
          </a:prstGeom>
        </p:spPr>
      </p:pic>
      <p:sp>
        <p:nvSpPr>
          <p:cNvPr id="5" name="TextBox 4"/>
          <p:cNvSpPr txBox="1"/>
          <p:nvPr/>
        </p:nvSpPr>
        <p:spPr>
          <a:xfrm>
            <a:off x="373510" y="373541"/>
            <a:ext cx="8488023" cy="1508105"/>
          </a:xfrm>
          <a:prstGeom prst="rect">
            <a:avLst/>
          </a:prstGeom>
          <a:noFill/>
        </p:spPr>
        <p:txBody>
          <a:bodyPr wrap="square" rtlCol="0">
            <a:spAutoFit/>
          </a:bodyPr>
          <a:lstStyle/>
          <a:p>
            <a:r>
              <a:rPr lang="en-US" sz="2800" dirty="0" smtClean="0">
                <a:solidFill>
                  <a:schemeClr val="tx2">
                    <a:lumMod val="75000"/>
                  </a:schemeClr>
                </a:solidFill>
                <a:latin typeface="Trebuchet MS"/>
                <a:cs typeface="Trebuchet MS"/>
              </a:rPr>
              <a:t>Ocean Heat Content</a:t>
            </a:r>
          </a:p>
          <a:p>
            <a:endParaRPr lang="en-US" sz="2400" dirty="0">
              <a:solidFill>
                <a:srgbClr val="008000"/>
              </a:solidFill>
              <a:latin typeface="Trebuchet MS"/>
              <a:cs typeface="Trebuchet MS"/>
            </a:endParaRPr>
          </a:p>
          <a:p>
            <a:r>
              <a:rPr lang="en-US" sz="2000" dirty="0" smtClean="0">
                <a:solidFill>
                  <a:schemeClr val="tx1">
                    <a:lumMod val="65000"/>
                    <a:lumOff val="35000"/>
                  </a:schemeClr>
                </a:solidFill>
                <a:latin typeface="Trebuchet MS"/>
                <a:cs typeface="Trebuchet MS"/>
              </a:rPr>
              <a:t>Much of the warming Earth is experiencing is being absorbed by the ocean.</a:t>
            </a:r>
            <a:endParaRPr lang="en-US" sz="2000" dirty="0" smtClean="0">
              <a:solidFill>
                <a:srgbClr val="458CCA"/>
              </a:solidFill>
              <a:latin typeface="Trebuchet MS"/>
              <a:cs typeface="Trebuchet MS"/>
            </a:endParaRPr>
          </a:p>
        </p:txBody>
      </p:sp>
      <p:pic>
        <p:nvPicPr>
          <p:cNvPr id="6" name="Picture 2" descr="http://www.skepticalscience.com/graphics/Nuccitelli_OHC_Data.jpg"/>
          <p:cNvPicPr>
            <a:picLocks noChangeAspect="1" noChangeArrowheads="1"/>
          </p:cNvPicPr>
          <p:nvPr/>
        </p:nvPicPr>
        <p:blipFill>
          <a:blip r:embed="rId4"/>
          <a:srcRect/>
          <a:stretch>
            <a:fillRect/>
          </a:stretch>
        </p:blipFill>
        <p:spPr bwMode="auto">
          <a:xfrm>
            <a:off x="1157807" y="1881646"/>
            <a:ext cx="6975898" cy="4366402"/>
          </a:xfrm>
          <a:prstGeom prst="rect">
            <a:avLst/>
          </a:prstGeom>
          <a:noFill/>
          <a:ln w="9525">
            <a:noFill/>
            <a:miter lim="800000"/>
            <a:headEnd/>
            <a:tailEnd/>
          </a:ln>
        </p:spPr>
      </p:pic>
    </p:spTree>
    <p:extLst>
      <p:ext uri="{BB962C8B-B14F-4D97-AF65-F5344CB8AC3E}">
        <p14:creationId xmlns:p14="http://schemas.microsoft.com/office/powerpoint/2010/main" val="42509076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iddle_slide.png"/>
          <p:cNvPicPr>
            <a:picLocks noChangeAspect="1"/>
          </p:cNvPicPr>
          <p:nvPr/>
        </p:nvPicPr>
        <p:blipFill>
          <a:blip r:embed="rId2"/>
          <a:stretch>
            <a:fillRect/>
          </a:stretch>
        </p:blipFill>
        <p:spPr>
          <a:xfrm>
            <a:off x="5832" y="268"/>
            <a:ext cx="9132335" cy="6857463"/>
          </a:xfrm>
          <a:prstGeom prst="rect">
            <a:avLst/>
          </a:prstGeom>
        </p:spPr>
      </p:pic>
      <p:sp>
        <p:nvSpPr>
          <p:cNvPr id="10" name="TextBox 9"/>
          <p:cNvSpPr txBox="1"/>
          <p:nvPr/>
        </p:nvSpPr>
        <p:spPr>
          <a:xfrm>
            <a:off x="2215952" y="2056787"/>
            <a:ext cx="4898792" cy="523220"/>
          </a:xfrm>
          <a:prstGeom prst="rect">
            <a:avLst/>
          </a:prstGeom>
          <a:noFill/>
        </p:spPr>
        <p:txBody>
          <a:bodyPr wrap="square" rtlCol="0">
            <a:spAutoFit/>
          </a:bodyPr>
          <a:lstStyle/>
          <a:p>
            <a:pPr algn="ctr"/>
            <a:r>
              <a:rPr lang="en-US" sz="2800" dirty="0" smtClean="0">
                <a:solidFill>
                  <a:schemeClr val="tx2">
                    <a:lumMod val="75000"/>
                  </a:schemeClr>
                </a:solidFill>
                <a:latin typeface="Trebuchet MS"/>
                <a:cs typeface="Trebuchet MS"/>
              </a:rPr>
              <a:t>Climate Projections</a:t>
            </a:r>
            <a:endParaRPr lang="en-US" sz="2800" dirty="0">
              <a:solidFill>
                <a:schemeClr val="tx2">
                  <a:lumMod val="75000"/>
                </a:schemeClr>
              </a:solidFill>
              <a:latin typeface="Trebuchet MS"/>
              <a:cs typeface="Trebuchet MS"/>
            </a:endParaRPr>
          </a:p>
        </p:txBody>
      </p:sp>
    </p:spTree>
    <p:extLst>
      <p:ext uri="{BB962C8B-B14F-4D97-AF65-F5344CB8AC3E}">
        <p14:creationId xmlns:p14="http://schemas.microsoft.com/office/powerpoint/2010/main" val="32331712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ing_slide.png"/>
          <p:cNvPicPr>
            <a:picLocks noChangeAspect="1"/>
          </p:cNvPicPr>
          <p:nvPr/>
        </p:nvPicPr>
        <p:blipFill>
          <a:blip r:embed="rId3"/>
          <a:stretch>
            <a:fillRect/>
          </a:stretch>
        </p:blipFill>
        <p:spPr>
          <a:xfrm>
            <a:off x="5832" y="-14500"/>
            <a:ext cx="9132335" cy="6857463"/>
          </a:xfrm>
          <a:prstGeom prst="rect">
            <a:avLst/>
          </a:prstGeom>
        </p:spPr>
      </p:pic>
      <p:sp>
        <p:nvSpPr>
          <p:cNvPr id="5" name="TextBox 4"/>
          <p:cNvSpPr txBox="1"/>
          <p:nvPr/>
        </p:nvSpPr>
        <p:spPr>
          <a:xfrm>
            <a:off x="373510" y="373541"/>
            <a:ext cx="8488023" cy="5509200"/>
          </a:xfrm>
          <a:prstGeom prst="rect">
            <a:avLst/>
          </a:prstGeom>
          <a:noFill/>
        </p:spPr>
        <p:txBody>
          <a:bodyPr wrap="square" rtlCol="0">
            <a:spAutoFit/>
          </a:bodyPr>
          <a:lstStyle/>
          <a:p>
            <a:r>
              <a:rPr lang="en-US" sz="2800" dirty="0" smtClean="0">
                <a:solidFill>
                  <a:schemeClr val="tx2">
                    <a:lumMod val="75000"/>
                  </a:schemeClr>
                </a:solidFill>
                <a:latin typeface="Trebuchet MS"/>
                <a:cs typeface="Trebuchet MS"/>
              </a:rPr>
              <a:t>Climate Models</a:t>
            </a:r>
          </a:p>
          <a:p>
            <a:endParaRPr lang="en-US" sz="2400" dirty="0" smtClean="0">
              <a:solidFill>
                <a:srgbClr val="008000"/>
              </a:solidFill>
              <a:latin typeface="Trebuchet MS"/>
              <a:cs typeface="Trebuchet MS"/>
            </a:endParaRPr>
          </a:p>
          <a:p>
            <a:r>
              <a:rPr lang="en-US" sz="2000" dirty="0" smtClean="0">
                <a:solidFill>
                  <a:schemeClr val="tx1">
                    <a:lumMod val="65000"/>
                    <a:lumOff val="35000"/>
                  </a:schemeClr>
                </a:solidFill>
                <a:latin typeface="Trebuchet MS"/>
                <a:cs typeface="Trebuchet MS"/>
              </a:rPr>
              <a:t>A global climate model is a mathematical representation of the interactions between Earth’s ocean, land, ice and atmosphere.</a:t>
            </a:r>
          </a:p>
          <a:p>
            <a:endParaRPr lang="en-US" sz="2000" dirty="0">
              <a:solidFill>
                <a:schemeClr val="tx1">
                  <a:lumMod val="65000"/>
                  <a:lumOff val="35000"/>
                </a:schemeClr>
              </a:solidFill>
              <a:latin typeface="Trebuchet MS"/>
              <a:cs typeface="Trebuchet MS"/>
            </a:endParaRPr>
          </a:p>
          <a:p>
            <a:r>
              <a:rPr lang="en-US" sz="2000" dirty="0" smtClean="0">
                <a:solidFill>
                  <a:schemeClr val="tx1">
                    <a:lumMod val="65000"/>
                    <a:lumOff val="35000"/>
                  </a:schemeClr>
                </a:solidFill>
                <a:latin typeface="Trebuchet MS"/>
                <a:cs typeface="Trebuchet MS"/>
              </a:rPr>
              <a:t>The planet is divided up into an immense grid of boxes to calculate these interactions in pieces. </a:t>
            </a:r>
          </a:p>
          <a:p>
            <a:endParaRPr lang="en-US" sz="2000" dirty="0">
              <a:solidFill>
                <a:schemeClr val="tx1">
                  <a:lumMod val="65000"/>
                  <a:lumOff val="35000"/>
                </a:schemeClr>
              </a:solidFill>
              <a:latin typeface="Trebuchet MS"/>
              <a:cs typeface="Trebuchet MS"/>
            </a:endParaRPr>
          </a:p>
          <a:p>
            <a:r>
              <a:rPr lang="en-US" sz="2000" dirty="0" smtClean="0">
                <a:solidFill>
                  <a:schemeClr val="tx1">
                    <a:lumMod val="65000"/>
                    <a:lumOff val="35000"/>
                  </a:schemeClr>
                </a:solidFill>
                <a:latin typeface="Trebuchet MS"/>
                <a:cs typeface="Trebuchet MS"/>
              </a:rPr>
              <a:t>Powerful supercomputers are used to calculate equations representing these physical interactions over time.</a:t>
            </a:r>
          </a:p>
          <a:p>
            <a:endParaRPr lang="en-US" sz="2000" dirty="0">
              <a:solidFill>
                <a:schemeClr val="tx1">
                  <a:lumMod val="65000"/>
                  <a:lumOff val="35000"/>
                </a:schemeClr>
              </a:solidFill>
              <a:latin typeface="Trebuchet MS"/>
              <a:cs typeface="Trebuchet MS"/>
            </a:endParaRPr>
          </a:p>
          <a:p>
            <a:r>
              <a:rPr lang="en-US" sz="2000" dirty="0" smtClean="0">
                <a:solidFill>
                  <a:schemeClr val="tx1">
                    <a:lumMod val="65000"/>
                    <a:lumOff val="35000"/>
                  </a:schemeClr>
                </a:solidFill>
                <a:latin typeface="Trebuchet MS"/>
                <a:cs typeface="Trebuchet MS"/>
              </a:rPr>
              <a:t>Emissions scenarios </a:t>
            </a:r>
          </a:p>
          <a:p>
            <a:r>
              <a:rPr lang="en-US" sz="2000" dirty="0" smtClean="0">
                <a:solidFill>
                  <a:schemeClr val="tx1">
                    <a:lumMod val="65000"/>
                    <a:lumOff val="35000"/>
                  </a:schemeClr>
                </a:solidFill>
                <a:latin typeface="Trebuchet MS"/>
                <a:cs typeface="Trebuchet MS"/>
              </a:rPr>
              <a:t>representing different levels </a:t>
            </a:r>
          </a:p>
          <a:p>
            <a:r>
              <a:rPr lang="en-US" sz="2000" dirty="0" smtClean="0">
                <a:solidFill>
                  <a:schemeClr val="tx1">
                    <a:lumMod val="65000"/>
                    <a:lumOff val="35000"/>
                  </a:schemeClr>
                </a:solidFill>
                <a:latin typeface="Trebuchet MS"/>
                <a:cs typeface="Trebuchet MS"/>
              </a:rPr>
              <a:t>of fossil fuel or </a:t>
            </a:r>
          </a:p>
          <a:p>
            <a:r>
              <a:rPr lang="en-US" sz="2000" dirty="0" smtClean="0">
                <a:solidFill>
                  <a:schemeClr val="tx1">
                    <a:lumMod val="65000"/>
                    <a:lumOff val="35000"/>
                  </a:schemeClr>
                </a:solidFill>
                <a:latin typeface="Trebuchet MS"/>
                <a:cs typeface="Trebuchet MS"/>
              </a:rPr>
              <a:t>resource-efficient economic </a:t>
            </a:r>
          </a:p>
          <a:p>
            <a:r>
              <a:rPr lang="en-US" sz="2000" dirty="0" smtClean="0">
                <a:solidFill>
                  <a:schemeClr val="tx1">
                    <a:lumMod val="65000"/>
                    <a:lumOff val="35000"/>
                  </a:schemeClr>
                </a:solidFill>
                <a:latin typeface="Trebuchet MS"/>
                <a:cs typeface="Trebuchet MS"/>
              </a:rPr>
              <a:t>growth are included in </a:t>
            </a:r>
          </a:p>
          <a:p>
            <a:r>
              <a:rPr lang="en-US" sz="2000" dirty="0">
                <a:solidFill>
                  <a:schemeClr val="tx1">
                    <a:lumMod val="65000"/>
                    <a:lumOff val="35000"/>
                  </a:schemeClr>
                </a:solidFill>
                <a:latin typeface="Trebuchet MS"/>
                <a:cs typeface="Trebuchet MS"/>
              </a:rPr>
              <a:t>f</a:t>
            </a:r>
            <a:r>
              <a:rPr lang="en-US" sz="2000" dirty="0" smtClean="0">
                <a:solidFill>
                  <a:schemeClr val="tx1">
                    <a:lumMod val="65000"/>
                    <a:lumOff val="35000"/>
                  </a:schemeClr>
                </a:solidFill>
                <a:latin typeface="Trebuchet MS"/>
                <a:cs typeface="Trebuchet MS"/>
              </a:rPr>
              <a:t>uture climate projections.  </a:t>
            </a:r>
            <a:endParaRPr lang="en-US" sz="2000" dirty="0" smtClean="0">
              <a:solidFill>
                <a:srgbClr val="458CCA"/>
              </a:solidFill>
              <a:latin typeface="Trebuchet MS"/>
              <a:cs typeface="Trebuchet MS"/>
            </a:endParaRPr>
          </a:p>
        </p:txBody>
      </p:sp>
      <p:pic>
        <p:nvPicPr>
          <p:cNvPr id="7" name="Picture 6" descr="ksm_mc_A_3_a.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7162" y="3626551"/>
            <a:ext cx="5361005" cy="3231180"/>
          </a:xfrm>
          <a:prstGeom prst="rect">
            <a:avLst/>
          </a:prstGeom>
        </p:spPr>
      </p:pic>
      <p:sp>
        <p:nvSpPr>
          <p:cNvPr id="8" name="TextBox 9"/>
          <p:cNvSpPr txBox="1">
            <a:spLocks noChangeArrowheads="1"/>
          </p:cNvSpPr>
          <p:nvPr/>
        </p:nvSpPr>
        <p:spPr bwMode="auto">
          <a:xfrm>
            <a:off x="6490550" y="6581506"/>
            <a:ext cx="2632466" cy="276995"/>
          </a:xfrm>
          <a:prstGeom prst="rect">
            <a:avLst/>
          </a:prstGeom>
          <a:noFill/>
          <a:ln w="9525">
            <a:noFill/>
            <a:miter lim="800000"/>
            <a:headEnd/>
            <a:tailEnd/>
          </a:ln>
        </p:spPr>
        <p:txBody>
          <a:bodyPr wrap="none" lIns="91435" tIns="45718" rIns="91435" bIns="45718">
            <a:prstTxWarp prst="textNoShape">
              <a:avLst/>
            </a:prstTxWarp>
            <a:spAutoFit/>
          </a:bodyPr>
          <a:lstStyle/>
          <a:p>
            <a:r>
              <a:rPr lang="en-US" sz="1200" b="1" i="1" dirty="0" smtClean="0">
                <a:solidFill>
                  <a:schemeClr val="bg1"/>
                </a:solidFill>
              </a:rPr>
              <a:t>Source: National Academy of Sciences</a:t>
            </a:r>
            <a:endParaRPr lang="en-US" sz="1200" b="1" i="1" dirty="0">
              <a:solidFill>
                <a:schemeClr val="bg1"/>
              </a:solidFill>
            </a:endParaRPr>
          </a:p>
        </p:txBody>
      </p:sp>
    </p:spTree>
    <p:extLst>
      <p:ext uri="{BB962C8B-B14F-4D97-AF65-F5344CB8AC3E}">
        <p14:creationId xmlns:p14="http://schemas.microsoft.com/office/powerpoint/2010/main" val="33229171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ing_slide.png"/>
          <p:cNvPicPr>
            <a:picLocks noChangeAspect="1"/>
          </p:cNvPicPr>
          <p:nvPr/>
        </p:nvPicPr>
        <p:blipFill>
          <a:blip r:embed="rId3"/>
          <a:stretch>
            <a:fillRect/>
          </a:stretch>
        </p:blipFill>
        <p:spPr>
          <a:xfrm>
            <a:off x="5832" y="-14500"/>
            <a:ext cx="9132335" cy="6857463"/>
          </a:xfrm>
          <a:prstGeom prst="rect">
            <a:avLst/>
          </a:prstGeom>
        </p:spPr>
      </p:pic>
      <p:sp>
        <p:nvSpPr>
          <p:cNvPr id="5" name="TextBox 4"/>
          <p:cNvSpPr txBox="1"/>
          <p:nvPr/>
        </p:nvSpPr>
        <p:spPr>
          <a:xfrm>
            <a:off x="373510" y="373541"/>
            <a:ext cx="8488023" cy="1200328"/>
          </a:xfrm>
          <a:prstGeom prst="rect">
            <a:avLst/>
          </a:prstGeom>
          <a:noFill/>
        </p:spPr>
        <p:txBody>
          <a:bodyPr wrap="square" rtlCol="0">
            <a:spAutoFit/>
          </a:bodyPr>
          <a:lstStyle/>
          <a:p>
            <a:r>
              <a:rPr lang="en-US" sz="2800" dirty="0" smtClean="0">
                <a:solidFill>
                  <a:schemeClr val="tx2">
                    <a:lumMod val="75000"/>
                  </a:schemeClr>
                </a:solidFill>
                <a:latin typeface="Trebuchet MS"/>
                <a:cs typeface="Trebuchet MS"/>
              </a:rPr>
              <a:t>Emission Levels Determine Temperature Rises</a:t>
            </a:r>
          </a:p>
          <a:p>
            <a:endParaRPr lang="en-US" sz="2400" dirty="0" smtClean="0">
              <a:solidFill>
                <a:srgbClr val="008000"/>
              </a:solidFill>
              <a:latin typeface="Trebuchet MS"/>
              <a:cs typeface="Trebuchet MS"/>
            </a:endParaRPr>
          </a:p>
          <a:p>
            <a:r>
              <a:rPr lang="en-US" sz="2000" dirty="0" smtClean="0">
                <a:solidFill>
                  <a:schemeClr val="tx1">
                    <a:lumMod val="65000"/>
                    <a:lumOff val="35000"/>
                  </a:schemeClr>
                </a:solidFill>
                <a:latin typeface="Trebuchet MS"/>
                <a:cs typeface="Trebuchet MS"/>
              </a:rPr>
              <a:t> </a:t>
            </a:r>
            <a:endParaRPr lang="en-US" sz="2000" dirty="0" smtClean="0">
              <a:solidFill>
                <a:srgbClr val="458CCA"/>
              </a:solidFill>
              <a:latin typeface="Trebuchet MS"/>
              <a:cs typeface="Trebuchet MS"/>
            </a:endParaRPr>
          </a:p>
        </p:txBody>
      </p:sp>
      <p:sp>
        <p:nvSpPr>
          <p:cNvPr id="8" name="TextBox 9"/>
          <p:cNvSpPr txBox="1">
            <a:spLocks noChangeArrowheads="1"/>
          </p:cNvSpPr>
          <p:nvPr/>
        </p:nvSpPr>
        <p:spPr bwMode="auto">
          <a:xfrm>
            <a:off x="6490550" y="6581506"/>
            <a:ext cx="2632466" cy="276995"/>
          </a:xfrm>
          <a:prstGeom prst="rect">
            <a:avLst/>
          </a:prstGeom>
          <a:noFill/>
          <a:ln w="9525">
            <a:noFill/>
            <a:miter lim="800000"/>
            <a:headEnd/>
            <a:tailEnd/>
          </a:ln>
        </p:spPr>
        <p:txBody>
          <a:bodyPr wrap="none" lIns="91435" tIns="45718" rIns="91435" bIns="45718">
            <a:prstTxWarp prst="textNoShape">
              <a:avLst/>
            </a:prstTxWarp>
            <a:spAutoFit/>
          </a:bodyPr>
          <a:lstStyle/>
          <a:p>
            <a:r>
              <a:rPr lang="en-US" sz="1200" b="1" i="1" dirty="0" smtClean="0">
                <a:solidFill>
                  <a:schemeClr val="bg1"/>
                </a:solidFill>
              </a:rPr>
              <a:t>Source: National Academy of Sciences</a:t>
            </a:r>
            <a:endParaRPr lang="en-US" sz="1200" b="1" i="1" dirty="0">
              <a:solidFill>
                <a:schemeClr val="bg1"/>
              </a:solidFill>
            </a:endParaRPr>
          </a:p>
        </p:txBody>
      </p:sp>
      <p:pic>
        <p:nvPicPr>
          <p:cNvPr id="2" name="Picture 1" descr="Screen Shot 2014-07-23 at 4.19.3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510" y="1185029"/>
            <a:ext cx="8446295" cy="5673472"/>
          </a:xfrm>
          <a:prstGeom prst="rect">
            <a:avLst/>
          </a:prstGeom>
        </p:spPr>
      </p:pic>
      <p:sp>
        <p:nvSpPr>
          <p:cNvPr id="9" name="TextBox 9"/>
          <p:cNvSpPr txBox="1">
            <a:spLocks noChangeArrowheads="1"/>
          </p:cNvSpPr>
          <p:nvPr/>
        </p:nvSpPr>
        <p:spPr bwMode="auto">
          <a:xfrm>
            <a:off x="373510" y="6596274"/>
            <a:ext cx="998906" cy="276995"/>
          </a:xfrm>
          <a:prstGeom prst="rect">
            <a:avLst/>
          </a:prstGeom>
          <a:noFill/>
          <a:ln w="9525">
            <a:noFill/>
            <a:miter lim="800000"/>
            <a:headEnd/>
            <a:tailEnd/>
          </a:ln>
        </p:spPr>
        <p:txBody>
          <a:bodyPr wrap="none" lIns="91435" tIns="45718" rIns="91435" bIns="45718">
            <a:prstTxWarp prst="textNoShape">
              <a:avLst/>
            </a:prstTxWarp>
            <a:spAutoFit/>
          </a:bodyPr>
          <a:lstStyle/>
          <a:p>
            <a:r>
              <a:rPr lang="en-US" sz="1200" b="1" i="1" dirty="0"/>
              <a:t>Source: </a:t>
            </a:r>
            <a:r>
              <a:rPr lang="en-US" sz="1200" b="1" i="1" dirty="0" smtClean="0"/>
              <a:t>NCA</a:t>
            </a:r>
            <a:endParaRPr lang="en-US" sz="1200" b="1" i="1" dirty="0"/>
          </a:p>
        </p:txBody>
      </p:sp>
    </p:spTree>
    <p:extLst>
      <p:ext uri="{BB962C8B-B14F-4D97-AF65-F5344CB8AC3E}">
        <p14:creationId xmlns:p14="http://schemas.microsoft.com/office/powerpoint/2010/main" val="28782107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ing_slide.png"/>
          <p:cNvPicPr>
            <a:picLocks noChangeAspect="1"/>
          </p:cNvPicPr>
          <p:nvPr/>
        </p:nvPicPr>
        <p:blipFill>
          <a:blip r:embed="rId3"/>
          <a:stretch>
            <a:fillRect/>
          </a:stretch>
        </p:blipFill>
        <p:spPr>
          <a:xfrm>
            <a:off x="5832" y="-14500"/>
            <a:ext cx="9132335" cy="6857463"/>
          </a:xfrm>
          <a:prstGeom prst="rect">
            <a:avLst/>
          </a:prstGeom>
        </p:spPr>
      </p:pic>
      <p:sp>
        <p:nvSpPr>
          <p:cNvPr id="5" name="TextBox 4"/>
          <p:cNvSpPr txBox="1"/>
          <p:nvPr/>
        </p:nvSpPr>
        <p:spPr>
          <a:xfrm>
            <a:off x="373510" y="373541"/>
            <a:ext cx="8488023" cy="1200328"/>
          </a:xfrm>
          <a:prstGeom prst="rect">
            <a:avLst/>
          </a:prstGeom>
          <a:noFill/>
        </p:spPr>
        <p:txBody>
          <a:bodyPr wrap="square" rtlCol="0">
            <a:spAutoFit/>
          </a:bodyPr>
          <a:lstStyle/>
          <a:p>
            <a:r>
              <a:rPr lang="en-US" sz="2800" dirty="0" smtClean="0">
                <a:solidFill>
                  <a:schemeClr val="tx2">
                    <a:lumMod val="75000"/>
                  </a:schemeClr>
                </a:solidFill>
                <a:latin typeface="Trebuchet MS"/>
                <a:cs typeface="Trebuchet MS"/>
              </a:rPr>
              <a:t>Projected Changes by the End of the Century </a:t>
            </a:r>
          </a:p>
          <a:p>
            <a:endParaRPr lang="en-US" sz="2400" dirty="0" smtClean="0">
              <a:solidFill>
                <a:srgbClr val="008000"/>
              </a:solidFill>
              <a:latin typeface="Trebuchet MS"/>
              <a:cs typeface="Trebuchet MS"/>
            </a:endParaRPr>
          </a:p>
          <a:p>
            <a:r>
              <a:rPr lang="en-US" sz="2000" dirty="0" smtClean="0">
                <a:solidFill>
                  <a:schemeClr val="tx1">
                    <a:lumMod val="65000"/>
                    <a:lumOff val="35000"/>
                  </a:schemeClr>
                </a:solidFill>
                <a:latin typeface="Trebuchet MS"/>
                <a:cs typeface="Trebuchet MS"/>
              </a:rPr>
              <a:t> </a:t>
            </a:r>
            <a:endParaRPr lang="en-US" sz="2000" dirty="0" smtClean="0">
              <a:solidFill>
                <a:srgbClr val="458CCA"/>
              </a:solidFill>
              <a:latin typeface="Trebuchet MS"/>
              <a:cs typeface="Trebuchet MS"/>
            </a:endParaRPr>
          </a:p>
        </p:txBody>
      </p:sp>
      <p:sp>
        <p:nvSpPr>
          <p:cNvPr id="8" name="TextBox 9"/>
          <p:cNvSpPr txBox="1">
            <a:spLocks noChangeArrowheads="1"/>
          </p:cNvSpPr>
          <p:nvPr/>
        </p:nvSpPr>
        <p:spPr bwMode="auto">
          <a:xfrm>
            <a:off x="6490550" y="6581506"/>
            <a:ext cx="2632466" cy="276995"/>
          </a:xfrm>
          <a:prstGeom prst="rect">
            <a:avLst/>
          </a:prstGeom>
          <a:noFill/>
          <a:ln w="9525">
            <a:noFill/>
            <a:miter lim="800000"/>
            <a:headEnd/>
            <a:tailEnd/>
          </a:ln>
        </p:spPr>
        <p:txBody>
          <a:bodyPr wrap="none" lIns="91435" tIns="45718" rIns="91435" bIns="45718">
            <a:prstTxWarp prst="textNoShape">
              <a:avLst/>
            </a:prstTxWarp>
            <a:spAutoFit/>
          </a:bodyPr>
          <a:lstStyle/>
          <a:p>
            <a:r>
              <a:rPr lang="en-US" sz="1200" b="1" i="1" dirty="0" smtClean="0">
                <a:solidFill>
                  <a:schemeClr val="bg1"/>
                </a:solidFill>
              </a:rPr>
              <a:t>Source: National Academy of Sciences</a:t>
            </a:r>
            <a:endParaRPr lang="en-US" sz="1200" b="1" i="1" dirty="0">
              <a:solidFill>
                <a:schemeClr val="bg1"/>
              </a:solidFill>
            </a:endParaRPr>
          </a:p>
        </p:txBody>
      </p:sp>
      <p:pic>
        <p:nvPicPr>
          <p:cNvPr id="3" name="Picture 2" descr="CS_global_temp_projections_V7.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194" y="1663700"/>
            <a:ext cx="8931218" cy="3992535"/>
          </a:xfrm>
          <a:prstGeom prst="rect">
            <a:avLst/>
          </a:prstGeom>
        </p:spPr>
      </p:pic>
      <p:sp>
        <p:nvSpPr>
          <p:cNvPr id="7" name="TextBox 9"/>
          <p:cNvSpPr txBox="1">
            <a:spLocks noChangeArrowheads="1"/>
          </p:cNvSpPr>
          <p:nvPr/>
        </p:nvSpPr>
        <p:spPr bwMode="auto">
          <a:xfrm>
            <a:off x="109194" y="5374112"/>
            <a:ext cx="998906" cy="276995"/>
          </a:xfrm>
          <a:prstGeom prst="rect">
            <a:avLst/>
          </a:prstGeom>
          <a:noFill/>
          <a:ln w="9525">
            <a:noFill/>
            <a:miter lim="800000"/>
            <a:headEnd/>
            <a:tailEnd/>
          </a:ln>
        </p:spPr>
        <p:txBody>
          <a:bodyPr wrap="none" lIns="91435" tIns="45718" rIns="91435" bIns="45718">
            <a:prstTxWarp prst="textNoShape">
              <a:avLst/>
            </a:prstTxWarp>
            <a:spAutoFit/>
          </a:bodyPr>
          <a:lstStyle/>
          <a:p>
            <a:r>
              <a:rPr lang="en-US" sz="1200" b="1" i="1" dirty="0"/>
              <a:t>Source: </a:t>
            </a:r>
            <a:r>
              <a:rPr lang="en-US" sz="1200" b="1" i="1" dirty="0" smtClean="0"/>
              <a:t>NCA</a:t>
            </a:r>
            <a:endParaRPr lang="en-US" sz="1200" b="1" i="1" dirty="0"/>
          </a:p>
        </p:txBody>
      </p:sp>
    </p:spTree>
    <p:extLst>
      <p:ext uri="{BB962C8B-B14F-4D97-AF65-F5344CB8AC3E}">
        <p14:creationId xmlns:p14="http://schemas.microsoft.com/office/powerpoint/2010/main" val="29748442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ing_slide.png"/>
          <p:cNvPicPr>
            <a:picLocks noChangeAspect="1"/>
          </p:cNvPicPr>
          <p:nvPr/>
        </p:nvPicPr>
        <p:blipFill>
          <a:blip r:embed="rId3"/>
          <a:stretch>
            <a:fillRect/>
          </a:stretch>
        </p:blipFill>
        <p:spPr>
          <a:xfrm>
            <a:off x="5832" y="-14500"/>
            <a:ext cx="9132335" cy="6857463"/>
          </a:xfrm>
          <a:prstGeom prst="rect">
            <a:avLst/>
          </a:prstGeom>
        </p:spPr>
      </p:pic>
      <p:sp>
        <p:nvSpPr>
          <p:cNvPr id="5" name="TextBox 4"/>
          <p:cNvSpPr txBox="1"/>
          <p:nvPr/>
        </p:nvSpPr>
        <p:spPr>
          <a:xfrm>
            <a:off x="373510" y="373541"/>
            <a:ext cx="8488023" cy="1200328"/>
          </a:xfrm>
          <a:prstGeom prst="rect">
            <a:avLst/>
          </a:prstGeom>
          <a:noFill/>
        </p:spPr>
        <p:txBody>
          <a:bodyPr wrap="square" rtlCol="0">
            <a:spAutoFit/>
          </a:bodyPr>
          <a:lstStyle/>
          <a:p>
            <a:r>
              <a:rPr lang="en-US" sz="2800" dirty="0" smtClean="0">
                <a:solidFill>
                  <a:schemeClr val="tx2">
                    <a:lumMod val="75000"/>
                  </a:schemeClr>
                </a:solidFill>
                <a:latin typeface="Trebuchet MS"/>
                <a:cs typeface="Trebuchet MS"/>
              </a:rPr>
              <a:t>Projected Changes by the End of the Century </a:t>
            </a:r>
          </a:p>
          <a:p>
            <a:endParaRPr lang="en-US" sz="2400" dirty="0" smtClean="0">
              <a:solidFill>
                <a:srgbClr val="008000"/>
              </a:solidFill>
              <a:latin typeface="Trebuchet MS"/>
              <a:cs typeface="Trebuchet MS"/>
            </a:endParaRPr>
          </a:p>
          <a:p>
            <a:r>
              <a:rPr lang="en-US" sz="2000" dirty="0" smtClean="0">
                <a:solidFill>
                  <a:schemeClr val="tx1">
                    <a:lumMod val="65000"/>
                    <a:lumOff val="35000"/>
                  </a:schemeClr>
                </a:solidFill>
                <a:latin typeface="Trebuchet MS"/>
                <a:cs typeface="Trebuchet MS"/>
              </a:rPr>
              <a:t> </a:t>
            </a:r>
            <a:endParaRPr lang="en-US" sz="2000" dirty="0" smtClean="0">
              <a:solidFill>
                <a:srgbClr val="458CCA"/>
              </a:solidFill>
              <a:latin typeface="Trebuchet MS"/>
              <a:cs typeface="Trebuchet MS"/>
            </a:endParaRPr>
          </a:p>
        </p:txBody>
      </p:sp>
      <p:sp>
        <p:nvSpPr>
          <p:cNvPr id="8" name="TextBox 9"/>
          <p:cNvSpPr txBox="1">
            <a:spLocks noChangeArrowheads="1"/>
          </p:cNvSpPr>
          <p:nvPr/>
        </p:nvSpPr>
        <p:spPr bwMode="auto">
          <a:xfrm>
            <a:off x="6490550" y="6581506"/>
            <a:ext cx="2632466" cy="276995"/>
          </a:xfrm>
          <a:prstGeom prst="rect">
            <a:avLst/>
          </a:prstGeom>
          <a:noFill/>
          <a:ln w="9525">
            <a:noFill/>
            <a:miter lim="800000"/>
            <a:headEnd/>
            <a:tailEnd/>
          </a:ln>
        </p:spPr>
        <p:txBody>
          <a:bodyPr wrap="none" lIns="91435" tIns="45718" rIns="91435" bIns="45718">
            <a:prstTxWarp prst="textNoShape">
              <a:avLst/>
            </a:prstTxWarp>
            <a:spAutoFit/>
          </a:bodyPr>
          <a:lstStyle/>
          <a:p>
            <a:r>
              <a:rPr lang="en-US" sz="1200" b="1" i="1" dirty="0" smtClean="0">
                <a:solidFill>
                  <a:schemeClr val="bg1"/>
                </a:solidFill>
              </a:rPr>
              <a:t>Source: National Academy of Sciences</a:t>
            </a:r>
            <a:endParaRPr lang="en-US" sz="1200" b="1" i="1" dirty="0">
              <a:solidFill>
                <a:schemeClr val="bg1"/>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194" y="1682538"/>
            <a:ext cx="8931218" cy="3954859"/>
          </a:xfrm>
          <a:prstGeom prst="rect">
            <a:avLst/>
          </a:prstGeom>
        </p:spPr>
      </p:pic>
      <p:sp>
        <p:nvSpPr>
          <p:cNvPr id="6" name="TextBox 9"/>
          <p:cNvSpPr txBox="1">
            <a:spLocks noChangeArrowheads="1"/>
          </p:cNvSpPr>
          <p:nvPr/>
        </p:nvSpPr>
        <p:spPr bwMode="auto">
          <a:xfrm>
            <a:off x="109194" y="5374112"/>
            <a:ext cx="998906" cy="276995"/>
          </a:xfrm>
          <a:prstGeom prst="rect">
            <a:avLst/>
          </a:prstGeom>
          <a:noFill/>
          <a:ln w="9525">
            <a:noFill/>
            <a:miter lim="800000"/>
            <a:headEnd/>
            <a:tailEnd/>
          </a:ln>
        </p:spPr>
        <p:txBody>
          <a:bodyPr wrap="none" lIns="91435" tIns="45718" rIns="91435" bIns="45718">
            <a:prstTxWarp prst="textNoShape">
              <a:avLst/>
            </a:prstTxWarp>
            <a:spAutoFit/>
          </a:bodyPr>
          <a:lstStyle/>
          <a:p>
            <a:r>
              <a:rPr lang="en-US" sz="1200" b="1" i="1" dirty="0"/>
              <a:t>Source: </a:t>
            </a:r>
            <a:r>
              <a:rPr lang="en-US" sz="1200" b="1" i="1" dirty="0" smtClean="0"/>
              <a:t>NCA</a:t>
            </a:r>
            <a:endParaRPr lang="en-US" sz="1200" b="1" i="1" dirty="0"/>
          </a:p>
        </p:txBody>
      </p:sp>
    </p:spTree>
    <p:extLst>
      <p:ext uri="{BB962C8B-B14F-4D97-AF65-F5344CB8AC3E}">
        <p14:creationId xmlns:p14="http://schemas.microsoft.com/office/powerpoint/2010/main" val="6659698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ing_slide.png"/>
          <p:cNvPicPr>
            <a:picLocks noChangeAspect="1"/>
          </p:cNvPicPr>
          <p:nvPr/>
        </p:nvPicPr>
        <p:blipFill>
          <a:blip r:embed="rId3"/>
          <a:stretch>
            <a:fillRect/>
          </a:stretch>
        </p:blipFill>
        <p:spPr>
          <a:xfrm>
            <a:off x="5832" y="268"/>
            <a:ext cx="9132335" cy="6857463"/>
          </a:xfrm>
          <a:prstGeom prst="rect">
            <a:avLst/>
          </a:prstGeom>
        </p:spPr>
      </p:pic>
      <p:sp>
        <p:nvSpPr>
          <p:cNvPr id="5" name="TextBox 4"/>
          <p:cNvSpPr txBox="1"/>
          <p:nvPr/>
        </p:nvSpPr>
        <p:spPr>
          <a:xfrm>
            <a:off x="373510" y="373541"/>
            <a:ext cx="8488023" cy="5201424"/>
          </a:xfrm>
          <a:prstGeom prst="rect">
            <a:avLst/>
          </a:prstGeom>
          <a:noFill/>
        </p:spPr>
        <p:txBody>
          <a:bodyPr wrap="square" rtlCol="0">
            <a:spAutoFit/>
          </a:bodyPr>
          <a:lstStyle/>
          <a:p>
            <a:r>
              <a:rPr lang="en-US" sz="2800" dirty="0" smtClean="0">
                <a:solidFill>
                  <a:schemeClr val="tx2">
                    <a:lumMod val="75000"/>
                  </a:schemeClr>
                </a:solidFill>
                <a:latin typeface="Trebuchet MS"/>
                <a:cs typeface="Trebuchet MS"/>
              </a:rPr>
              <a:t>Sea Level Rise</a:t>
            </a:r>
          </a:p>
          <a:p>
            <a:endParaRPr lang="en-US" sz="2400" dirty="0" smtClean="0">
              <a:solidFill>
                <a:srgbClr val="008000"/>
              </a:solidFill>
              <a:latin typeface="Trebuchet MS"/>
              <a:cs typeface="Trebuchet MS"/>
            </a:endParaRPr>
          </a:p>
          <a:p>
            <a:endParaRPr lang="en-US" sz="2000" dirty="0" smtClean="0">
              <a:solidFill>
                <a:schemeClr val="tx1">
                  <a:lumMod val="65000"/>
                  <a:lumOff val="35000"/>
                </a:schemeClr>
              </a:solidFill>
              <a:latin typeface="Trebuchet MS"/>
              <a:cs typeface="Trebuchet MS"/>
            </a:endParaRPr>
          </a:p>
          <a:p>
            <a:endParaRPr lang="en-US" sz="2000" dirty="0">
              <a:solidFill>
                <a:schemeClr val="tx1">
                  <a:lumMod val="65000"/>
                  <a:lumOff val="35000"/>
                </a:schemeClr>
              </a:solidFill>
              <a:latin typeface="Trebuchet MS"/>
              <a:cs typeface="Trebuchet MS"/>
            </a:endParaRPr>
          </a:p>
          <a:p>
            <a:endParaRPr lang="en-US" sz="2000" dirty="0" smtClean="0">
              <a:solidFill>
                <a:schemeClr val="tx1">
                  <a:lumMod val="65000"/>
                  <a:lumOff val="35000"/>
                </a:schemeClr>
              </a:solidFill>
              <a:latin typeface="Trebuchet MS"/>
              <a:cs typeface="Trebuchet MS"/>
            </a:endParaRPr>
          </a:p>
          <a:p>
            <a:endParaRPr lang="en-US" sz="2000" dirty="0">
              <a:solidFill>
                <a:schemeClr val="tx1">
                  <a:lumMod val="65000"/>
                  <a:lumOff val="35000"/>
                </a:schemeClr>
              </a:solidFill>
              <a:latin typeface="Trebuchet MS"/>
              <a:cs typeface="Trebuchet MS"/>
            </a:endParaRPr>
          </a:p>
          <a:p>
            <a:endParaRPr lang="en-US" sz="2000" dirty="0" smtClean="0">
              <a:solidFill>
                <a:schemeClr val="tx1">
                  <a:lumMod val="65000"/>
                  <a:lumOff val="35000"/>
                </a:schemeClr>
              </a:solidFill>
              <a:latin typeface="Trebuchet MS"/>
              <a:cs typeface="Trebuchet MS"/>
            </a:endParaRPr>
          </a:p>
          <a:p>
            <a:endParaRPr lang="en-US" sz="2000" dirty="0">
              <a:solidFill>
                <a:schemeClr val="tx1">
                  <a:lumMod val="65000"/>
                  <a:lumOff val="35000"/>
                </a:schemeClr>
              </a:solidFill>
              <a:latin typeface="Trebuchet MS"/>
              <a:cs typeface="Trebuchet MS"/>
            </a:endParaRPr>
          </a:p>
          <a:p>
            <a:endParaRPr lang="en-US" sz="2000" dirty="0" smtClean="0">
              <a:solidFill>
                <a:schemeClr val="tx1">
                  <a:lumMod val="65000"/>
                  <a:lumOff val="35000"/>
                </a:schemeClr>
              </a:solidFill>
              <a:latin typeface="Trebuchet MS"/>
              <a:cs typeface="Trebuchet MS"/>
            </a:endParaRPr>
          </a:p>
          <a:p>
            <a:endParaRPr lang="en-US" sz="2000" dirty="0">
              <a:solidFill>
                <a:schemeClr val="tx1">
                  <a:lumMod val="65000"/>
                  <a:lumOff val="35000"/>
                </a:schemeClr>
              </a:solidFill>
              <a:latin typeface="Trebuchet MS"/>
              <a:cs typeface="Trebuchet MS"/>
            </a:endParaRPr>
          </a:p>
          <a:p>
            <a:endParaRPr lang="en-US" sz="2000" dirty="0" smtClean="0">
              <a:solidFill>
                <a:schemeClr val="tx1">
                  <a:lumMod val="65000"/>
                  <a:lumOff val="35000"/>
                </a:schemeClr>
              </a:solidFill>
              <a:latin typeface="Trebuchet MS"/>
              <a:cs typeface="Trebuchet MS"/>
            </a:endParaRPr>
          </a:p>
          <a:p>
            <a:endParaRPr lang="en-US" sz="2000" dirty="0">
              <a:solidFill>
                <a:schemeClr val="tx1">
                  <a:lumMod val="65000"/>
                  <a:lumOff val="35000"/>
                </a:schemeClr>
              </a:solidFill>
              <a:latin typeface="Trebuchet MS"/>
              <a:cs typeface="Trebuchet MS"/>
            </a:endParaRPr>
          </a:p>
          <a:p>
            <a:endParaRPr lang="en-US" sz="2000" dirty="0" smtClean="0">
              <a:solidFill>
                <a:schemeClr val="tx1">
                  <a:lumMod val="65000"/>
                  <a:lumOff val="35000"/>
                </a:schemeClr>
              </a:solidFill>
              <a:latin typeface="Trebuchet MS"/>
              <a:cs typeface="Trebuchet MS"/>
            </a:endParaRPr>
          </a:p>
          <a:p>
            <a:endParaRPr lang="en-US" sz="2000" dirty="0">
              <a:solidFill>
                <a:schemeClr val="tx1">
                  <a:lumMod val="65000"/>
                  <a:lumOff val="35000"/>
                </a:schemeClr>
              </a:solidFill>
              <a:latin typeface="Trebuchet MS"/>
              <a:cs typeface="Trebuchet MS"/>
            </a:endParaRPr>
          </a:p>
          <a:p>
            <a:endParaRPr lang="en-US" sz="2000" dirty="0">
              <a:solidFill>
                <a:schemeClr val="tx1">
                  <a:lumMod val="65000"/>
                  <a:lumOff val="35000"/>
                </a:schemeClr>
              </a:solidFill>
              <a:latin typeface="Trebuchet MS"/>
              <a:cs typeface="Trebuchet MS"/>
            </a:endParaRPr>
          </a:p>
          <a:p>
            <a:endParaRPr lang="en-US" sz="2000" dirty="0" smtClean="0">
              <a:solidFill>
                <a:srgbClr val="458CCA"/>
              </a:solidFill>
              <a:latin typeface="Trebuchet MS"/>
              <a:cs typeface="Trebuchet MS"/>
            </a:endParaRPr>
          </a:p>
        </p:txBody>
      </p:sp>
      <p:pic>
        <p:nvPicPr>
          <p:cNvPr id="2" name="Picture 1" descr="CS_SLR_scenarios_v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1165" y="1078885"/>
            <a:ext cx="7054355" cy="4936749"/>
          </a:xfrm>
          <a:prstGeom prst="rect">
            <a:avLst/>
          </a:prstGeom>
        </p:spPr>
      </p:pic>
      <p:sp>
        <p:nvSpPr>
          <p:cNvPr id="6" name="TextBox 9"/>
          <p:cNvSpPr txBox="1">
            <a:spLocks noChangeArrowheads="1"/>
          </p:cNvSpPr>
          <p:nvPr/>
        </p:nvSpPr>
        <p:spPr bwMode="auto">
          <a:xfrm>
            <a:off x="1361616" y="5738639"/>
            <a:ext cx="998906" cy="276995"/>
          </a:xfrm>
          <a:prstGeom prst="rect">
            <a:avLst/>
          </a:prstGeom>
          <a:noFill/>
          <a:ln w="9525">
            <a:noFill/>
            <a:miter lim="800000"/>
            <a:headEnd/>
            <a:tailEnd/>
          </a:ln>
        </p:spPr>
        <p:txBody>
          <a:bodyPr wrap="none" lIns="91435" tIns="45718" rIns="91435" bIns="45718">
            <a:prstTxWarp prst="textNoShape">
              <a:avLst/>
            </a:prstTxWarp>
            <a:spAutoFit/>
          </a:bodyPr>
          <a:lstStyle/>
          <a:p>
            <a:r>
              <a:rPr lang="en-US" sz="1200" b="1" i="1" dirty="0"/>
              <a:t>Source: </a:t>
            </a:r>
            <a:r>
              <a:rPr lang="en-US" sz="1200" b="1" i="1" dirty="0" smtClean="0"/>
              <a:t>NCA</a:t>
            </a:r>
            <a:endParaRPr lang="en-US" sz="1200" b="1" i="1" dirty="0"/>
          </a:p>
        </p:txBody>
      </p:sp>
    </p:spTree>
    <p:extLst>
      <p:ext uri="{BB962C8B-B14F-4D97-AF65-F5344CB8AC3E}">
        <p14:creationId xmlns:p14="http://schemas.microsoft.com/office/powerpoint/2010/main" val="15106525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ing_slide.png"/>
          <p:cNvPicPr>
            <a:picLocks noChangeAspect="1"/>
          </p:cNvPicPr>
          <p:nvPr/>
        </p:nvPicPr>
        <p:blipFill>
          <a:blip r:embed="rId3"/>
          <a:stretch>
            <a:fillRect/>
          </a:stretch>
        </p:blipFill>
        <p:spPr>
          <a:xfrm>
            <a:off x="5832" y="268"/>
            <a:ext cx="9132335" cy="6857463"/>
          </a:xfrm>
          <a:prstGeom prst="rect">
            <a:avLst/>
          </a:prstGeom>
        </p:spPr>
      </p:pic>
      <p:sp>
        <p:nvSpPr>
          <p:cNvPr id="5" name="TextBox 4"/>
          <p:cNvSpPr txBox="1"/>
          <p:nvPr/>
        </p:nvSpPr>
        <p:spPr>
          <a:xfrm>
            <a:off x="373510" y="373541"/>
            <a:ext cx="8488023" cy="3970318"/>
          </a:xfrm>
          <a:prstGeom prst="rect">
            <a:avLst/>
          </a:prstGeom>
          <a:noFill/>
        </p:spPr>
        <p:txBody>
          <a:bodyPr wrap="square" rtlCol="0">
            <a:spAutoFit/>
          </a:bodyPr>
          <a:lstStyle/>
          <a:p>
            <a:r>
              <a:rPr lang="en-US" sz="2800" dirty="0" smtClean="0">
                <a:solidFill>
                  <a:schemeClr val="tx2">
                    <a:lumMod val="75000"/>
                  </a:schemeClr>
                </a:solidFill>
                <a:latin typeface="Trebuchet MS"/>
                <a:cs typeface="Trebuchet MS"/>
              </a:rPr>
              <a:t>What can cause changes in Earth’s climate? </a:t>
            </a:r>
            <a:endParaRPr lang="en-US" sz="2800" dirty="0">
              <a:solidFill>
                <a:schemeClr val="tx2">
                  <a:lumMod val="75000"/>
                </a:schemeClr>
              </a:solidFill>
              <a:latin typeface="Trebuchet MS"/>
              <a:cs typeface="Trebuchet MS"/>
            </a:endParaRPr>
          </a:p>
          <a:p>
            <a:endParaRPr lang="en-US" sz="2400" dirty="0" smtClean="0">
              <a:solidFill>
                <a:srgbClr val="008000"/>
              </a:solidFill>
              <a:latin typeface="Trebuchet MS"/>
              <a:cs typeface="Trebuchet MS"/>
            </a:endParaRPr>
          </a:p>
          <a:p>
            <a:r>
              <a:rPr lang="en-US" sz="2000" dirty="0" smtClean="0">
                <a:solidFill>
                  <a:schemeClr val="tx1">
                    <a:lumMod val="65000"/>
                    <a:lumOff val="35000"/>
                  </a:schemeClr>
                </a:solidFill>
                <a:latin typeface="Trebuchet MS"/>
                <a:cs typeface="Trebuchet MS"/>
              </a:rPr>
              <a:t>Changes in Earth’s orbit and tilt</a:t>
            </a:r>
          </a:p>
          <a:p>
            <a:endParaRPr lang="en-US" sz="2000" dirty="0">
              <a:solidFill>
                <a:schemeClr val="tx1">
                  <a:lumMod val="65000"/>
                  <a:lumOff val="35000"/>
                </a:schemeClr>
              </a:solidFill>
              <a:latin typeface="Trebuchet MS"/>
              <a:cs typeface="Trebuchet MS"/>
            </a:endParaRPr>
          </a:p>
          <a:p>
            <a:r>
              <a:rPr lang="en-US" sz="2000" dirty="0" smtClean="0">
                <a:solidFill>
                  <a:schemeClr val="tx1">
                    <a:lumMod val="65000"/>
                    <a:lumOff val="35000"/>
                  </a:schemeClr>
                </a:solidFill>
                <a:latin typeface="Trebuchet MS"/>
                <a:cs typeface="Trebuchet MS"/>
              </a:rPr>
              <a:t>Solar variability</a:t>
            </a:r>
          </a:p>
          <a:p>
            <a:endParaRPr lang="en-US" sz="2000" dirty="0">
              <a:solidFill>
                <a:schemeClr val="tx1">
                  <a:lumMod val="65000"/>
                  <a:lumOff val="35000"/>
                </a:schemeClr>
              </a:solidFill>
              <a:latin typeface="Trebuchet MS"/>
              <a:cs typeface="Trebuchet MS"/>
            </a:endParaRPr>
          </a:p>
          <a:p>
            <a:r>
              <a:rPr lang="en-US" sz="2000" dirty="0" smtClean="0">
                <a:solidFill>
                  <a:schemeClr val="tx1">
                    <a:lumMod val="65000"/>
                    <a:lumOff val="35000"/>
                  </a:schemeClr>
                </a:solidFill>
                <a:latin typeface="Trebuchet MS"/>
                <a:cs typeface="Trebuchet MS"/>
              </a:rPr>
              <a:t>Tectonics</a:t>
            </a:r>
          </a:p>
          <a:p>
            <a:endParaRPr lang="en-US" sz="2000" dirty="0">
              <a:solidFill>
                <a:schemeClr val="tx1">
                  <a:lumMod val="65000"/>
                  <a:lumOff val="35000"/>
                </a:schemeClr>
              </a:solidFill>
              <a:latin typeface="Trebuchet MS"/>
              <a:cs typeface="Trebuchet MS"/>
            </a:endParaRPr>
          </a:p>
          <a:p>
            <a:r>
              <a:rPr lang="en-US" sz="2000" dirty="0" smtClean="0">
                <a:solidFill>
                  <a:schemeClr val="tx1">
                    <a:lumMod val="65000"/>
                    <a:lumOff val="35000"/>
                  </a:schemeClr>
                </a:solidFill>
                <a:latin typeface="Trebuchet MS"/>
                <a:cs typeface="Trebuchet MS"/>
              </a:rPr>
              <a:t>Atmospheric factors</a:t>
            </a:r>
          </a:p>
          <a:p>
            <a:endParaRPr lang="en-US" sz="2000" dirty="0">
              <a:solidFill>
                <a:schemeClr val="tx1">
                  <a:lumMod val="65000"/>
                  <a:lumOff val="35000"/>
                </a:schemeClr>
              </a:solidFill>
              <a:latin typeface="Trebuchet MS"/>
              <a:cs typeface="Trebuchet MS"/>
            </a:endParaRPr>
          </a:p>
          <a:p>
            <a:r>
              <a:rPr lang="en-US" sz="2000" dirty="0" smtClean="0">
                <a:solidFill>
                  <a:schemeClr val="tx1">
                    <a:lumMod val="65000"/>
                    <a:lumOff val="35000"/>
                  </a:schemeClr>
                </a:solidFill>
                <a:latin typeface="Trebuchet MS"/>
                <a:cs typeface="Trebuchet MS"/>
              </a:rPr>
              <a:t>Oceanic circulation</a:t>
            </a:r>
          </a:p>
          <a:p>
            <a:endParaRPr lang="en-US" sz="2000" dirty="0" smtClean="0">
              <a:solidFill>
                <a:srgbClr val="7D6B41"/>
              </a:solidFill>
              <a:latin typeface="Trebuchet MS"/>
              <a:cs typeface="Trebuchet MS"/>
            </a:endParaRPr>
          </a:p>
        </p:txBody>
      </p:sp>
    </p:spTree>
    <p:extLst>
      <p:ext uri="{BB962C8B-B14F-4D97-AF65-F5344CB8AC3E}">
        <p14:creationId xmlns:p14="http://schemas.microsoft.com/office/powerpoint/2010/main" val="42034988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ing_slide.png"/>
          <p:cNvPicPr>
            <a:picLocks noChangeAspect="1"/>
          </p:cNvPicPr>
          <p:nvPr/>
        </p:nvPicPr>
        <p:blipFill>
          <a:blip r:embed="rId3"/>
          <a:stretch>
            <a:fillRect/>
          </a:stretch>
        </p:blipFill>
        <p:spPr>
          <a:xfrm>
            <a:off x="5832" y="-14500"/>
            <a:ext cx="9132335" cy="6857463"/>
          </a:xfrm>
          <a:prstGeom prst="rect">
            <a:avLst/>
          </a:prstGeom>
        </p:spPr>
      </p:pic>
      <p:sp>
        <p:nvSpPr>
          <p:cNvPr id="5" name="TextBox 4"/>
          <p:cNvSpPr txBox="1"/>
          <p:nvPr/>
        </p:nvSpPr>
        <p:spPr>
          <a:xfrm>
            <a:off x="373510" y="373541"/>
            <a:ext cx="8488023" cy="1200328"/>
          </a:xfrm>
          <a:prstGeom prst="rect">
            <a:avLst/>
          </a:prstGeom>
          <a:noFill/>
        </p:spPr>
        <p:txBody>
          <a:bodyPr wrap="square" rtlCol="0">
            <a:spAutoFit/>
          </a:bodyPr>
          <a:lstStyle/>
          <a:p>
            <a:r>
              <a:rPr lang="en-US" sz="2800" dirty="0" smtClean="0">
                <a:solidFill>
                  <a:schemeClr val="tx2">
                    <a:lumMod val="75000"/>
                  </a:schemeClr>
                </a:solidFill>
                <a:latin typeface="Trebuchet MS"/>
                <a:cs typeface="Trebuchet MS"/>
              </a:rPr>
              <a:t>US Temperature Changes</a:t>
            </a:r>
          </a:p>
          <a:p>
            <a:endParaRPr lang="en-US" sz="2400" dirty="0" smtClean="0">
              <a:solidFill>
                <a:srgbClr val="008000"/>
              </a:solidFill>
              <a:latin typeface="Trebuchet MS"/>
              <a:cs typeface="Trebuchet MS"/>
            </a:endParaRPr>
          </a:p>
          <a:p>
            <a:r>
              <a:rPr lang="en-US" sz="2000" dirty="0" smtClean="0">
                <a:solidFill>
                  <a:schemeClr val="tx1">
                    <a:lumMod val="65000"/>
                    <a:lumOff val="35000"/>
                  </a:schemeClr>
                </a:solidFill>
                <a:latin typeface="Trebuchet MS"/>
                <a:cs typeface="Trebuchet MS"/>
              </a:rPr>
              <a:t> </a:t>
            </a:r>
            <a:endParaRPr lang="en-US" sz="2000" dirty="0" smtClean="0">
              <a:solidFill>
                <a:srgbClr val="458CCA"/>
              </a:solidFill>
              <a:latin typeface="Trebuchet MS"/>
              <a:cs typeface="Trebuchet MS"/>
            </a:endParaRPr>
          </a:p>
        </p:txBody>
      </p:sp>
      <p:sp>
        <p:nvSpPr>
          <p:cNvPr id="8" name="TextBox 9"/>
          <p:cNvSpPr txBox="1">
            <a:spLocks noChangeArrowheads="1"/>
          </p:cNvSpPr>
          <p:nvPr/>
        </p:nvSpPr>
        <p:spPr bwMode="auto">
          <a:xfrm>
            <a:off x="6490550" y="6581506"/>
            <a:ext cx="2632466" cy="276995"/>
          </a:xfrm>
          <a:prstGeom prst="rect">
            <a:avLst/>
          </a:prstGeom>
          <a:noFill/>
          <a:ln w="9525">
            <a:noFill/>
            <a:miter lim="800000"/>
            <a:headEnd/>
            <a:tailEnd/>
          </a:ln>
        </p:spPr>
        <p:txBody>
          <a:bodyPr wrap="none" lIns="91435" tIns="45718" rIns="91435" bIns="45718">
            <a:prstTxWarp prst="textNoShape">
              <a:avLst/>
            </a:prstTxWarp>
            <a:spAutoFit/>
          </a:bodyPr>
          <a:lstStyle/>
          <a:p>
            <a:r>
              <a:rPr lang="en-US" sz="1200" b="1" i="1" dirty="0" smtClean="0">
                <a:solidFill>
                  <a:schemeClr val="bg1"/>
                </a:solidFill>
              </a:rPr>
              <a:t>Source: National Academy of Sciences</a:t>
            </a:r>
            <a:endParaRPr lang="en-US" sz="1200" b="1" i="1" dirty="0">
              <a:solidFill>
                <a:schemeClr val="bg1"/>
              </a:solidFill>
            </a:endParaRPr>
          </a:p>
        </p:txBody>
      </p:sp>
      <p:pic>
        <p:nvPicPr>
          <p:cNvPr id="3" name="Picture 2" descr="CS_projected_temperature_change_sres_V7.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309" y="1314373"/>
            <a:ext cx="8791586" cy="4505167"/>
          </a:xfrm>
          <a:prstGeom prst="rect">
            <a:avLst/>
          </a:prstGeom>
        </p:spPr>
      </p:pic>
      <p:sp>
        <p:nvSpPr>
          <p:cNvPr id="7" name="TextBox 9"/>
          <p:cNvSpPr txBox="1">
            <a:spLocks noChangeArrowheads="1"/>
          </p:cNvSpPr>
          <p:nvPr/>
        </p:nvSpPr>
        <p:spPr bwMode="auto">
          <a:xfrm>
            <a:off x="173309" y="5512609"/>
            <a:ext cx="998906" cy="276995"/>
          </a:xfrm>
          <a:prstGeom prst="rect">
            <a:avLst/>
          </a:prstGeom>
          <a:noFill/>
          <a:ln w="9525">
            <a:noFill/>
            <a:miter lim="800000"/>
            <a:headEnd/>
            <a:tailEnd/>
          </a:ln>
        </p:spPr>
        <p:txBody>
          <a:bodyPr wrap="none" lIns="91435" tIns="45718" rIns="91435" bIns="45718">
            <a:prstTxWarp prst="textNoShape">
              <a:avLst/>
            </a:prstTxWarp>
            <a:spAutoFit/>
          </a:bodyPr>
          <a:lstStyle/>
          <a:p>
            <a:r>
              <a:rPr lang="en-US" sz="1200" b="1" i="1" dirty="0"/>
              <a:t>Source: </a:t>
            </a:r>
            <a:r>
              <a:rPr lang="en-US" sz="1200" b="1" i="1" dirty="0" smtClean="0"/>
              <a:t>NCA</a:t>
            </a:r>
            <a:endParaRPr lang="en-US" sz="1200" b="1" i="1" dirty="0"/>
          </a:p>
        </p:txBody>
      </p:sp>
    </p:spTree>
    <p:extLst>
      <p:ext uri="{BB962C8B-B14F-4D97-AF65-F5344CB8AC3E}">
        <p14:creationId xmlns:p14="http://schemas.microsoft.com/office/powerpoint/2010/main" val="42211939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ing_slide.png"/>
          <p:cNvPicPr>
            <a:picLocks noChangeAspect="1"/>
          </p:cNvPicPr>
          <p:nvPr/>
        </p:nvPicPr>
        <p:blipFill>
          <a:blip r:embed="rId2"/>
          <a:stretch>
            <a:fillRect/>
          </a:stretch>
        </p:blipFill>
        <p:spPr>
          <a:xfrm>
            <a:off x="5832" y="268"/>
            <a:ext cx="9132335" cy="6857463"/>
          </a:xfrm>
          <a:prstGeom prst="rect">
            <a:avLst/>
          </a:prstGeom>
        </p:spPr>
      </p:pic>
      <p:sp>
        <p:nvSpPr>
          <p:cNvPr id="5" name="TextBox 4"/>
          <p:cNvSpPr txBox="1"/>
          <p:nvPr/>
        </p:nvSpPr>
        <p:spPr>
          <a:xfrm>
            <a:off x="373510" y="373541"/>
            <a:ext cx="8488023" cy="4278094"/>
          </a:xfrm>
          <a:prstGeom prst="rect">
            <a:avLst/>
          </a:prstGeom>
          <a:noFill/>
        </p:spPr>
        <p:txBody>
          <a:bodyPr wrap="square" rtlCol="0">
            <a:spAutoFit/>
          </a:bodyPr>
          <a:lstStyle/>
          <a:p>
            <a:r>
              <a:rPr lang="en-US" sz="2800" dirty="0" smtClean="0">
                <a:solidFill>
                  <a:schemeClr val="tx2">
                    <a:lumMod val="75000"/>
                  </a:schemeClr>
                </a:solidFill>
                <a:latin typeface="Trebuchet MS"/>
                <a:cs typeface="Trebuchet MS"/>
              </a:rPr>
              <a:t>Changes in the Southern Plains</a:t>
            </a:r>
          </a:p>
          <a:p>
            <a:endParaRPr lang="en-US" sz="2400" dirty="0" smtClean="0">
              <a:solidFill>
                <a:srgbClr val="008000"/>
              </a:solidFill>
              <a:latin typeface="Trebuchet MS"/>
              <a:cs typeface="Trebuchet MS"/>
            </a:endParaRPr>
          </a:p>
          <a:p>
            <a:r>
              <a:rPr lang="en-US" sz="2000" dirty="0" smtClean="0">
                <a:solidFill>
                  <a:schemeClr val="tx1">
                    <a:lumMod val="65000"/>
                    <a:lumOff val="35000"/>
                  </a:schemeClr>
                </a:solidFill>
                <a:latin typeface="Trebuchet MS"/>
                <a:cs typeface="Trebuchet MS"/>
              </a:rPr>
              <a:t>Currently the hottest 2% of daytime and nighttime temperatures occur about seven days each summer. By mid century, this threshold is projected to be met for about 30 days during the summer.</a:t>
            </a:r>
          </a:p>
          <a:p>
            <a:endParaRPr lang="en-US" sz="2000" dirty="0" smtClean="0">
              <a:solidFill>
                <a:schemeClr val="tx1">
                  <a:lumMod val="65000"/>
                  <a:lumOff val="35000"/>
                </a:schemeClr>
              </a:solidFill>
              <a:latin typeface="Trebuchet MS"/>
              <a:cs typeface="Trebuchet MS"/>
            </a:endParaRPr>
          </a:p>
          <a:p>
            <a:r>
              <a:rPr lang="en-US" sz="2000" dirty="0" smtClean="0">
                <a:solidFill>
                  <a:schemeClr val="tx1">
                    <a:lumMod val="65000"/>
                    <a:lumOff val="35000"/>
                  </a:schemeClr>
                </a:solidFill>
                <a:latin typeface="Trebuchet MS"/>
                <a:cs typeface="Trebuchet MS"/>
              </a:rPr>
              <a:t>Warmer winters will lead to the growing season extending by an average of about 24 days by mid century.</a:t>
            </a:r>
          </a:p>
          <a:p>
            <a:endParaRPr lang="en-US" sz="2000" dirty="0">
              <a:solidFill>
                <a:schemeClr val="tx1">
                  <a:lumMod val="65000"/>
                  <a:lumOff val="35000"/>
                </a:schemeClr>
              </a:solidFill>
              <a:latin typeface="Trebuchet MS"/>
              <a:cs typeface="Trebuchet MS"/>
            </a:endParaRPr>
          </a:p>
          <a:p>
            <a:r>
              <a:rPr lang="en-US" sz="2000" dirty="0" smtClean="0">
                <a:solidFill>
                  <a:schemeClr val="tx1">
                    <a:lumMod val="65000"/>
                    <a:lumOff val="35000"/>
                  </a:schemeClr>
                </a:solidFill>
                <a:latin typeface="Trebuchet MS"/>
                <a:cs typeface="Trebuchet MS"/>
              </a:rPr>
              <a:t>Projected changes in total annual precipitation will be small compared to natural variations, although heavier downpours and longer dry spells are expected .</a:t>
            </a:r>
            <a:endParaRPr lang="en-US" sz="2000" dirty="0">
              <a:solidFill>
                <a:schemeClr val="tx1">
                  <a:lumMod val="65000"/>
                  <a:lumOff val="35000"/>
                </a:schemeClr>
              </a:solidFill>
              <a:latin typeface="Trebuchet MS"/>
              <a:cs typeface="Trebuchet MS"/>
            </a:endParaRPr>
          </a:p>
          <a:p>
            <a:endParaRPr lang="en-US" sz="2000" dirty="0" smtClean="0">
              <a:solidFill>
                <a:srgbClr val="458CCA"/>
              </a:solidFill>
              <a:latin typeface="Trebuchet MS"/>
              <a:cs typeface="Trebuchet MS"/>
            </a:endParaRPr>
          </a:p>
        </p:txBody>
      </p:sp>
    </p:spTree>
    <p:extLst>
      <p:ext uri="{BB962C8B-B14F-4D97-AF65-F5344CB8AC3E}">
        <p14:creationId xmlns:p14="http://schemas.microsoft.com/office/powerpoint/2010/main" val="39518205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ing_slide.png"/>
          <p:cNvPicPr>
            <a:picLocks noChangeAspect="1"/>
          </p:cNvPicPr>
          <p:nvPr/>
        </p:nvPicPr>
        <p:blipFill>
          <a:blip r:embed="rId2"/>
          <a:stretch>
            <a:fillRect/>
          </a:stretch>
        </p:blipFill>
        <p:spPr>
          <a:xfrm>
            <a:off x="5832" y="268"/>
            <a:ext cx="9132335" cy="6857463"/>
          </a:xfrm>
          <a:prstGeom prst="rect">
            <a:avLst/>
          </a:prstGeom>
        </p:spPr>
      </p:pic>
      <p:sp>
        <p:nvSpPr>
          <p:cNvPr id="5" name="TextBox 4"/>
          <p:cNvSpPr txBox="1"/>
          <p:nvPr/>
        </p:nvSpPr>
        <p:spPr>
          <a:xfrm>
            <a:off x="373510" y="373541"/>
            <a:ext cx="8488023" cy="5755422"/>
          </a:xfrm>
          <a:prstGeom prst="rect">
            <a:avLst/>
          </a:prstGeom>
          <a:noFill/>
        </p:spPr>
        <p:txBody>
          <a:bodyPr wrap="square" rtlCol="0">
            <a:spAutoFit/>
          </a:bodyPr>
          <a:lstStyle/>
          <a:p>
            <a:r>
              <a:rPr lang="en-US" sz="2800" dirty="0" smtClean="0">
                <a:solidFill>
                  <a:schemeClr val="tx2">
                    <a:lumMod val="75000"/>
                  </a:schemeClr>
                </a:solidFill>
                <a:latin typeface="Trebuchet MS"/>
                <a:cs typeface="Trebuchet MS"/>
              </a:rPr>
              <a:t>Take Away Messages</a:t>
            </a:r>
            <a:endParaRPr lang="en-US" sz="2400" dirty="0" smtClean="0">
              <a:solidFill>
                <a:srgbClr val="008000"/>
              </a:solidFill>
              <a:latin typeface="Trebuchet MS"/>
              <a:cs typeface="Trebuchet MS"/>
            </a:endParaRPr>
          </a:p>
          <a:p>
            <a:endParaRPr lang="en-US" sz="2000" dirty="0" smtClean="0">
              <a:solidFill>
                <a:schemeClr val="tx1">
                  <a:lumMod val="65000"/>
                  <a:lumOff val="35000"/>
                </a:schemeClr>
              </a:solidFill>
              <a:latin typeface="Trebuchet MS"/>
              <a:cs typeface="Trebuchet MS"/>
            </a:endParaRPr>
          </a:p>
          <a:p>
            <a:r>
              <a:rPr lang="en-US" sz="2000" dirty="0">
                <a:solidFill>
                  <a:schemeClr val="tx1">
                    <a:lumMod val="65000"/>
                    <a:lumOff val="35000"/>
                  </a:schemeClr>
                </a:solidFill>
                <a:latin typeface="Trebuchet MS"/>
                <a:cs typeface="Trebuchet MS"/>
              </a:rPr>
              <a:t>Our future depends on the </a:t>
            </a:r>
            <a:r>
              <a:rPr lang="en-US" sz="2000" dirty="0" smtClean="0">
                <a:solidFill>
                  <a:schemeClr val="tx1">
                    <a:lumMod val="65000"/>
                    <a:lumOff val="35000"/>
                  </a:schemeClr>
                </a:solidFill>
                <a:latin typeface="Trebuchet MS"/>
                <a:cs typeface="Trebuchet MS"/>
              </a:rPr>
              <a:t>societal choices </a:t>
            </a:r>
            <a:r>
              <a:rPr lang="en-US" sz="2000" dirty="0">
                <a:solidFill>
                  <a:schemeClr val="tx1">
                    <a:lumMod val="65000"/>
                    <a:lumOff val="35000"/>
                  </a:schemeClr>
                </a:solidFill>
                <a:latin typeface="Trebuchet MS"/>
                <a:cs typeface="Trebuchet MS"/>
              </a:rPr>
              <a:t>we make </a:t>
            </a:r>
            <a:r>
              <a:rPr lang="en-US" sz="2000" dirty="0" smtClean="0">
                <a:solidFill>
                  <a:schemeClr val="tx1">
                    <a:lumMod val="65000"/>
                    <a:lumOff val="35000"/>
                  </a:schemeClr>
                </a:solidFill>
                <a:latin typeface="Trebuchet MS"/>
                <a:cs typeface="Trebuchet MS"/>
              </a:rPr>
              <a:t>now.</a:t>
            </a:r>
          </a:p>
          <a:p>
            <a:endParaRPr lang="en-US" sz="2000" dirty="0">
              <a:solidFill>
                <a:schemeClr val="tx1">
                  <a:lumMod val="65000"/>
                  <a:lumOff val="35000"/>
                </a:schemeClr>
              </a:solidFill>
              <a:latin typeface="Trebuchet MS"/>
              <a:cs typeface="Trebuchet MS"/>
            </a:endParaRPr>
          </a:p>
          <a:p>
            <a:r>
              <a:rPr lang="en-US" sz="2000" dirty="0" smtClean="0">
                <a:solidFill>
                  <a:schemeClr val="tx1">
                    <a:lumMod val="65000"/>
                    <a:lumOff val="35000"/>
                  </a:schemeClr>
                </a:solidFill>
                <a:latin typeface="Trebuchet MS"/>
                <a:cs typeface="Trebuchet MS"/>
              </a:rPr>
              <a:t>Current warming trend is due to fossil fuel emissions from human activity. </a:t>
            </a:r>
          </a:p>
          <a:p>
            <a:endParaRPr lang="en-US" sz="2000" dirty="0">
              <a:solidFill>
                <a:schemeClr val="tx1">
                  <a:lumMod val="65000"/>
                  <a:lumOff val="35000"/>
                </a:schemeClr>
              </a:solidFill>
              <a:latin typeface="Trebuchet MS"/>
              <a:cs typeface="Trebuchet MS"/>
            </a:endParaRPr>
          </a:p>
          <a:p>
            <a:r>
              <a:rPr lang="en-US" sz="2000" dirty="0">
                <a:solidFill>
                  <a:schemeClr val="tx1">
                    <a:lumMod val="65000"/>
                    <a:lumOff val="35000"/>
                  </a:schemeClr>
                </a:solidFill>
                <a:latin typeface="Trebuchet MS"/>
                <a:cs typeface="Trebuchet MS"/>
              </a:rPr>
              <a:t>Some climate change and related impacts are inevitable; in fact they are already </a:t>
            </a:r>
            <a:r>
              <a:rPr lang="en-US" sz="2000" dirty="0" smtClean="0">
                <a:solidFill>
                  <a:schemeClr val="tx1">
                    <a:lumMod val="65000"/>
                    <a:lumOff val="35000"/>
                  </a:schemeClr>
                </a:solidFill>
                <a:latin typeface="Trebuchet MS"/>
                <a:cs typeface="Trebuchet MS"/>
              </a:rPr>
              <a:t>occurring.</a:t>
            </a:r>
          </a:p>
          <a:p>
            <a:endParaRPr lang="en-US" sz="2000" dirty="0">
              <a:solidFill>
                <a:schemeClr val="tx1">
                  <a:lumMod val="65000"/>
                  <a:lumOff val="35000"/>
                </a:schemeClr>
              </a:solidFill>
              <a:latin typeface="Trebuchet MS"/>
              <a:cs typeface="Trebuchet MS"/>
            </a:endParaRPr>
          </a:p>
          <a:p>
            <a:r>
              <a:rPr lang="en-US" sz="2000" dirty="0">
                <a:solidFill>
                  <a:schemeClr val="tx1">
                    <a:lumMod val="65000"/>
                    <a:lumOff val="35000"/>
                  </a:schemeClr>
                </a:solidFill>
                <a:latin typeface="Trebuchet MS"/>
                <a:cs typeface="Trebuchet MS"/>
              </a:rPr>
              <a:t>Climate change cannot be dealt with in </a:t>
            </a:r>
            <a:r>
              <a:rPr lang="en-US" sz="2000" dirty="0" smtClean="0">
                <a:solidFill>
                  <a:schemeClr val="tx1">
                    <a:lumMod val="65000"/>
                    <a:lumOff val="35000"/>
                  </a:schemeClr>
                </a:solidFill>
                <a:latin typeface="Trebuchet MS"/>
                <a:cs typeface="Trebuchet MS"/>
              </a:rPr>
              <a:t>isolation.</a:t>
            </a:r>
          </a:p>
          <a:p>
            <a:endParaRPr lang="en-US" sz="2000" dirty="0">
              <a:solidFill>
                <a:schemeClr val="tx1">
                  <a:lumMod val="65000"/>
                  <a:lumOff val="35000"/>
                </a:schemeClr>
              </a:solidFill>
              <a:latin typeface="Trebuchet MS"/>
              <a:cs typeface="Trebuchet MS"/>
            </a:endParaRPr>
          </a:p>
          <a:p>
            <a:r>
              <a:rPr lang="en-US" sz="2000" dirty="0">
                <a:solidFill>
                  <a:schemeClr val="tx1">
                    <a:lumMod val="65000"/>
                    <a:lumOff val="35000"/>
                  </a:schemeClr>
                </a:solidFill>
                <a:latin typeface="Trebuchet MS"/>
                <a:cs typeface="Trebuchet MS"/>
              </a:rPr>
              <a:t>Impacts of climate change will be dependent upon local factors, such as vulnerability and </a:t>
            </a:r>
            <a:r>
              <a:rPr lang="en-US" sz="2000" dirty="0" smtClean="0">
                <a:solidFill>
                  <a:schemeClr val="tx1">
                    <a:lumMod val="65000"/>
                    <a:lumOff val="35000"/>
                  </a:schemeClr>
                </a:solidFill>
                <a:latin typeface="Trebuchet MS"/>
                <a:cs typeface="Trebuchet MS"/>
              </a:rPr>
              <a:t>resilience.</a:t>
            </a:r>
          </a:p>
          <a:p>
            <a:endParaRPr lang="en-US" sz="2000" dirty="0">
              <a:solidFill>
                <a:schemeClr val="tx1">
                  <a:lumMod val="65000"/>
                  <a:lumOff val="35000"/>
                </a:schemeClr>
              </a:solidFill>
              <a:latin typeface="Trebuchet MS"/>
              <a:cs typeface="Trebuchet MS"/>
            </a:endParaRPr>
          </a:p>
          <a:p>
            <a:r>
              <a:rPr lang="en-US" sz="2000" dirty="0">
                <a:solidFill>
                  <a:schemeClr val="tx1">
                    <a:lumMod val="65000"/>
                    <a:lumOff val="35000"/>
                  </a:schemeClr>
                </a:solidFill>
                <a:latin typeface="Trebuchet MS"/>
                <a:cs typeface="Trebuchet MS"/>
              </a:rPr>
              <a:t>The needs of understanding and addressing these challenges create many opportunities for motivated individuals and </a:t>
            </a:r>
            <a:r>
              <a:rPr lang="en-US" sz="2000" dirty="0" smtClean="0">
                <a:solidFill>
                  <a:schemeClr val="tx1">
                    <a:lumMod val="65000"/>
                    <a:lumOff val="35000"/>
                  </a:schemeClr>
                </a:solidFill>
                <a:latin typeface="Trebuchet MS"/>
                <a:cs typeface="Trebuchet MS"/>
              </a:rPr>
              <a:t>organizations.</a:t>
            </a:r>
            <a:endParaRPr lang="en-US" sz="2000" dirty="0">
              <a:solidFill>
                <a:schemeClr val="tx1">
                  <a:lumMod val="65000"/>
                  <a:lumOff val="35000"/>
                </a:schemeClr>
              </a:solidFill>
              <a:latin typeface="Trebuchet MS"/>
              <a:cs typeface="Trebuchet MS"/>
            </a:endParaRPr>
          </a:p>
          <a:p>
            <a:endParaRPr lang="en-US" sz="2000" dirty="0" smtClean="0">
              <a:solidFill>
                <a:schemeClr val="tx1">
                  <a:lumMod val="65000"/>
                  <a:lumOff val="35000"/>
                </a:schemeClr>
              </a:solidFill>
              <a:latin typeface="Trebuchet MS"/>
              <a:cs typeface="Trebuchet MS"/>
            </a:endParaRPr>
          </a:p>
        </p:txBody>
      </p:sp>
    </p:spTree>
    <p:extLst>
      <p:ext uri="{BB962C8B-B14F-4D97-AF65-F5344CB8AC3E}">
        <p14:creationId xmlns:p14="http://schemas.microsoft.com/office/powerpoint/2010/main" val="18198066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ing_slide.png"/>
          <p:cNvPicPr>
            <a:picLocks noChangeAspect="1"/>
          </p:cNvPicPr>
          <p:nvPr/>
        </p:nvPicPr>
        <p:blipFill>
          <a:blip r:embed="rId3"/>
          <a:stretch>
            <a:fillRect/>
          </a:stretch>
        </p:blipFill>
        <p:spPr>
          <a:xfrm>
            <a:off x="5832" y="17201"/>
            <a:ext cx="9132335" cy="6857463"/>
          </a:xfrm>
          <a:prstGeom prst="rect">
            <a:avLst/>
          </a:prstGeom>
        </p:spPr>
      </p:pic>
      <p:sp>
        <p:nvSpPr>
          <p:cNvPr id="5" name="TextBox 4"/>
          <p:cNvSpPr txBox="1"/>
          <p:nvPr/>
        </p:nvSpPr>
        <p:spPr>
          <a:xfrm>
            <a:off x="373510" y="373541"/>
            <a:ext cx="8488023" cy="5816977"/>
          </a:xfrm>
          <a:prstGeom prst="rect">
            <a:avLst/>
          </a:prstGeom>
          <a:noFill/>
        </p:spPr>
        <p:txBody>
          <a:bodyPr wrap="square" rtlCol="0">
            <a:spAutoFit/>
          </a:bodyPr>
          <a:lstStyle/>
          <a:p>
            <a:r>
              <a:rPr lang="en-US" sz="2800" dirty="0" smtClean="0">
                <a:solidFill>
                  <a:schemeClr val="tx2">
                    <a:lumMod val="75000"/>
                  </a:schemeClr>
                </a:solidFill>
                <a:latin typeface="Trebuchet MS"/>
                <a:cs typeface="Trebuchet MS"/>
              </a:rPr>
              <a:t>Variations in Earth’s orbit and tilt</a:t>
            </a:r>
          </a:p>
          <a:p>
            <a:endParaRPr lang="en-US" sz="2400" dirty="0" smtClean="0">
              <a:solidFill>
                <a:srgbClr val="008000"/>
              </a:solidFill>
              <a:latin typeface="Trebuchet MS"/>
              <a:cs typeface="Trebuchet MS"/>
            </a:endParaRPr>
          </a:p>
          <a:p>
            <a:r>
              <a:rPr lang="en-US" sz="2000" b="1" dirty="0" smtClean="0">
                <a:solidFill>
                  <a:schemeClr val="tx1">
                    <a:lumMod val="65000"/>
                    <a:lumOff val="35000"/>
                  </a:schemeClr>
                </a:solidFill>
                <a:latin typeface="Trebuchet MS"/>
                <a:cs typeface="Trebuchet MS"/>
              </a:rPr>
              <a:t>Obliquity</a:t>
            </a:r>
            <a:r>
              <a:rPr lang="en-US" sz="2000" dirty="0" smtClean="0">
                <a:solidFill>
                  <a:schemeClr val="tx1">
                    <a:lumMod val="65000"/>
                    <a:lumOff val="35000"/>
                  </a:schemeClr>
                </a:solidFill>
                <a:latin typeface="Trebuchet MS"/>
                <a:cs typeface="Trebuchet MS"/>
              </a:rPr>
              <a:t>- angle of Earth’s tilt changes </a:t>
            </a:r>
          </a:p>
          <a:p>
            <a:r>
              <a:rPr lang="en-US" sz="2000" dirty="0">
                <a:solidFill>
                  <a:schemeClr val="tx1">
                    <a:lumMod val="65000"/>
                    <a:lumOff val="35000"/>
                  </a:schemeClr>
                </a:solidFill>
                <a:latin typeface="Trebuchet MS"/>
                <a:cs typeface="Trebuchet MS"/>
              </a:rPr>
              <a:t>b</a:t>
            </a:r>
            <a:r>
              <a:rPr lang="en-US" sz="2000" dirty="0" smtClean="0">
                <a:solidFill>
                  <a:schemeClr val="tx1">
                    <a:lumMod val="65000"/>
                    <a:lumOff val="35000"/>
                  </a:schemeClr>
                </a:solidFill>
                <a:latin typeface="Trebuchet MS"/>
                <a:cs typeface="Trebuchet MS"/>
              </a:rPr>
              <a:t>etween 22° and 25°</a:t>
            </a:r>
            <a:r>
              <a:rPr lang="en-US" sz="2000" dirty="0">
                <a:solidFill>
                  <a:schemeClr val="tx1">
                    <a:lumMod val="65000"/>
                    <a:lumOff val="35000"/>
                  </a:schemeClr>
                </a:solidFill>
                <a:latin typeface="Trebuchet MS"/>
                <a:cs typeface="Trebuchet MS"/>
              </a:rPr>
              <a:t> </a:t>
            </a:r>
            <a:endParaRPr lang="en-US" sz="2000" dirty="0" smtClean="0">
              <a:solidFill>
                <a:schemeClr val="tx1">
                  <a:lumMod val="65000"/>
                  <a:lumOff val="35000"/>
                </a:schemeClr>
              </a:solidFill>
              <a:latin typeface="Trebuchet MS"/>
              <a:cs typeface="Trebuchet MS"/>
            </a:endParaRPr>
          </a:p>
          <a:p>
            <a:r>
              <a:rPr lang="en-US" sz="2000" dirty="0" smtClean="0">
                <a:solidFill>
                  <a:schemeClr val="tx1">
                    <a:lumMod val="65000"/>
                    <a:lumOff val="35000"/>
                  </a:schemeClr>
                </a:solidFill>
                <a:latin typeface="Trebuchet MS"/>
                <a:cs typeface="Trebuchet MS"/>
              </a:rPr>
              <a:t>(about 41,000 years)</a:t>
            </a:r>
          </a:p>
          <a:p>
            <a:endParaRPr lang="en-US" sz="2000" dirty="0" smtClean="0">
              <a:solidFill>
                <a:schemeClr val="tx1">
                  <a:lumMod val="65000"/>
                  <a:lumOff val="35000"/>
                </a:schemeClr>
              </a:solidFill>
              <a:latin typeface="Trebuchet MS"/>
              <a:cs typeface="Trebuchet MS"/>
            </a:endParaRPr>
          </a:p>
          <a:p>
            <a:r>
              <a:rPr lang="en-US" sz="2000" b="1" dirty="0" smtClean="0">
                <a:solidFill>
                  <a:schemeClr val="tx1">
                    <a:lumMod val="65000"/>
                    <a:lumOff val="35000"/>
                  </a:schemeClr>
                </a:solidFill>
                <a:latin typeface="Trebuchet MS"/>
                <a:cs typeface="Trebuchet MS"/>
              </a:rPr>
              <a:t>Precession</a:t>
            </a:r>
            <a:r>
              <a:rPr lang="en-US" sz="2000" dirty="0" smtClean="0">
                <a:solidFill>
                  <a:schemeClr val="tx1">
                    <a:lumMod val="65000"/>
                    <a:lumOff val="35000"/>
                  </a:schemeClr>
                </a:solidFill>
                <a:latin typeface="Trebuchet MS"/>
                <a:cs typeface="Trebuchet MS"/>
              </a:rPr>
              <a:t>- changes in the timing of </a:t>
            </a:r>
          </a:p>
          <a:p>
            <a:r>
              <a:rPr lang="en-US" sz="2000" dirty="0" smtClean="0">
                <a:solidFill>
                  <a:schemeClr val="tx1">
                    <a:lumMod val="65000"/>
                    <a:lumOff val="35000"/>
                  </a:schemeClr>
                </a:solidFill>
                <a:latin typeface="Trebuchet MS"/>
                <a:cs typeface="Trebuchet MS"/>
              </a:rPr>
              <a:t>the year Earth is closest and furthest </a:t>
            </a:r>
          </a:p>
          <a:p>
            <a:r>
              <a:rPr lang="en-US" sz="2000" dirty="0" smtClean="0">
                <a:solidFill>
                  <a:schemeClr val="tx1">
                    <a:lumMod val="65000"/>
                    <a:lumOff val="35000"/>
                  </a:schemeClr>
                </a:solidFill>
                <a:latin typeface="Trebuchet MS"/>
                <a:cs typeface="Trebuchet MS"/>
              </a:rPr>
              <a:t>from the sun (about 22,000 years)</a:t>
            </a:r>
          </a:p>
          <a:p>
            <a:endParaRPr lang="en-US" sz="2000" dirty="0" smtClean="0">
              <a:solidFill>
                <a:schemeClr val="tx1">
                  <a:lumMod val="65000"/>
                  <a:lumOff val="35000"/>
                </a:schemeClr>
              </a:solidFill>
              <a:latin typeface="Trebuchet MS"/>
              <a:cs typeface="Trebuchet MS"/>
            </a:endParaRPr>
          </a:p>
          <a:p>
            <a:r>
              <a:rPr lang="en-US" sz="2000" b="1" dirty="0" smtClean="0">
                <a:solidFill>
                  <a:schemeClr val="tx1">
                    <a:lumMod val="65000"/>
                    <a:lumOff val="35000"/>
                  </a:schemeClr>
                </a:solidFill>
                <a:latin typeface="Trebuchet MS"/>
                <a:cs typeface="Trebuchet MS"/>
              </a:rPr>
              <a:t>Orbital eccentricity</a:t>
            </a:r>
            <a:r>
              <a:rPr lang="en-US" sz="2000" dirty="0" smtClean="0">
                <a:solidFill>
                  <a:schemeClr val="tx1">
                    <a:lumMod val="65000"/>
                    <a:lumOff val="35000"/>
                  </a:schemeClr>
                </a:solidFill>
                <a:latin typeface="Trebuchet MS"/>
                <a:cs typeface="Trebuchet MS"/>
              </a:rPr>
              <a:t>- changes in the </a:t>
            </a:r>
          </a:p>
          <a:p>
            <a:r>
              <a:rPr lang="en-US" sz="2000" dirty="0" smtClean="0">
                <a:solidFill>
                  <a:schemeClr val="tx1">
                    <a:lumMod val="65000"/>
                    <a:lumOff val="35000"/>
                  </a:schemeClr>
                </a:solidFill>
                <a:latin typeface="Trebuchet MS"/>
                <a:cs typeface="Trebuchet MS"/>
              </a:rPr>
              <a:t>shape of Earth’s orbit (over about </a:t>
            </a:r>
          </a:p>
          <a:p>
            <a:r>
              <a:rPr lang="en-US" sz="2000" dirty="0" smtClean="0">
                <a:solidFill>
                  <a:schemeClr val="tx1">
                    <a:lumMod val="65000"/>
                    <a:lumOff val="35000"/>
                  </a:schemeClr>
                </a:solidFill>
                <a:latin typeface="Trebuchet MS"/>
                <a:cs typeface="Trebuchet MS"/>
              </a:rPr>
              <a:t>100,000 and 400,000 years)</a:t>
            </a:r>
          </a:p>
          <a:p>
            <a:endParaRPr lang="en-US" sz="2000" dirty="0">
              <a:solidFill>
                <a:schemeClr val="tx1">
                  <a:lumMod val="65000"/>
                  <a:lumOff val="35000"/>
                </a:schemeClr>
              </a:solidFill>
              <a:latin typeface="Trebuchet MS"/>
              <a:cs typeface="Trebuchet MS"/>
            </a:endParaRPr>
          </a:p>
          <a:p>
            <a:r>
              <a:rPr lang="en-US" sz="2000" dirty="0" smtClean="0">
                <a:solidFill>
                  <a:schemeClr val="tx1">
                    <a:lumMod val="65000"/>
                    <a:lumOff val="35000"/>
                  </a:schemeClr>
                </a:solidFill>
                <a:latin typeface="Trebuchet MS"/>
                <a:cs typeface="Trebuchet MS"/>
              </a:rPr>
              <a:t>The combinations of these orbital changes are thought to determine the global growth and retreat of ice sheets.</a:t>
            </a:r>
          </a:p>
          <a:p>
            <a:endParaRPr lang="en-US" sz="2000" dirty="0">
              <a:solidFill>
                <a:schemeClr val="tx1">
                  <a:lumMod val="65000"/>
                  <a:lumOff val="35000"/>
                </a:schemeClr>
              </a:solidFill>
              <a:latin typeface="Trebuchet MS"/>
              <a:cs typeface="Trebuchet MS"/>
            </a:endParaRPr>
          </a:p>
          <a:p>
            <a:r>
              <a:rPr lang="en-US" sz="2000" dirty="0" smtClean="0">
                <a:solidFill>
                  <a:schemeClr val="tx1">
                    <a:lumMod val="65000"/>
                    <a:lumOff val="35000"/>
                  </a:schemeClr>
                </a:solidFill>
                <a:latin typeface="Trebuchet MS"/>
                <a:cs typeface="Trebuchet MS"/>
              </a:rPr>
              <a:t>These changes are on REALLY long timescales. </a:t>
            </a:r>
            <a:endParaRPr lang="en-US" sz="2000" dirty="0" smtClean="0">
              <a:solidFill>
                <a:srgbClr val="458CCA"/>
              </a:solidFill>
              <a:latin typeface="Trebuchet MS"/>
              <a:cs typeface="Trebuchet MS"/>
            </a:endParaRPr>
          </a:p>
        </p:txBody>
      </p:sp>
      <p:pic>
        <p:nvPicPr>
          <p:cNvPr id="10" name="Picture 3"/>
          <p:cNvPicPr>
            <a:picLocks noChangeAspect="1" noChangeArrowheads="1"/>
          </p:cNvPicPr>
          <p:nvPr/>
        </p:nvPicPr>
        <p:blipFill>
          <a:blip r:embed="rId4"/>
          <a:srcRect/>
          <a:stretch>
            <a:fillRect/>
          </a:stretch>
        </p:blipFill>
        <p:spPr bwMode="auto">
          <a:xfrm>
            <a:off x="5014715" y="835645"/>
            <a:ext cx="4123451" cy="4035587"/>
          </a:xfrm>
          <a:prstGeom prst="rect">
            <a:avLst/>
          </a:prstGeom>
          <a:noFill/>
          <a:ln w="9525">
            <a:noFill/>
            <a:miter lim="800000"/>
            <a:headEnd/>
            <a:tailEnd/>
          </a:ln>
        </p:spPr>
      </p:pic>
    </p:spTree>
    <p:extLst>
      <p:ext uri="{BB962C8B-B14F-4D97-AF65-F5344CB8AC3E}">
        <p14:creationId xmlns:p14="http://schemas.microsoft.com/office/powerpoint/2010/main" val="11469728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ing_slide.png"/>
          <p:cNvPicPr>
            <a:picLocks noChangeAspect="1"/>
          </p:cNvPicPr>
          <p:nvPr/>
        </p:nvPicPr>
        <p:blipFill>
          <a:blip r:embed="rId3"/>
          <a:stretch>
            <a:fillRect/>
          </a:stretch>
        </p:blipFill>
        <p:spPr>
          <a:xfrm>
            <a:off x="5832" y="268"/>
            <a:ext cx="9132335" cy="6857463"/>
          </a:xfrm>
          <a:prstGeom prst="rect">
            <a:avLst/>
          </a:prstGeom>
        </p:spPr>
      </p:pic>
      <p:sp>
        <p:nvSpPr>
          <p:cNvPr id="5" name="TextBox 4"/>
          <p:cNvSpPr txBox="1"/>
          <p:nvPr/>
        </p:nvSpPr>
        <p:spPr>
          <a:xfrm>
            <a:off x="373510" y="373541"/>
            <a:ext cx="8488023" cy="3970318"/>
          </a:xfrm>
          <a:prstGeom prst="rect">
            <a:avLst/>
          </a:prstGeom>
          <a:noFill/>
        </p:spPr>
        <p:txBody>
          <a:bodyPr wrap="square" rtlCol="0">
            <a:spAutoFit/>
          </a:bodyPr>
          <a:lstStyle/>
          <a:p>
            <a:r>
              <a:rPr lang="en-US" sz="2800" dirty="0" smtClean="0">
                <a:solidFill>
                  <a:schemeClr val="tx2">
                    <a:lumMod val="75000"/>
                  </a:schemeClr>
                </a:solidFill>
                <a:latin typeface="Trebuchet MS"/>
                <a:cs typeface="Trebuchet MS"/>
              </a:rPr>
              <a:t>Factors that can affect climate</a:t>
            </a:r>
          </a:p>
          <a:p>
            <a:endParaRPr lang="en-US" sz="2400" dirty="0" smtClean="0">
              <a:solidFill>
                <a:srgbClr val="008000"/>
              </a:solidFill>
              <a:latin typeface="Trebuchet MS"/>
              <a:cs typeface="Trebuchet MS"/>
            </a:endParaRPr>
          </a:p>
          <a:p>
            <a:r>
              <a:rPr lang="en-US" sz="2000" b="1" dirty="0" smtClean="0">
                <a:solidFill>
                  <a:schemeClr val="tx1">
                    <a:lumMod val="65000"/>
                    <a:lumOff val="35000"/>
                  </a:schemeClr>
                </a:solidFill>
                <a:latin typeface="Trebuchet MS"/>
                <a:cs typeface="Trebuchet MS"/>
              </a:rPr>
              <a:t>Solar Variability</a:t>
            </a:r>
            <a:r>
              <a:rPr lang="en-US" sz="2000" dirty="0" smtClean="0">
                <a:solidFill>
                  <a:schemeClr val="tx1">
                    <a:lumMod val="65000"/>
                    <a:lumOff val="35000"/>
                  </a:schemeClr>
                </a:solidFill>
                <a:latin typeface="Trebuchet MS"/>
                <a:cs typeface="Trebuchet MS"/>
              </a:rPr>
              <a:t>- the sun cycles about once a decade through sunspot minimum and maximum, but this does not significantly change the solar radiation Earth receives.</a:t>
            </a:r>
          </a:p>
          <a:p>
            <a:endParaRPr lang="en-US" sz="2000" dirty="0">
              <a:solidFill>
                <a:schemeClr val="tx1">
                  <a:lumMod val="65000"/>
                  <a:lumOff val="35000"/>
                </a:schemeClr>
              </a:solidFill>
              <a:latin typeface="Trebuchet MS"/>
              <a:cs typeface="Trebuchet MS"/>
            </a:endParaRPr>
          </a:p>
          <a:p>
            <a:r>
              <a:rPr lang="en-US" sz="2000" b="1" dirty="0" smtClean="0">
                <a:solidFill>
                  <a:schemeClr val="tx1">
                    <a:lumMod val="65000"/>
                    <a:lumOff val="35000"/>
                  </a:schemeClr>
                </a:solidFill>
                <a:latin typeface="Trebuchet MS"/>
                <a:cs typeface="Trebuchet MS"/>
              </a:rPr>
              <a:t>Ocean Circulation</a:t>
            </a:r>
            <a:r>
              <a:rPr lang="en-US" sz="2000" dirty="0" smtClean="0">
                <a:solidFill>
                  <a:schemeClr val="tx1">
                    <a:lumMod val="65000"/>
                    <a:lumOff val="35000"/>
                  </a:schemeClr>
                </a:solidFill>
                <a:latin typeface="Trebuchet MS"/>
                <a:cs typeface="Trebuchet MS"/>
              </a:rPr>
              <a:t>- ocean temperature, ocean current configuration, salinity, and upwelling can all influence the air mass above.</a:t>
            </a:r>
          </a:p>
          <a:p>
            <a:endParaRPr lang="en-US" sz="2000" dirty="0">
              <a:solidFill>
                <a:schemeClr val="tx1">
                  <a:lumMod val="65000"/>
                  <a:lumOff val="35000"/>
                </a:schemeClr>
              </a:solidFill>
              <a:latin typeface="Trebuchet MS"/>
              <a:cs typeface="Trebuchet MS"/>
            </a:endParaRPr>
          </a:p>
          <a:p>
            <a:r>
              <a:rPr lang="en-US" sz="2000" b="1" dirty="0" smtClean="0">
                <a:solidFill>
                  <a:schemeClr val="tx1">
                    <a:lumMod val="65000"/>
                    <a:lumOff val="35000"/>
                  </a:schemeClr>
                </a:solidFill>
                <a:latin typeface="Trebuchet MS"/>
                <a:cs typeface="Trebuchet MS"/>
              </a:rPr>
              <a:t>Tectonics</a:t>
            </a:r>
            <a:r>
              <a:rPr lang="en-US" sz="2000" dirty="0" smtClean="0">
                <a:solidFill>
                  <a:schemeClr val="tx1">
                    <a:lumMod val="65000"/>
                    <a:lumOff val="35000"/>
                  </a:schemeClr>
                </a:solidFill>
                <a:latin typeface="Trebuchet MS"/>
                <a:cs typeface="Trebuchet MS"/>
              </a:rPr>
              <a:t>- over very large timescales continents drift through polar latitudes and mountain ranges can form and decay.</a:t>
            </a:r>
          </a:p>
          <a:p>
            <a:r>
              <a:rPr lang="en-US" sz="2000" dirty="0">
                <a:solidFill>
                  <a:schemeClr val="tx1">
                    <a:lumMod val="65000"/>
                    <a:lumOff val="35000"/>
                  </a:schemeClr>
                </a:solidFill>
                <a:latin typeface="Trebuchet MS"/>
                <a:cs typeface="Trebuchet MS"/>
              </a:rPr>
              <a:t>	</a:t>
            </a:r>
            <a:endParaRPr lang="en-US" sz="2000" dirty="0" smtClean="0">
              <a:solidFill>
                <a:schemeClr val="tx1">
                  <a:lumMod val="65000"/>
                  <a:lumOff val="35000"/>
                </a:schemeClr>
              </a:solidFill>
              <a:latin typeface="Trebuchet MS"/>
              <a:cs typeface="Trebuchet MS"/>
            </a:endParaRPr>
          </a:p>
        </p:txBody>
      </p:sp>
    </p:spTree>
    <p:extLst>
      <p:ext uri="{BB962C8B-B14F-4D97-AF65-F5344CB8AC3E}">
        <p14:creationId xmlns:p14="http://schemas.microsoft.com/office/powerpoint/2010/main" val="13911068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ing_slide.png"/>
          <p:cNvPicPr>
            <a:picLocks noChangeAspect="1"/>
          </p:cNvPicPr>
          <p:nvPr/>
        </p:nvPicPr>
        <p:blipFill>
          <a:blip r:embed="rId3"/>
          <a:stretch>
            <a:fillRect/>
          </a:stretch>
        </p:blipFill>
        <p:spPr>
          <a:xfrm>
            <a:off x="5832" y="268"/>
            <a:ext cx="9132335" cy="6857463"/>
          </a:xfrm>
          <a:prstGeom prst="rect">
            <a:avLst/>
          </a:prstGeom>
        </p:spPr>
      </p:pic>
      <p:sp>
        <p:nvSpPr>
          <p:cNvPr id="5" name="TextBox 4"/>
          <p:cNvSpPr txBox="1"/>
          <p:nvPr/>
        </p:nvSpPr>
        <p:spPr>
          <a:xfrm>
            <a:off x="373510" y="373541"/>
            <a:ext cx="8488023" cy="3046988"/>
          </a:xfrm>
          <a:prstGeom prst="rect">
            <a:avLst/>
          </a:prstGeom>
          <a:noFill/>
        </p:spPr>
        <p:txBody>
          <a:bodyPr wrap="square" rtlCol="0">
            <a:spAutoFit/>
          </a:bodyPr>
          <a:lstStyle/>
          <a:p>
            <a:r>
              <a:rPr lang="en-US" sz="2800" dirty="0" smtClean="0">
                <a:solidFill>
                  <a:schemeClr val="tx2">
                    <a:lumMod val="75000"/>
                  </a:schemeClr>
                </a:solidFill>
                <a:latin typeface="Trebuchet MS"/>
                <a:cs typeface="Trebuchet MS"/>
              </a:rPr>
              <a:t>Factors that can affect climate</a:t>
            </a:r>
          </a:p>
          <a:p>
            <a:endParaRPr lang="en-US" sz="2400" dirty="0" smtClean="0">
              <a:solidFill>
                <a:srgbClr val="008000"/>
              </a:solidFill>
              <a:latin typeface="Trebuchet MS"/>
              <a:cs typeface="Trebuchet MS"/>
            </a:endParaRPr>
          </a:p>
          <a:p>
            <a:r>
              <a:rPr lang="en-US" sz="2000" b="1" dirty="0">
                <a:solidFill>
                  <a:schemeClr val="tx1">
                    <a:lumMod val="65000"/>
                    <a:lumOff val="35000"/>
                  </a:schemeClr>
                </a:solidFill>
                <a:latin typeface="Trebuchet MS"/>
                <a:cs typeface="Trebuchet MS"/>
              </a:rPr>
              <a:t>Volcanic Emissions</a:t>
            </a:r>
            <a:r>
              <a:rPr lang="en-US" sz="2000" dirty="0">
                <a:solidFill>
                  <a:schemeClr val="tx1">
                    <a:lumMod val="65000"/>
                    <a:lumOff val="35000"/>
                  </a:schemeClr>
                </a:solidFill>
                <a:latin typeface="Trebuchet MS"/>
                <a:cs typeface="Trebuchet MS"/>
              </a:rPr>
              <a:t>- when a large eruption injects particulates into the upper atmosphere, the gasses and particles can have a cooling effect lasting a few </a:t>
            </a:r>
            <a:r>
              <a:rPr lang="en-US" sz="2000" dirty="0" smtClean="0">
                <a:solidFill>
                  <a:schemeClr val="tx1">
                    <a:lumMod val="65000"/>
                    <a:lumOff val="35000"/>
                  </a:schemeClr>
                </a:solidFill>
                <a:latin typeface="Trebuchet MS"/>
                <a:cs typeface="Trebuchet MS"/>
              </a:rPr>
              <a:t>years.</a:t>
            </a:r>
          </a:p>
          <a:p>
            <a:endParaRPr lang="en-US" sz="2000" dirty="0">
              <a:solidFill>
                <a:schemeClr val="tx1">
                  <a:lumMod val="65000"/>
                  <a:lumOff val="35000"/>
                </a:schemeClr>
              </a:solidFill>
              <a:latin typeface="Trebuchet MS"/>
              <a:cs typeface="Trebuchet MS"/>
            </a:endParaRPr>
          </a:p>
          <a:p>
            <a:r>
              <a:rPr lang="en-US" sz="2000" dirty="0" smtClean="0">
                <a:solidFill>
                  <a:schemeClr val="tx1">
                    <a:lumMod val="65000"/>
                    <a:lumOff val="35000"/>
                  </a:schemeClr>
                </a:solidFill>
                <a:latin typeface="Trebuchet MS"/>
                <a:cs typeface="Trebuchet MS"/>
              </a:rPr>
              <a:t>The Mt Pinatubo 1991 eruption in the Philippines sent particle into the stratosphere that were transported around the world, resulting in brief global cooling.</a:t>
            </a:r>
            <a:endParaRPr lang="en-US" sz="2000" dirty="0">
              <a:solidFill>
                <a:schemeClr val="tx1">
                  <a:lumMod val="65000"/>
                  <a:lumOff val="35000"/>
                </a:schemeClr>
              </a:solidFill>
              <a:latin typeface="Trebuchet MS"/>
              <a:cs typeface="Trebuchet MS"/>
            </a:endParaRPr>
          </a:p>
        </p:txBody>
      </p:sp>
      <p:pic>
        <p:nvPicPr>
          <p:cNvPr id="3" name="Picture 2" descr="figure2.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9951" y="3334644"/>
            <a:ext cx="2743200" cy="2082800"/>
          </a:xfrm>
          <a:prstGeom prst="rect">
            <a:avLst/>
          </a:prstGeom>
        </p:spPr>
      </p:pic>
      <p:sp>
        <p:nvSpPr>
          <p:cNvPr id="6" name="TextBox 5"/>
          <p:cNvSpPr txBox="1"/>
          <p:nvPr/>
        </p:nvSpPr>
        <p:spPr>
          <a:xfrm>
            <a:off x="3134617" y="5358724"/>
            <a:ext cx="1083976" cy="276999"/>
          </a:xfrm>
          <a:prstGeom prst="rect">
            <a:avLst/>
          </a:prstGeom>
          <a:noFill/>
        </p:spPr>
        <p:txBody>
          <a:bodyPr wrap="none" rtlCol="0">
            <a:spAutoFit/>
          </a:bodyPr>
          <a:lstStyle/>
          <a:p>
            <a:r>
              <a:rPr lang="en-US" sz="1200" b="1" i="1" dirty="0" smtClean="0"/>
              <a:t>Source: NASA</a:t>
            </a:r>
            <a:endParaRPr lang="en-US" sz="1200" b="1" i="1" dirty="0"/>
          </a:p>
        </p:txBody>
      </p:sp>
    </p:spTree>
    <p:extLst>
      <p:ext uri="{BB962C8B-B14F-4D97-AF65-F5344CB8AC3E}">
        <p14:creationId xmlns:p14="http://schemas.microsoft.com/office/powerpoint/2010/main" val="33262904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ing_slide.png"/>
          <p:cNvPicPr>
            <a:picLocks noChangeAspect="1"/>
          </p:cNvPicPr>
          <p:nvPr/>
        </p:nvPicPr>
        <p:blipFill>
          <a:blip r:embed="rId3"/>
          <a:stretch>
            <a:fillRect/>
          </a:stretch>
        </p:blipFill>
        <p:spPr>
          <a:xfrm>
            <a:off x="5832" y="-12826"/>
            <a:ext cx="9132335" cy="6857463"/>
          </a:xfrm>
          <a:prstGeom prst="rect">
            <a:avLst/>
          </a:prstGeom>
        </p:spPr>
      </p:pic>
      <p:sp>
        <p:nvSpPr>
          <p:cNvPr id="5" name="TextBox 4"/>
          <p:cNvSpPr txBox="1"/>
          <p:nvPr/>
        </p:nvSpPr>
        <p:spPr>
          <a:xfrm>
            <a:off x="373510" y="373541"/>
            <a:ext cx="8488023" cy="5755422"/>
          </a:xfrm>
          <a:prstGeom prst="rect">
            <a:avLst/>
          </a:prstGeom>
          <a:noFill/>
        </p:spPr>
        <p:txBody>
          <a:bodyPr wrap="square" rtlCol="0">
            <a:spAutoFit/>
          </a:bodyPr>
          <a:lstStyle/>
          <a:p>
            <a:r>
              <a:rPr lang="en-US" sz="2800" dirty="0" smtClean="0">
                <a:solidFill>
                  <a:schemeClr val="tx2">
                    <a:lumMod val="75000"/>
                  </a:schemeClr>
                </a:solidFill>
                <a:latin typeface="Trebuchet MS"/>
                <a:cs typeface="Trebuchet MS"/>
              </a:rPr>
              <a:t>Ocean Circulation</a:t>
            </a:r>
          </a:p>
          <a:p>
            <a:endParaRPr lang="en-US" sz="2000" dirty="0">
              <a:solidFill>
                <a:schemeClr val="tx1">
                  <a:lumMod val="65000"/>
                  <a:lumOff val="35000"/>
                </a:schemeClr>
              </a:solidFill>
              <a:latin typeface="Trebuchet MS"/>
              <a:cs typeface="Trebuchet MS"/>
            </a:endParaRPr>
          </a:p>
          <a:p>
            <a:r>
              <a:rPr lang="en-US" sz="2000" dirty="0" smtClean="0">
                <a:solidFill>
                  <a:schemeClr val="tx1">
                    <a:lumMod val="65000"/>
                    <a:lumOff val="35000"/>
                  </a:schemeClr>
                </a:solidFill>
                <a:latin typeface="Trebuchet MS"/>
                <a:cs typeface="Trebuchet MS"/>
              </a:rPr>
              <a:t>Ocean temperature, ocean current </a:t>
            </a:r>
          </a:p>
          <a:p>
            <a:r>
              <a:rPr lang="en-US" sz="2000" dirty="0" smtClean="0">
                <a:solidFill>
                  <a:schemeClr val="tx1">
                    <a:lumMod val="65000"/>
                    <a:lumOff val="35000"/>
                  </a:schemeClr>
                </a:solidFill>
                <a:latin typeface="Trebuchet MS"/>
                <a:cs typeface="Trebuchet MS"/>
              </a:rPr>
              <a:t>configuration, salinity, and upwelling </a:t>
            </a:r>
          </a:p>
          <a:p>
            <a:r>
              <a:rPr lang="en-US" sz="2000" dirty="0" smtClean="0">
                <a:solidFill>
                  <a:schemeClr val="tx1">
                    <a:lumMod val="65000"/>
                    <a:lumOff val="35000"/>
                  </a:schemeClr>
                </a:solidFill>
                <a:latin typeface="Trebuchet MS"/>
                <a:cs typeface="Trebuchet MS"/>
              </a:rPr>
              <a:t>can all influence the air mass above.</a:t>
            </a:r>
          </a:p>
          <a:p>
            <a:endParaRPr lang="en-US" sz="2000" dirty="0">
              <a:solidFill>
                <a:schemeClr val="tx1">
                  <a:lumMod val="65000"/>
                  <a:lumOff val="35000"/>
                </a:schemeClr>
              </a:solidFill>
              <a:latin typeface="Trebuchet MS"/>
              <a:cs typeface="Trebuchet MS"/>
            </a:endParaRPr>
          </a:p>
          <a:p>
            <a:r>
              <a:rPr lang="en-US" sz="2000" dirty="0" smtClean="0">
                <a:solidFill>
                  <a:schemeClr val="tx1">
                    <a:lumMod val="65000"/>
                    <a:lumOff val="35000"/>
                  </a:schemeClr>
                </a:solidFill>
                <a:latin typeface="Trebuchet MS"/>
                <a:cs typeface="Trebuchet MS"/>
              </a:rPr>
              <a:t>The geologic record has evidence of </a:t>
            </a:r>
          </a:p>
          <a:p>
            <a:r>
              <a:rPr lang="en-US" sz="2000" dirty="0" smtClean="0">
                <a:solidFill>
                  <a:schemeClr val="tx1">
                    <a:lumMod val="65000"/>
                    <a:lumOff val="35000"/>
                  </a:schemeClr>
                </a:solidFill>
                <a:latin typeface="Trebuchet MS"/>
                <a:cs typeface="Trebuchet MS"/>
              </a:rPr>
              <a:t>previous abrupt climate change due </a:t>
            </a:r>
          </a:p>
          <a:p>
            <a:r>
              <a:rPr lang="en-US" sz="2000" dirty="0" smtClean="0">
                <a:solidFill>
                  <a:schemeClr val="tx1">
                    <a:lumMod val="65000"/>
                    <a:lumOff val="35000"/>
                  </a:schemeClr>
                </a:solidFill>
                <a:latin typeface="Trebuchet MS"/>
                <a:cs typeface="Trebuchet MS"/>
              </a:rPr>
              <a:t>to changes in ocean currents (at least </a:t>
            </a:r>
          </a:p>
          <a:p>
            <a:r>
              <a:rPr lang="en-US" sz="2000" dirty="0" smtClean="0">
                <a:solidFill>
                  <a:schemeClr val="tx1">
                    <a:lumMod val="65000"/>
                    <a:lumOff val="35000"/>
                  </a:schemeClr>
                </a:solidFill>
                <a:latin typeface="Trebuchet MS"/>
                <a:cs typeface="Trebuchet MS"/>
              </a:rPr>
              <a:t>20 abrupt shifts in last 110,000 years).</a:t>
            </a:r>
          </a:p>
          <a:p>
            <a:endParaRPr lang="en-US" sz="2000" dirty="0">
              <a:solidFill>
                <a:schemeClr val="tx1">
                  <a:lumMod val="65000"/>
                  <a:lumOff val="35000"/>
                </a:schemeClr>
              </a:solidFill>
              <a:latin typeface="Trebuchet MS"/>
              <a:cs typeface="Trebuchet MS"/>
            </a:endParaRPr>
          </a:p>
          <a:p>
            <a:r>
              <a:rPr lang="en-US" sz="2000" dirty="0" smtClean="0">
                <a:solidFill>
                  <a:schemeClr val="tx1">
                    <a:lumMod val="65000"/>
                    <a:lumOff val="35000"/>
                  </a:schemeClr>
                </a:solidFill>
                <a:latin typeface="Trebuchet MS"/>
                <a:cs typeface="Trebuchet MS"/>
              </a:rPr>
              <a:t>Relatively warm water near Greenland sinks, traveling southward along the ocean floor.</a:t>
            </a:r>
          </a:p>
          <a:p>
            <a:endParaRPr lang="en-US" sz="2000" dirty="0">
              <a:solidFill>
                <a:schemeClr val="tx1">
                  <a:lumMod val="65000"/>
                  <a:lumOff val="35000"/>
                </a:schemeClr>
              </a:solidFill>
              <a:latin typeface="Trebuchet MS"/>
              <a:cs typeface="Trebuchet MS"/>
            </a:endParaRPr>
          </a:p>
          <a:p>
            <a:r>
              <a:rPr lang="en-US" sz="2000" dirty="0" smtClean="0">
                <a:solidFill>
                  <a:schemeClr val="tx1">
                    <a:lumMod val="65000"/>
                    <a:lumOff val="35000"/>
                  </a:schemeClr>
                </a:solidFill>
                <a:latin typeface="Trebuchet MS"/>
                <a:cs typeface="Trebuchet MS"/>
              </a:rPr>
              <a:t>However during periods of rapid melting, the less dense fresh water released into the ocean doesn’t sink and disrupts flow.</a:t>
            </a:r>
          </a:p>
          <a:p>
            <a:endParaRPr lang="en-US" sz="2000" dirty="0">
              <a:solidFill>
                <a:schemeClr val="tx1">
                  <a:lumMod val="65000"/>
                  <a:lumOff val="35000"/>
                </a:schemeClr>
              </a:solidFill>
              <a:latin typeface="Trebuchet MS"/>
              <a:cs typeface="Trebuchet MS"/>
            </a:endParaRPr>
          </a:p>
          <a:p>
            <a:r>
              <a:rPr lang="en-US" sz="2000" dirty="0" smtClean="0">
                <a:solidFill>
                  <a:schemeClr val="tx1">
                    <a:lumMod val="65000"/>
                    <a:lumOff val="35000"/>
                  </a:schemeClr>
                </a:solidFill>
                <a:latin typeface="Trebuchet MS"/>
                <a:cs typeface="Trebuchet MS"/>
              </a:rPr>
              <a:t>Less heat is released in northern latitudes, causing cooling. </a:t>
            </a:r>
          </a:p>
        </p:txBody>
      </p:sp>
      <p:pic>
        <p:nvPicPr>
          <p:cNvPr id="6" name="Picture 5"/>
          <p:cNvPicPr>
            <a:picLocks noChangeAspect="1"/>
          </p:cNvPicPr>
          <p:nvPr/>
        </p:nvPicPr>
        <p:blipFill>
          <a:blip r:embed="rId4"/>
          <a:stretch>
            <a:fillRect/>
          </a:stretch>
        </p:blipFill>
        <p:spPr>
          <a:xfrm>
            <a:off x="4808348" y="170490"/>
            <a:ext cx="4277430" cy="3011311"/>
          </a:xfrm>
          <a:prstGeom prst="rect">
            <a:avLst/>
          </a:prstGeom>
        </p:spPr>
      </p:pic>
    </p:spTree>
    <p:extLst>
      <p:ext uri="{BB962C8B-B14F-4D97-AF65-F5344CB8AC3E}">
        <p14:creationId xmlns:p14="http://schemas.microsoft.com/office/powerpoint/2010/main" val="15584294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ing_slide.png"/>
          <p:cNvPicPr>
            <a:picLocks noChangeAspect="1"/>
          </p:cNvPicPr>
          <p:nvPr/>
        </p:nvPicPr>
        <p:blipFill>
          <a:blip r:embed="rId3"/>
          <a:stretch>
            <a:fillRect/>
          </a:stretch>
        </p:blipFill>
        <p:spPr>
          <a:xfrm>
            <a:off x="5832" y="268"/>
            <a:ext cx="9132335" cy="6857463"/>
          </a:xfrm>
          <a:prstGeom prst="rect">
            <a:avLst/>
          </a:prstGeom>
        </p:spPr>
      </p:pic>
      <p:sp>
        <p:nvSpPr>
          <p:cNvPr id="5" name="TextBox 4"/>
          <p:cNvSpPr txBox="1"/>
          <p:nvPr/>
        </p:nvSpPr>
        <p:spPr>
          <a:xfrm>
            <a:off x="373510" y="373541"/>
            <a:ext cx="8488023" cy="4401205"/>
          </a:xfrm>
          <a:prstGeom prst="rect">
            <a:avLst/>
          </a:prstGeom>
          <a:noFill/>
        </p:spPr>
        <p:txBody>
          <a:bodyPr wrap="square" rtlCol="0">
            <a:spAutoFit/>
          </a:bodyPr>
          <a:lstStyle/>
          <a:p>
            <a:r>
              <a:rPr lang="en-US" sz="2800" dirty="0" smtClean="0">
                <a:solidFill>
                  <a:schemeClr val="tx2">
                    <a:lumMod val="75000"/>
                  </a:schemeClr>
                </a:solidFill>
                <a:latin typeface="Trebuchet MS"/>
                <a:cs typeface="Trebuchet MS"/>
              </a:rPr>
              <a:t>Short term factors affecting climate</a:t>
            </a:r>
          </a:p>
          <a:p>
            <a:endParaRPr lang="en-US" sz="2400" dirty="0" smtClean="0">
              <a:solidFill>
                <a:srgbClr val="008000"/>
              </a:solidFill>
              <a:latin typeface="Trebuchet MS"/>
              <a:cs typeface="Trebuchet MS"/>
            </a:endParaRPr>
          </a:p>
          <a:p>
            <a:r>
              <a:rPr lang="en-US" sz="2000" b="1" dirty="0" smtClean="0">
                <a:solidFill>
                  <a:schemeClr val="tx1">
                    <a:lumMod val="65000"/>
                    <a:lumOff val="35000"/>
                  </a:schemeClr>
                </a:solidFill>
                <a:latin typeface="Trebuchet MS"/>
                <a:cs typeface="Trebuchet MS"/>
              </a:rPr>
              <a:t>El Ni</a:t>
            </a:r>
            <a:r>
              <a:rPr lang="en-US" sz="2000" b="1" dirty="0">
                <a:solidFill>
                  <a:schemeClr val="tx1">
                    <a:lumMod val="65000"/>
                    <a:lumOff val="35000"/>
                  </a:schemeClr>
                </a:solidFill>
                <a:latin typeface="Trebuchet MS"/>
                <a:ea typeface="ＭＳ Ｐゴシック" pitchFamily="-84" charset="-128"/>
                <a:cs typeface="Trebuchet MS"/>
              </a:rPr>
              <a:t>ñ</a:t>
            </a:r>
            <a:r>
              <a:rPr lang="en-US" sz="2000" b="1" dirty="0" smtClean="0">
                <a:solidFill>
                  <a:schemeClr val="tx1">
                    <a:lumMod val="65000"/>
                    <a:lumOff val="35000"/>
                  </a:schemeClr>
                </a:solidFill>
                <a:latin typeface="Trebuchet MS"/>
                <a:cs typeface="Trebuchet MS"/>
              </a:rPr>
              <a:t>o Southern Oscillation </a:t>
            </a:r>
            <a:r>
              <a:rPr lang="en-US" sz="2000" dirty="0" smtClean="0">
                <a:solidFill>
                  <a:schemeClr val="tx1">
                    <a:lumMod val="65000"/>
                    <a:lumOff val="35000"/>
                  </a:schemeClr>
                </a:solidFill>
                <a:latin typeface="Trebuchet MS"/>
                <a:cs typeface="Trebuchet MS"/>
              </a:rPr>
              <a:t>(ENSO)</a:t>
            </a:r>
          </a:p>
          <a:p>
            <a:r>
              <a:rPr lang="en-US" sz="2000" dirty="0">
                <a:solidFill>
                  <a:schemeClr val="tx1">
                    <a:lumMod val="65000"/>
                    <a:lumOff val="35000"/>
                  </a:schemeClr>
                </a:solidFill>
                <a:latin typeface="Trebuchet MS"/>
                <a:cs typeface="Trebuchet MS"/>
              </a:rPr>
              <a:t>	</a:t>
            </a:r>
            <a:r>
              <a:rPr lang="en-US" sz="2000" dirty="0" smtClean="0">
                <a:solidFill>
                  <a:schemeClr val="tx1">
                    <a:lumMod val="65000"/>
                    <a:lumOff val="35000"/>
                  </a:schemeClr>
                </a:solidFill>
                <a:latin typeface="Trebuchet MS"/>
                <a:cs typeface="Trebuchet MS"/>
              </a:rPr>
              <a:t>Varies every 1-3 years, El Ni</a:t>
            </a:r>
            <a:r>
              <a:rPr lang="en-US" sz="2000" dirty="0">
                <a:solidFill>
                  <a:schemeClr val="tx1">
                    <a:lumMod val="65000"/>
                    <a:lumOff val="35000"/>
                  </a:schemeClr>
                </a:solidFill>
                <a:latin typeface="Trebuchet MS"/>
                <a:ea typeface="ＭＳ Ｐゴシック" pitchFamily="-84" charset="-128"/>
                <a:cs typeface="Trebuchet MS"/>
              </a:rPr>
              <a:t>ñ</a:t>
            </a:r>
            <a:r>
              <a:rPr lang="en-US" sz="2000" dirty="0" smtClean="0">
                <a:solidFill>
                  <a:schemeClr val="tx1">
                    <a:lumMod val="65000"/>
                    <a:lumOff val="35000"/>
                  </a:schemeClr>
                </a:solidFill>
                <a:latin typeface="Trebuchet MS"/>
                <a:cs typeface="Trebuchet MS"/>
              </a:rPr>
              <a:t>o is the warm phase globally and La 	Ni</a:t>
            </a:r>
            <a:r>
              <a:rPr lang="en-US" sz="2000" dirty="0">
                <a:solidFill>
                  <a:schemeClr val="tx1">
                    <a:lumMod val="65000"/>
                    <a:lumOff val="35000"/>
                  </a:schemeClr>
                </a:solidFill>
                <a:latin typeface="Trebuchet MS"/>
                <a:ea typeface="ＭＳ Ｐゴシック" pitchFamily="-84" charset="-128"/>
                <a:cs typeface="Trebuchet MS"/>
              </a:rPr>
              <a:t>ñ</a:t>
            </a:r>
            <a:r>
              <a:rPr lang="en-US" sz="2000" dirty="0" smtClean="0">
                <a:solidFill>
                  <a:schemeClr val="tx1">
                    <a:lumMod val="65000"/>
                    <a:lumOff val="35000"/>
                  </a:schemeClr>
                </a:solidFill>
                <a:latin typeface="Trebuchet MS"/>
                <a:cs typeface="Trebuchet MS"/>
              </a:rPr>
              <a:t>a is the cool phase</a:t>
            </a:r>
          </a:p>
          <a:p>
            <a:endParaRPr lang="en-US" sz="2000" dirty="0">
              <a:solidFill>
                <a:schemeClr val="tx1">
                  <a:lumMod val="65000"/>
                  <a:lumOff val="35000"/>
                </a:schemeClr>
              </a:solidFill>
              <a:latin typeface="Trebuchet MS"/>
              <a:cs typeface="Trebuchet MS"/>
            </a:endParaRPr>
          </a:p>
          <a:p>
            <a:r>
              <a:rPr lang="en-US" sz="2000" b="1" dirty="0" smtClean="0">
                <a:solidFill>
                  <a:schemeClr val="tx1">
                    <a:lumMod val="65000"/>
                    <a:lumOff val="35000"/>
                  </a:schemeClr>
                </a:solidFill>
                <a:latin typeface="Trebuchet MS"/>
                <a:cs typeface="Trebuchet MS"/>
              </a:rPr>
              <a:t>Pacific Decadal Oscillation </a:t>
            </a:r>
            <a:r>
              <a:rPr lang="en-US" sz="2000" dirty="0" smtClean="0">
                <a:solidFill>
                  <a:schemeClr val="tx1">
                    <a:lumMod val="65000"/>
                    <a:lumOff val="35000"/>
                  </a:schemeClr>
                </a:solidFill>
                <a:latin typeface="Trebuchet MS"/>
                <a:cs typeface="Trebuchet MS"/>
              </a:rPr>
              <a:t>(PDO) </a:t>
            </a:r>
          </a:p>
          <a:p>
            <a:r>
              <a:rPr lang="en-US" sz="2000" dirty="0">
                <a:solidFill>
                  <a:schemeClr val="tx1">
                    <a:lumMod val="65000"/>
                    <a:lumOff val="35000"/>
                  </a:schemeClr>
                </a:solidFill>
                <a:latin typeface="Trebuchet MS"/>
                <a:cs typeface="Trebuchet MS"/>
              </a:rPr>
              <a:t>	</a:t>
            </a:r>
            <a:r>
              <a:rPr lang="en-US" sz="2000" dirty="0" smtClean="0">
                <a:solidFill>
                  <a:schemeClr val="tx1">
                    <a:lumMod val="65000"/>
                    <a:lumOff val="35000"/>
                  </a:schemeClr>
                </a:solidFill>
                <a:latin typeface="Trebuchet MS"/>
                <a:cs typeface="Trebuchet MS"/>
              </a:rPr>
              <a:t>Varies every 20-30 years, also with a warm and cool phase</a:t>
            </a:r>
          </a:p>
          <a:p>
            <a:endParaRPr lang="en-US" sz="2000" dirty="0">
              <a:solidFill>
                <a:schemeClr val="tx1">
                  <a:lumMod val="65000"/>
                  <a:lumOff val="35000"/>
                </a:schemeClr>
              </a:solidFill>
              <a:latin typeface="Trebuchet MS"/>
              <a:cs typeface="Trebuchet MS"/>
            </a:endParaRPr>
          </a:p>
          <a:p>
            <a:r>
              <a:rPr lang="en-US" sz="2000" b="1" dirty="0" smtClean="0">
                <a:solidFill>
                  <a:schemeClr val="tx1">
                    <a:lumMod val="65000"/>
                    <a:lumOff val="35000"/>
                  </a:schemeClr>
                </a:solidFill>
                <a:latin typeface="Trebuchet MS"/>
                <a:cs typeface="Trebuchet MS"/>
              </a:rPr>
              <a:t>Atlantic Decadal Oscillation </a:t>
            </a:r>
            <a:r>
              <a:rPr lang="en-US" sz="2000" dirty="0" smtClean="0">
                <a:solidFill>
                  <a:schemeClr val="tx1">
                    <a:lumMod val="65000"/>
                    <a:lumOff val="35000"/>
                  </a:schemeClr>
                </a:solidFill>
                <a:latin typeface="Trebuchet MS"/>
                <a:cs typeface="Trebuchet MS"/>
              </a:rPr>
              <a:t>(AMO)</a:t>
            </a:r>
          </a:p>
          <a:p>
            <a:r>
              <a:rPr lang="en-US" sz="2000" dirty="0">
                <a:solidFill>
                  <a:schemeClr val="tx1">
                    <a:lumMod val="65000"/>
                    <a:lumOff val="35000"/>
                  </a:schemeClr>
                </a:solidFill>
                <a:latin typeface="Trebuchet MS"/>
                <a:cs typeface="Trebuchet MS"/>
              </a:rPr>
              <a:t>	</a:t>
            </a:r>
            <a:r>
              <a:rPr lang="en-US" sz="2000" dirty="0" smtClean="0">
                <a:solidFill>
                  <a:schemeClr val="tx1">
                    <a:lumMod val="65000"/>
                    <a:lumOff val="35000"/>
                  </a:schemeClr>
                </a:solidFill>
                <a:latin typeface="Trebuchet MS"/>
                <a:cs typeface="Trebuchet MS"/>
              </a:rPr>
              <a:t>Varies every 20-40 years, also with a warm and cool phase</a:t>
            </a:r>
          </a:p>
          <a:p>
            <a:endParaRPr lang="en-US" sz="2000" dirty="0">
              <a:solidFill>
                <a:schemeClr val="tx1">
                  <a:lumMod val="65000"/>
                  <a:lumOff val="35000"/>
                </a:schemeClr>
              </a:solidFill>
              <a:latin typeface="Trebuchet MS"/>
              <a:cs typeface="Trebuchet MS"/>
            </a:endParaRPr>
          </a:p>
          <a:p>
            <a:r>
              <a:rPr lang="en-US" sz="2000" dirty="0">
                <a:solidFill>
                  <a:schemeClr val="tx1">
                    <a:lumMod val="65000"/>
                    <a:lumOff val="35000"/>
                  </a:schemeClr>
                </a:solidFill>
                <a:latin typeface="Trebuchet MS"/>
                <a:cs typeface="Trebuchet MS"/>
              </a:rPr>
              <a:t>	</a:t>
            </a:r>
            <a:endParaRPr lang="en-US" sz="2000" dirty="0" smtClean="0">
              <a:solidFill>
                <a:schemeClr val="tx1">
                  <a:lumMod val="65000"/>
                  <a:lumOff val="35000"/>
                </a:schemeClr>
              </a:solidFill>
              <a:latin typeface="Trebuchet MS"/>
              <a:cs typeface="Trebuchet MS"/>
            </a:endParaRPr>
          </a:p>
        </p:txBody>
      </p:sp>
    </p:spTree>
    <p:extLst>
      <p:ext uri="{BB962C8B-B14F-4D97-AF65-F5344CB8AC3E}">
        <p14:creationId xmlns:p14="http://schemas.microsoft.com/office/powerpoint/2010/main" val="36400329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13950</TotalTime>
  <Words>3117</Words>
  <Application>Microsoft Office PowerPoint</Application>
  <PresentationFormat>On-screen Show (4:3)</PresentationFormat>
  <Paragraphs>437</Paragraphs>
  <Slides>42</Slides>
  <Notes>32</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Oklahoma Climatological Survey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Nick Richardson</dc:creator>
  <cp:lastModifiedBy>Rachel Riley</cp:lastModifiedBy>
  <cp:revision>127</cp:revision>
  <dcterms:created xsi:type="dcterms:W3CDTF">2015-02-26T00:54:52Z</dcterms:created>
  <dcterms:modified xsi:type="dcterms:W3CDTF">2015-03-23T20:42:37Z</dcterms:modified>
</cp:coreProperties>
</file>