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351" r:id="rId3"/>
    <p:sldId id="258" r:id="rId4"/>
    <p:sldId id="304" r:id="rId5"/>
    <p:sldId id="257" r:id="rId6"/>
    <p:sldId id="299" r:id="rId7"/>
    <p:sldId id="300" r:id="rId8"/>
    <p:sldId id="305" r:id="rId9"/>
    <p:sldId id="306" r:id="rId10"/>
    <p:sldId id="307" r:id="rId11"/>
    <p:sldId id="347" r:id="rId12"/>
    <p:sldId id="348" r:id="rId13"/>
    <p:sldId id="308" r:id="rId14"/>
    <p:sldId id="311" r:id="rId15"/>
    <p:sldId id="309" r:id="rId16"/>
    <p:sldId id="310" r:id="rId17"/>
    <p:sldId id="320" r:id="rId18"/>
    <p:sldId id="330" r:id="rId19"/>
    <p:sldId id="321" r:id="rId20"/>
    <p:sldId id="328" r:id="rId21"/>
    <p:sldId id="344" r:id="rId22"/>
    <p:sldId id="346" r:id="rId23"/>
    <p:sldId id="302" r:id="rId24"/>
    <p:sldId id="331" r:id="rId25"/>
    <p:sldId id="339" r:id="rId26"/>
    <p:sldId id="340" r:id="rId27"/>
    <p:sldId id="341" r:id="rId28"/>
    <p:sldId id="314" r:id="rId29"/>
    <p:sldId id="315" r:id="rId30"/>
    <p:sldId id="316" r:id="rId31"/>
    <p:sldId id="334" r:id="rId32"/>
    <p:sldId id="335" r:id="rId33"/>
    <p:sldId id="317" r:id="rId34"/>
    <p:sldId id="318" r:id="rId35"/>
    <p:sldId id="319" r:id="rId36"/>
    <p:sldId id="303" r:id="rId37"/>
    <p:sldId id="349" r:id="rId38"/>
    <p:sldId id="301" r:id="rId39"/>
    <p:sldId id="324" r:id="rId40"/>
    <p:sldId id="325" r:id="rId41"/>
    <p:sldId id="323" r:id="rId42"/>
    <p:sldId id="326" r:id="rId43"/>
    <p:sldId id="350"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77AC"/>
    <a:srgbClr val="458CCA"/>
    <a:srgbClr val="1A73CA"/>
    <a:srgbClr val="7D6B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70" autoAdjust="0"/>
    <p:restoredTop sz="63116" autoAdjust="0"/>
  </p:normalViewPr>
  <p:slideViewPr>
    <p:cSldViewPr snapToGrid="0" snapToObjects="1">
      <p:cViewPr>
        <p:scale>
          <a:sx n="70" d="100"/>
          <a:sy n="70" d="100"/>
        </p:scale>
        <p:origin x="-804" y="-1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672CBB-B783-4B1C-A0B1-7F05CBCC5DCD}" type="datetimeFigureOut">
              <a:rPr lang="en-US" smtClean="0"/>
              <a:t>3/23/2015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907FF3-82EA-4FDE-BC16-019B7485D44F}" type="slidenum">
              <a:rPr lang="en-US" smtClean="0"/>
              <a:t>‹#›</a:t>
            </a:fld>
            <a:endParaRPr lang="en-US"/>
          </a:p>
        </p:txBody>
      </p:sp>
    </p:spTree>
    <p:extLst>
      <p:ext uri="{BB962C8B-B14F-4D97-AF65-F5344CB8AC3E}">
        <p14:creationId xmlns:p14="http://schemas.microsoft.com/office/powerpoint/2010/main" val="3267737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southernclimate.org/pages/data-tool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limate.gov/"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droughtatlas.unl.edu/"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droughtmonitor.unl.edu/"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www.nws.noaa.gov/os/windchill/index.shtml" TargetMode="External"/><Relationship Id="rId4" Type="http://schemas.openxmlformats.org/officeDocument/2006/relationships/hyperlink" Target="http://www.nws.noaa.gov/os/heat/index.shtm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esonet.org/index.php/agriculture/map/range_forest/fire_danger/burning_index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ater.weather.gov/ahps/rfc/rfc.php"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spia-index.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prism.oregonstate.edu/"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southernclimate.org/pages/data-tool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southernclimate.org/pages/data-tool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purpose of this presentation is to</a:t>
            </a:r>
            <a:r>
              <a:rPr lang="en-US" baseline="0" dirty="0" smtClean="0"/>
              <a:t> provide an overview of some climate tools and data that are available for your use on the internet.</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1</a:t>
            </a:fld>
            <a:endParaRPr lang="en-US"/>
          </a:p>
        </p:txBody>
      </p:sp>
    </p:spTree>
    <p:extLst>
      <p:ext uri="{BB962C8B-B14F-4D97-AF65-F5344CB8AC3E}">
        <p14:creationId xmlns:p14="http://schemas.microsoft.com/office/powerpoint/2010/main" val="2359131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Southern U.S. Drought Tool:</a:t>
            </a:r>
            <a:r>
              <a:rPr lang="en-US" b="0" baseline="0" dirty="0" smtClean="0"/>
              <a:t> </a:t>
            </a:r>
            <a:r>
              <a:rPr lang="en-US" sz="1200" u="sng" kern="1200" dirty="0" smtClean="0">
                <a:solidFill>
                  <a:schemeClr val="tx1"/>
                </a:solidFill>
                <a:effectLst/>
                <a:latin typeface="+mn-lt"/>
                <a:ea typeface="+mn-ea"/>
                <a:cs typeface="+mn-cs"/>
                <a:hlinkClick r:id="rId3"/>
              </a:rPr>
              <a:t>http://www.southernclimate.org/pages/data-tools</a:t>
            </a:r>
            <a:endParaRPr lang="en-US" sz="1200" u="sng" kern="1200" dirty="0" smtClean="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AA907FF3-82EA-4FDE-BC16-019B7485D44F}" type="slidenum">
              <a:rPr lang="en-US" smtClean="0"/>
              <a:t>11</a:t>
            </a:fld>
            <a:endParaRPr lang="en-US"/>
          </a:p>
        </p:txBody>
      </p:sp>
    </p:spTree>
    <p:extLst>
      <p:ext uri="{BB962C8B-B14F-4D97-AF65-F5344CB8AC3E}">
        <p14:creationId xmlns:p14="http://schemas.microsoft.com/office/powerpoint/2010/main" val="148799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Choose</a:t>
            </a:r>
            <a:r>
              <a:rPr lang="en-US" b="0" baseline="0" dirty="0" smtClean="0"/>
              <a:t> a:</a:t>
            </a:r>
          </a:p>
          <a:p>
            <a:r>
              <a:rPr lang="en-US" b="0" baseline="0" dirty="0" smtClean="0"/>
              <a:t>-State</a:t>
            </a:r>
          </a:p>
          <a:p>
            <a:r>
              <a:rPr lang="en-US" b="0" baseline="0" dirty="0" smtClean="0"/>
              <a:t>-Date (ending date for the period)</a:t>
            </a:r>
          </a:p>
          <a:p>
            <a:r>
              <a:rPr lang="en-US" b="0" baseline="0" dirty="0" smtClean="0"/>
              <a:t>-Map Layer: rainfall total, departure from normal, % of Normal, Standard Precipitation Index</a:t>
            </a:r>
          </a:p>
          <a:p>
            <a:r>
              <a:rPr lang="en-US" b="0" baseline="0" dirty="0" smtClean="0"/>
              <a:t>-Time period: 30, 60, 90, 180, or 365 days</a:t>
            </a:r>
          </a:p>
          <a:p>
            <a:endParaRPr lang="en-US" b="0" baseline="0" dirty="0" smtClean="0"/>
          </a:p>
          <a:p>
            <a:r>
              <a:rPr lang="en-US" b="0" baseline="0" dirty="0" smtClean="0"/>
              <a:t>Map provides visual of the layer you chose to view – note the legend off to the left. The table provides the exact numbers for a variety of variables. The table is sortable by clicking on the arrows in the first row. The information in the table and map may help put the precipitation patterns over a relatively short time span in perspective with the longer climatological record.</a:t>
            </a:r>
          </a:p>
          <a:p>
            <a:endParaRPr lang="en-US" b="0" baseline="0" dirty="0" smtClean="0"/>
          </a:p>
          <a:p>
            <a:r>
              <a:rPr lang="en-US" b="0" baseline="0" dirty="0" smtClean="0"/>
              <a:t>We have short video tutorials for all of these tools on the SCIPP website: http://www.southernclimate.org/pages/data-tools.</a:t>
            </a:r>
          </a:p>
          <a:p>
            <a:endParaRPr lang="en-US" b="0" baseline="0" dirty="0" smtClean="0"/>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AA907FF3-82EA-4FDE-BC16-019B7485D44F}" type="slidenum">
              <a:rPr lang="en-US" smtClean="0"/>
              <a:t>12</a:t>
            </a:fld>
            <a:endParaRPr lang="en-US"/>
          </a:p>
        </p:txBody>
      </p:sp>
    </p:spTree>
    <p:extLst>
      <p:ext uri="{BB962C8B-B14F-4D97-AF65-F5344CB8AC3E}">
        <p14:creationId xmlns:p14="http://schemas.microsoft.com/office/powerpoint/2010/main" val="148799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climatological tool is this Global Climate Dashboard, which is located on NOAA’s climate website, climate.gov. It’s on the front page of their website: </a:t>
            </a:r>
            <a:r>
              <a:rPr lang="en-US" sz="1200" u="sng" kern="1200" dirty="0" smtClean="0">
                <a:solidFill>
                  <a:schemeClr val="tx1"/>
                </a:solidFill>
                <a:effectLst/>
                <a:latin typeface="+mn-lt"/>
                <a:ea typeface="+mn-ea"/>
                <a:cs typeface="+mn-cs"/>
                <a:hlinkClick r:id="rId3"/>
              </a:rPr>
              <a:t>http://www.climate.gov/</a:t>
            </a:r>
            <a:r>
              <a:rPr lang="en-US" sz="1200" u="sng" kern="1200" dirty="0" smtClean="0">
                <a:solidFill>
                  <a:schemeClr val="tx1"/>
                </a:solidFill>
                <a:effectLst/>
                <a:latin typeface="+mn-lt"/>
                <a:ea typeface="+mn-ea"/>
                <a:cs typeface="+mn-cs"/>
              </a:rPr>
              <a:t>.</a:t>
            </a:r>
            <a:endParaRPr lang="en-US" dirty="0" smtClean="0"/>
          </a:p>
          <a:p>
            <a:endParaRPr lang="en-US" dirty="0" smtClean="0"/>
          </a:p>
          <a:p>
            <a:r>
              <a:rPr lang="en-US" dirty="0" smtClean="0"/>
              <a:t>This tool is useful</a:t>
            </a:r>
            <a:r>
              <a:rPr lang="en-US" baseline="0" dirty="0" smtClean="0"/>
              <a:t> for general awareness of global climate conditions and how they compare to the past. </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13</a:t>
            </a:fld>
            <a:endParaRPr lang="en-US"/>
          </a:p>
        </p:txBody>
      </p:sp>
    </p:spTree>
    <p:extLst>
      <p:ext uri="{BB962C8B-B14F-4D97-AF65-F5344CB8AC3E}">
        <p14:creationId xmlns:p14="http://schemas.microsoft.com/office/powerpoint/2010/main" val="1330337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Application: General awareness of global climate conditions. Many of the indices and measurements shown are what you’ll hear about on the national news. For example, you might hear someone or a news anchor talk about global carbon dioxide levels being near 400 ppm (parts per million). You can see how that number compares to the historical record (note: never before in modern history has it been this high).</a:t>
            </a:r>
          </a:p>
          <a:p>
            <a:endParaRPr lang="en-US" baseline="0" dirty="0" smtClean="0"/>
          </a:p>
          <a:p>
            <a:r>
              <a:rPr lang="en-US" baseline="0" dirty="0" smtClean="0"/>
              <a:t>There is an interactive display in which you can choose to look at climate change, climate variability or climate projection variables, and the time period in which you are interested. You can choose what time period you would like to view by moving the slider on near the bottom of the dashboard. </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14</a:t>
            </a:fld>
            <a:endParaRPr lang="en-US"/>
          </a:p>
        </p:txBody>
      </p:sp>
    </p:spTree>
    <p:extLst>
      <p:ext uri="{BB962C8B-B14F-4D97-AF65-F5344CB8AC3E}">
        <p14:creationId xmlns:p14="http://schemas.microsoft.com/office/powerpoint/2010/main" val="1330337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a:t>
            </a:r>
            <a:r>
              <a:rPr lang="en-US" baseline="0" dirty="0" smtClean="0"/>
              <a:t>t tool I’m going to talk about is the Drought Risk Atlas: </a:t>
            </a:r>
            <a:r>
              <a:rPr lang="en-US" sz="1200" u="sng" kern="1200" dirty="0" smtClean="0">
                <a:solidFill>
                  <a:schemeClr val="tx1"/>
                </a:solidFill>
                <a:effectLst/>
                <a:latin typeface="+mn-lt"/>
                <a:ea typeface="+mn-ea"/>
                <a:cs typeface="+mn-cs"/>
                <a:hlinkClick r:id="rId3"/>
              </a:rPr>
              <a:t>http://droughtatlas.unl.edu/</a:t>
            </a:r>
            <a:r>
              <a:rPr lang="en-US" baseline="0" dirty="0" smtClean="0"/>
              <a:t>. </a:t>
            </a:r>
            <a:r>
              <a:rPr lang="en-US" dirty="0" smtClean="0"/>
              <a:t>This is a new tool and is run by the National Drought Mitigation</a:t>
            </a:r>
            <a:r>
              <a:rPr lang="en-US" baseline="0" dirty="0" smtClean="0"/>
              <a:t> Center, which also houses the U.S. Drought Monitor</a:t>
            </a:r>
            <a:r>
              <a:rPr lang="en-US" dirty="0" smtClean="0"/>
              <a:t>. This</a:t>
            </a:r>
            <a:r>
              <a:rPr lang="en-US" baseline="0" dirty="0" smtClean="0"/>
              <a:t> tool</a:t>
            </a:r>
            <a:r>
              <a:rPr lang="en-US" dirty="0" smtClean="0"/>
              <a:t> is fairly</a:t>
            </a:r>
            <a:r>
              <a:rPr lang="en-US" baseline="0" dirty="0" smtClean="0"/>
              <a:t> complex, and will require some time to learn how to navigate and use it. We certainly don’t want to scare you from using it but just know that quite a bit of data are contained in it and it will require a bit of time to understand all of the parameters, unlike some of the SCIPP tools, for example, where you click on 3 items and the tool spits out a graph.</a:t>
            </a:r>
          </a:p>
          <a:p>
            <a:endParaRPr lang="en-US" baseline="0" dirty="0" smtClean="0"/>
          </a:p>
          <a:p>
            <a:r>
              <a:rPr lang="en-US" baseline="0" dirty="0" smtClean="0"/>
              <a:t>This tool produces a variety of maps and graphs. The image shown is just one, of Drought Monitor designations for Mangum, Oklahoma, between 2000 and 2014. (Note that the USDM began in 2000.) So in this example, you can see a graphical depiction of how drought designations have changed over the years across the same periods in the years, for Mangum. </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15</a:t>
            </a:fld>
            <a:endParaRPr lang="en-US"/>
          </a:p>
        </p:txBody>
      </p:sp>
    </p:spTree>
    <p:extLst>
      <p:ext uri="{BB962C8B-B14F-4D97-AF65-F5344CB8AC3E}">
        <p14:creationId xmlns:p14="http://schemas.microsoft.com/office/powerpoint/2010/main" val="3850789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16</a:t>
            </a:fld>
            <a:endParaRPr lang="en-US"/>
          </a:p>
        </p:txBody>
      </p:sp>
    </p:spTree>
    <p:extLst>
      <p:ext uri="{BB962C8B-B14F-4D97-AF65-F5344CB8AC3E}">
        <p14:creationId xmlns:p14="http://schemas.microsoft.com/office/powerpoint/2010/main" val="4122481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if you’re interested in just Oklahoma</a:t>
            </a:r>
            <a:r>
              <a:rPr lang="en-US" baseline="0" dirty="0" smtClean="0"/>
              <a:t> data, and you want some nice maps portraying our climate, you can visit the Oklahoma Climatological Survey’s website: http://www.climate.ok.gov/. Click on the </a:t>
            </a:r>
            <a:r>
              <a:rPr lang="en-US" b="1" baseline="0" dirty="0" smtClean="0"/>
              <a:t>Climate</a:t>
            </a:r>
            <a:r>
              <a:rPr lang="en-US" baseline="0" dirty="0" smtClean="0"/>
              <a:t> tab, and it’s the first page that shows up. You can also get to the page by clicking on “</a:t>
            </a:r>
            <a:r>
              <a:rPr lang="en-US" b="1" baseline="0" dirty="0" smtClean="0"/>
              <a:t>Oklahoma &amp; South-central U.S</a:t>
            </a:r>
            <a:r>
              <a:rPr lang="en-US" baseline="0" dirty="0" smtClean="0"/>
              <a:t>.” There are a bunch of pre-produced maps on this page. The longer-term climate maps are on the bottom half of the page.</a:t>
            </a:r>
          </a:p>
          <a:p>
            <a:endParaRPr lang="en-US" baseline="0" dirty="0" smtClean="0"/>
          </a:p>
          <a:p>
            <a:r>
              <a:rPr lang="en-US" baseline="0" dirty="0" smtClean="0"/>
              <a:t>For data from the Texas state climate office, go here: http://climatexas.tamu.edu/.</a:t>
            </a:r>
          </a:p>
          <a:p>
            <a:r>
              <a:rPr lang="en-US" baseline="0" dirty="0" smtClean="0"/>
              <a:t>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A907FF3-82EA-4FDE-BC16-019B7485D44F}" type="slidenum">
              <a:rPr lang="en-US" smtClean="0"/>
              <a:t>17</a:t>
            </a:fld>
            <a:endParaRPr lang="en-US"/>
          </a:p>
        </p:txBody>
      </p:sp>
    </p:spTree>
    <p:extLst>
      <p:ext uri="{BB962C8B-B14F-4D97-AF65-F5344CB8AC3E}">
        <p14:creationId xmlns:p14="http://schemas.microsoft.com/office/powerpoint/2010/main" val="439416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are some maps that display</a:t>
            </a:r>
            <a:r>
              <a:rPr lang="en-US" baseline="0" dirty="0" smtClean="0"/>
              <a:t> information about some long-term averages and extremes of Oklahoma’s climate.</a:t>
            </a:r>
            <a:endParaRPr lang="en-US" dirty="0" smtClean="0"/>
          </a:p>
          <a:p>
            <a:endParaRPr lang="en-US" dirty="0" smtClean="0"/>
          </a:p>
          <a:p>
            <a:r>
              <a:rPr lang="en-US" dirty="0" smtClean="0"/>
              <a:t>Note that the “learn</a:t>
            </a:r>
            <a:r>
              <a:rPr lang="en-US" baseline="0" dirty="0" smtClean="0"/>
              <a:t> more” links provide more detail about what the maps show.</a:t>
            </a:r>
          </a:p>
          <a:p>
            <a:endParaRPr lang="en-US" baseline="0" dirty="0" smtClean="0"/>
          </a:p>
          <a:p>
            <a:r>
              <a:rPr lang="en-US" baseline="0" dirty="0" smtClean="0"/>
              <a:t>These maps are useful if you’re looking for general data for your area or want to see how your area compares to other parts of the state. They wouldn’t be very useful if you’re looking for specific data or if you need exact #’s.</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18</a:t>
            </a:fld>
            <a:endParaRPr lang="en-US"/>
          </a:p>
        </p:txBody>
      </p:sp>
    </p:spTree>
    <p:extLst>
      <p:ext uri="{BB962C8B-B14F-4D97-AF65-F5344CB8AC3E}">
        <p14:creationId xmlns:p14="http://schemas.microsoft.com/office/powerpoint/2010/main" val="1332114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more</a:t>
            </a:r>
            <a:r>
              <a:rPr lang="en-US" baseline="0" dirty="0" smtClean="0"/>
              <a:t> maps…</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19</a:t>
            </a:fld>
            <a:endParaRPr lang="en-US"/>
          </a:p>
        </p:txBody>
      </p:sp>
    </p:spTree>
    <p:extLst>
      <p:ext uri="{BB962C8B-B14F-4D97-AF65-F5344CB8AC3E}">
        <p14:creationId xmlns:p14="http://schemas.microsoft.com/office/powerpoint/2010/main" val="4247015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far we’ve</a:t>
            </a:r>
            <a:r>
              <a:rPr lang="en-US" sz="1200" kern="1200" baseline="0" dirty="0" smtClean="0">
                <a:solidFill>
                  <a:schemeClr val="tx1"/>
                </a:solidFill>
                <a:effectLst/>
                <a:latin typeface="+mn-lt"/>
                <a:ea typeface="+mn-ea"/>
                <a:cs typeface="+mn-cs"/>
              </a:rPr>
              <a:t> talked a lot about various climate parameters and maps and tools and whatnot. Well now I’d like to talk a little bit about where the data that are used to create those maps and graphs come from.</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-Briefly</a:t>
            </a:r>
            <a:r>
              <a:rPr lang="en-US" sz="1200" kern="1200" baseline="0" dirty="0" smtClean="0">
                <a:solidFill>
                  <a:schemeClr val="tx1"/>
                </a:solidFill>
                <a:effectLst/>
                <a:latin typeface="+mn-lt"/>
                <a:ea typeface="+mn-ea"/>
                <a:cs typeface="+mn-cs"/>
              </a:rPr>
              <a:t> introduce some weather observations networks that contribute to climate records. The following is not an exhaustive list.-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ASOS operate 24/7, 365 days</a:t>
            </a:r>
            <a:r>
              <a:rPr lang="en-US" sz="1200" kern="1200" baseline="0" dirty="0" smtClean="0">
                <a:solidFill>
                  <a:schemeClr val="tx1"/>
                </a:solidFill>
                <a:effectLst/>
                <a:latin typeface="+mn-lt"/>
                <a:ea typeface="+mn-ea"/>
                <a:cs typeface="+mn-cs"/>
              </a:rPr>
              <a:t> a year</a:t>
            </a:r>
          </a:p>
          <a:p>
            <a:r>
              <a:rPr lang="en-US" sz="1200" kern="1200" baseline="0" dirty="0" smtClean="0">
                <a:solidFill>
                  <a:schemeClr val="tx1"/>
                </a:solidFill>
                <a:effectLst/>
                <a:latin typeface="+mn-lt"/>
                <a:ea typeface="+mn-ea"/>
                <a:cs typeface="+mn-cs"/>
              </a:rPr>
              <a:t>Located at airports</a:t>
            </a:r>
          </a:p>
          <a:p>
            <a:r>
              <a:rPr lang="en-US" sz="1200" kern="1200" baseline="0" dirty="0" smtClean="0">
                <a:solidFill>
                  <a:schemeClr val="tx1"/>
                </a:solidFill>
                <a:effectLst/>
                <a:latin typeface="+mn-lt"/>
                <a:ea typeface="+mn-ea"/>
                <a:cs typeface="+mn-cs"/>
              </a:rPr>
              <a:t>Record basic weather elements: </a:t>
            </a:r>
          </a:p>
          <a:p>
            <a:r>
              <a:rPr lang="en-US" sz="1200" kern="1200" baseline="0" dirty="0" smtClean="0">
                <a:solidFill>
                  <a:schemeClr val="tx1"/>
                </a:solidFill>
                <a:effectLst/>
                <a:latin typeface="+mn-lt"/>
                <a:ea typeface="+mn-ea"/>
                <a:cs typeface="+mn-cs"/>
              </a:rPr>
              <a:t>-</a:t>
            </a:r>
            <a:r>
              <a:rPr lang="en-US" dirty="0" smtClean="0"/>
              <a:t>Sky condition: cloud height and amount (clear, scattered, broken, overcast) up to 12,000 feet </a:t>
            </a:r>
          </a:p>
          <a:p>
            <a:r>
              <a:rPr lang="en-US" dirty="0" smtClean="0"/>
              <a:t>-Visibility (to at least 10 statute miles) </a:t>
            </a:r>
          </a:p>
          <a:p>
            <a:r>
              <a:rPr lang="en-US" dirty="0" smtClean="0"/>
              <a:t>-Basic present weather information: type and intensity for rain, snow, and freezing rain </a:t>
            </a:r>
          </a:p>
          <a:p>
            <a:r>
              <a:rPr lang="en-US" dirty="0" smtClean="0"/>
              <a:t>-Obstructions to vision: fog, haze </a:t>
            </a:r>
          </a:p>
          <a:p>
            <a:r>
              <a:rPr lang="en-US" dirty="0" smtClean="0"/>
              <a:t>-Pressure: sea-level pressure, altimeter setting </a:t>
            </a:r>
          </a:p>
          <a:p>
            <a:r>
              <a:rPr lang="en-US" dirty="0" smtClean="0"/>
              <a:t>-Ambient temperature, dew point temperature </a:t>
            </a:r>
          </a:p>
          <a:p>
            <a:r>
              <a:rPr lang="en-US" dirty="0" smtClean="0"/>
              <a:t>-Wind: direction, speed and character (gusts, squalls) </a:t>
            </a:r>
          </a:p>
          <a:p>
            <a:r>
              <a:rPr lang="en-US" dirty="0" smtClean="0"/>
              <a:t>-Precipitation accumulation </a:t>
            </a:r>
          </a:p>
          <a:p>
            <a:r>
              <a:rPr lang="en-US" dirty="0" smtClean="0"/>
              <a:t>-Selected significant remarks including- variable cloud height, variable visibility, precipitation beginning/ending times, rapid pressure changes, pressure change tendency, wind shift, peak wind.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dirty="0" smtClean="0"/>
              <a:t>ASOS Primer: http://www.nws.noaa.gov/asos/</a:t>
            </a:r>
          </a:p>
          <a:p>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20</a:t>
            </a:fld>
            <a:endParaRPr lang="en-US"/>
          </a:p>
        </p:txBody>
      </p:sp>
    </p:spTree>
    <p:extLst>
      <p:ext uri="{BB962C8B-B14F-4D97-AF65-F5344CB8AC3E}">
        <p14:creationId xmlns:p14="http://schemas.microsoft.com/office/powerpoint/2010/main" val="2495676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3</a:t>
            </a:fld>
            <a:endParaRPr lang="en-US"/>
          </a:p>
        </p:txBody>
      </p:sp>
    </p:spTree>
    <p:extLst>
      <p:ext uri="{BB962C8B-B14F-4D97-AF65-F5344CB8AC3E}">
        <p14:creationId xmlns:p14="http://schemas.microsoft.com/office/powerpoint/2010/main" val="2167081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COOP Primer: http://www.nws.noaa.gov/om/coop/</a:t>
            </a:r>
          </a:p>
        </p:txBody>
      </p:sp>
      <p:sp>
        <p:nvSpPr>
          <p:cNvPr id="4" name="Slide Number Placeholder 3"/>
          <p:cNvSpPr>
            <a:spLocks noGrp="1"/>
          </p:cNvSpPr>
          <p:nvPr>
            <p:ph type="sldNum" sz="quarter" idx="10"/>
          </p:nvPr>
        </p:nvSpPr>
        <p:spPr/>
        <p:txBody>
          <a:bodyPr/>
          <a:lstStyle/>
          <a:p>
            <a:fld id="{AA907FF3-82EA-4FDE-BC16-019B7485D44F}" type="slidenum">
              <a:rPr lang="en-US" smtClean="0"/>
              <a:t>21</a:t>
            </a:fld>
            <a:endParaRPr lang="en-US"/>
          </a:p>
        </p:txBody>
      </p:sp>
    </p:spTree>
    <p:extLst>
      <p:ext uri="{BB962C8B-B14F-4D97-AF65-F5344CB8AC3E}">
        <p14:creationId xmlns:p14="http://schemas.microsoft.com/office/powerpoint/2010/main" val="2495676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Cocorahs</a:t>
            </a:r>
            <a:r>
              <a:rPr lang="en-US" sz="1200" kern="1200" dirty="0" smtClean="0">
                <a:solidFill>
                  <a:schemeClr val="tx1"/>
                </a:solidFill>
                <a:effectLst/>
                <a:latin typeface="+mn-lt"/>
                <a:ea typeface="+mn-ea"/>
                <a:cs typeface="+mn-cs"/>
              </a:rPr>
              <a:t> Primer:</a:t>
            </a:r>
            <a:r>
              <a:rPr lang="en-US" sz="1200" kern="1200" baseline="0" dirty="0" smtClean="0">
                <a:solidFill>
                  <a:schemeClr val="tx1"/>
                </a:solidFill>
                <a:effectLst/>
                <a:latin typeface="+mn-lt"/>
                <a:ea typeface="+mn-ea"/>
                <a:cs typeface="+mn-cs"/>
              </a:rPr>
              <a:t> http://www.cocorahs.org/</a:t>
            </a:r>
          </a:p>
          <a:p>
            <a:endParaRPr lang="en-US" sz="1200" kern="1200" baseline="0" dirty="0" smtClean="0">
              <a:solidFill>
                <a:schemeClr val="tx1"/>
              </a:solidFill>
              <a:effectLst/>
              <a:latin typeface="+mn-lt"/>
              <a:ea typeface="+mn-ea"/>
              <a:cs typeface="+mn-cs"/>
            </a:endParaRPr>
          </a:p>
          <a:p>
            <a:r>
              <a:rPr lang="en-US" sz="1200" kern="1200" baseline="0" dirty="0" err="1" smtClean="0">
                <a:solidFill>
                  <a:schemeClr val="tx1"/>
                </a:solidFill>
                <a:effectLst/>
                <a:latin typeface="+mn-lt"/>
                <a:ea typeface="+mn-ea"/>
                <a:cs typeface="+mn-cs"/>
              </a:rPr>
              <a:t>Cocorahs</a:t>
            </a:r>
            <a:r>
              <a:rPr lang="en-US" sz="1200" kern="1200" baseline="0" dirty="0" smtClean="0">
                <a:solidFill>
                  <a:schemeClr val="tx1"/>
                </a:solidFill>
                <a:effectLst/>
                <a:latin typeface="+mn-lt"/>
                <a:ea typeface="+mn-ea"/>
                <a:cs typeface="+mn-cs"/>
              </a:rPr>
              <a:t> is similar to COOP but the focus is just on precipitation. </a:t>
            </a:r>
            <a:r>
              <a:rPr lang="en-US" sz="1200" kern="1200" baseline="0" dirty="0" err="1" smtClean="0">
                <a:solidFill>
                  <a:schemeClr val="tx1"/>
                </a:solidFill>
                <a:effectLst/>
                <a:latin typeface="+mn-lt"/>
                <a:ea typeface="+mn-ea"/>
                <a:cs typeface="+mn-cs"/>
              </a:rPr>
              <a:t>Cocorahs</a:t>
            </a:r>
            <a:r>
              <a:rPr lang="en-US" sz="1200" kern="1200" baseline="0" dirty="0" smtClean="0">
                <a:solidFill>
                  <a:schemeClr val="tx1"/>
                </a:solidFill>
                <a:effectLst/>
                <a:latin typeface="+mn-lt"/>
                <a:ea typeface="+mn-ea"/>
                <a:cs typeface="+mn-cs"/>
              </a:rPr>
              <a:t> was established in 1997 after devastating floods in Colorado.</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22</a:t>
            </a:fld>
            <a:endParaRPr lang="en-US"/>
          </a:p>
        </p:txBody>
      </p:sp>
    </p:spTree>
    <p:extLst>
      <p:ext uri="{BB962C8B-B14F-4D97-AF65-F5344CB8AC3E}">
        <p14:creationId xmlns:p14="http://schemas.microsoft.com/office/powerpoint/2010/main" val="2495676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I’m going to show you a few monitoring</a:t>
            </a:r>
            <a:r>
              <a:rPr lang="en-US" baseline="0" dirty="0" smtClean="0"/>
              <a:t> tools that might be of interest. These tools give you a snapshot of current weather and climate conditions.</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23</a:t>
            </a:fld>
            <a:endParaRPr lang="en-US"/>
          </a:p>
        </p:txBody>
      </p:sp>
    </p:spTree>
    <p:extLst>
      <p:ext uri="{BB962C8B-B14F-4D97-AF65-F5344CB8AC3E}">
        <p14:creationId xmlns:p14="http://schemas.microsoft.com/office/powerpoint/2010/main" val="1003669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monitoring tool that was already mentioned is</a:t>
            </a:r>
            <a:r>
              <a:rPr lang="en-US" baseline="0" dirty="0" smtClean="0"/>
              <a:t> the U.S. Drought Monitor, </a:t>
            </a:r>
            <a:r>
              <a:rPr lang="en-US" sz="1200" u="sng" kern="1200" dirty="0" smtClean="0">
                <a:solidFill>
                  <a:schemeClr val="tx1"/>
                </a:solidFill>
                <a:effectLst/>
                <a:latin typeface="+mn-lt"/>
                <a:ea typeface="+mn-ea"/>
                <a:cs typeface="+mn-cs"/>
                <a:hlinkClick r:id="rId3"/>
              </a:rPr>
              <a:t>http://droughtmonitor.unl.edu/</a:t>
            </a:r>
            <a:r>
              <a:rPr lang="en-US" baseline="0" dirty="0" smtClean="0"/>
              <a:t>, which is housed at the National Drought Mitigation Center. Extreme heat and cold were also mentioned, as were the heat index (</a:t>
            </a:r>
            <a:r>
              <a:rPr lang="en-US" sz="1200" u="sng" kern="1200" dirty="0" smtClean="0">
                <a:solidFill>
                  <a:schemeClr val="tx1"/>
                </a:solidFill>
                <a:effectLst/>
                <a:latin typeface="+mn-lt"/>
                <a:ea typeface="+mn-ea"/>
                <a:cs typeface="+mn-cs"/>
                <a:hlinkClick r:id="rId4"/>
              </a:rPr>
              <a:t>http://www.nws.noaa.gov/os/heat/index.shtml</a:t>
            </a:r>
            <a:r>
              <a:rPr lang="en-US" baseline="0" dirty="0" smtClean="0"/>
              <a:t>) and wind chill (</a:t>
            </a:r>
            <a:r>
              <a:rPr lang="en-US" sz="1200" u="sng" kern="1200" dirty="0" smtClean="0">
                <a:solidFill>
                  <a:schemeClr val="tx1"/>
                </a:solidFill>
                <a:effectLst/>
                <a:latin typeface="+mn-lt"/>
                <a:ea typeface="+mn-ea"/>
                <a:cs typeface="+mn-cs"/>
                <a:hlinkClick r:id="rId5"/>
              </a:rPr>
              <a:t>http://www.nws.noaa.gov/os/windchill/index.shtml</a:t>
            </a:r>
            <a:r>
              <a:rPr lang="en-US" baseline="0" dirty="0" smtClean="0"/>
              <a:t>) charts that are available from the National Weather Service.</a:t>
            </a:r>
          </a:p>
          <a:p>
            <a:endParaRPr lang="en-US" baseline="0" dirty="0" smtClean="0"/>
          </a:p>
        </p:txBody>
      </p:sp>
      <p:sp>
        <p:nvSpPr>
          <p:cNvPr id="4" name="Slide Number Placeholder 3"/>
          <p:cNvSpPr>
            <a:spLocks noGrp="1"/>
          </p:cNvSpPr>
          <p:nvPr>
            <p:ph type="sldNum" sz="quarter" idx="10"/>
          </p:nvPr>
        </p:nvSpPr>
        <p:spPr/>
        <p:txBody>
          <a:bodyPr/>
          <a:lstStyle/>
          <a:p>
            <a:fld id="{AA907FF3-82EA-4FDE-BC16-019B7485D44F}" type="slidenum">
              <a:rPr lang="en-US" smtClean="0"/>
              <a:t>24</a:t>
            </a:fld>
            <a:endParaRPr lang="en-US"/>
          </a:p>
        </p:txBody>
      </p:sp>
    </p:spTree>
    <p:extLst>
      <p:ext uri="{BB962C8B-B14F-4D97-AF65-F5344CB8AC3E}">
        <p14:creationId xmlns:p14="http://schemas.microsoft.com/office/powerpoint/2010/main" val="935897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for monitoring</a:t>
            </a:r>
            <a:r>
              <a:rPr lang="en-US" baseline="0" dirty="0" smtClean="0"/>
              <a:t> weather conditions across the state, we wanted to mention the Oklahoma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7D6B41"/>
                </a:solidFill>
                <a:latin typeface="Trebuchet MS"/>
                <a:cs typeface="Trebuchet MS"/>
              </a:rPr>
              <a:t>The</a:t>
            </a:r>
            <a:r>
              <a:rPr lang="en-US" sz="1200" baseline="0" dirty="0" smtClean="0">
                <a:solidFill>
                  <a:srgbClr val="7D6B41"/>
                </a:solidFill>
                <a:latin typeface="Trebuchet MS"/>
                <a:cs typeface="Trebuchet MS"/>
              </a:rPr>
              <a:t> Oklahoma Mesonet is a s</a:t>
            </a:r>
            <a:r>
              <a:rPr lang="en-US" sz="1200" dirty="0" smtClean="0">
                <a:solidFill>
                  <a:srgbClr val="7D6B41"/>
                </a:solidFill>
                <a:latin typeface="Trebuchet MS"/>
                <a:cs typeface="Trebuchet MS"/>
              </a:rPr>
              <a:t>tatewide network of more than 120 weather stations.</a:t>
            </a:r>
            <a:r>
              <a:rPr lang="en-US" sz="1200" baseline="0" dirty="0" smtClean="0">
                <a:solidFill>
                  <a:srgbClr val="7D6B41"/>
                </a:solidFill>
                <a:latin typeface="Trebuchet MS"/>
                <a:cs typeface="Trebuchet MS"/>
              </a:rPr>
              <a:t> </a:t>
            </a:r>
            <a:r>
              <a:rPr lang="en-US" baseline="0" dirty="0" smtClean="0"/>
              <a:t>By the way, SCIPP’s office is in the same location as the Mesonet.</a:t>
            </a:r>
            <a:endParaRPr lang="en-US" sz="1200" baseline="0" dirty="0" smtClean="0">
              <a:solidFill>
                <a:srgbClr val="7D6B41"/>
              </a:solidFill>
              <a:latin typeface="Trebuchet MS"/>
              <a:cs typeface="Trebuchet M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7D6B41"/>
              </a:solidFill>
              <a:latin typeface="Trebuchet MS"/>
              <a:cs typeface="Trebuchet M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7D6B41"/>
                </a:solidFill>
                <a:latin typeface="Trebuchet MS"/>
                <a:cs typeface="Trebuchet MS"/>
              </a:rPr>
              <a:t>Can you find the closest station to your hometown? Each of the colored dots on the map represent one of our 10 meter weather towers. They are solar powered and most connect via radio link back to the National Weather Center. All this data… all of these measurements are quality assured in real time and posted every 5 minutes on our maps and charts online.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7D6B41"/>
                </a:solidFill>
                <a:latin typeface="Trebuchet MS"/>
                <a:cs typeface="Trebuchet MS"/>
              </a:rPr>
              <a:t>We are really lucky to have this resource in Oklahoma and it has often been called the gold standard observation network.</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7D6B41"/>
                </a:solidFill>
                <a:latin typeface="Trebuchet MS"/>
                <a:cs typeface="Trebuchet MS"/>
              </a:rPr>
              <a:t>The Oklahoma Mesonet is part of what makes the atmosphere above Oklahoma the most studied in the world.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7D6B41"/>
              </a:solidFill>
              <a:latin typeface="Trebuchet MS"/>
              <a:cs typeface="Trebuchet M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7D6B41"/>
                </a:solidFill>
                <a:latin typeface="Trebuchet MS"/>
                <a:cs typeface="Trebuchet MS"/>
              </a:rPr>
              <a:t>Some other states also have </a:t>
            </a:r>
            <a:r>
              <a:rPr lang="en-US" sz="1200" baseline="0" dirty="0" err="1" smtClean="0">
                <a:solidFill>
                  <a:srgbClr val="7D6B41"/>
                </a:solidFill>
                <a:latin typeface="Trebuchet MS"/>
                <a:cs typeface="Trebuchet MS"/>
              </a:rPr>
              <a:t>mesonets</a:t>
            </a:r>
            <a:r>
              <a:rPr lang="en-US" sz="1200" baseline="0" dirty="0" smtClean="0">
                <a:solidFill>
                  <a:srgbClr val="7D6B41"/>
                </a:solidFill>
                <a:latin typeface="Trebuchet MS"/>
                <a:cs typeface="Trebuchet MS"/>
              </a:rPr>
              <a:t>. For example, west Texas: http://www.mesonet.ttu.edu/.</a:t>
            </a:r>
          </a:p>
        </p:txBody>
      </p:sp>
      <p:sp>
        <p:nvSpPr>
          <p:cNvPr id="4" name="Slide Number Placeholder 3"/>
          <p:cNvSpPr>
            <a:spLocks noGrp="1"/>
          </p:cNvSpPr>
          <p:nvPr>
            <p:ph type="sldNum" sz="quarter" idx="10"/>
          </p:nvPr>
        </p:nvSpPr>
        <p:spPr/>
        <p:txBody>
          <a:bodyPr/>
          <a:lstStyle/>
          <a:p>
            <a:fld id="{AA907FF3-82EA-4FDE-BC16-019B7485D44F}" type="slidenum">
              <a:rPr lang="en-US" smtClean="0"/>
              <a:t>25</a:t>
            </a:fld>
            <a:endParaRPr lang="en-US"/>
          </a:p>
        </p:txBody>
      </p:sp>
    </p:spTree>
    <p:extLst>
      <p:ext uri="{BB962C8B-B14F-4D97-AF65-F5344CB8AC3E}">
        <p14:creationId xmlns:p14="http://schemas.microsoft.com/office/powerpoint/2010/main" val="2245401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Once storms start to develop, conditions can deteriorate rapidly. So staying on top of current information is critical.</a:t>
            </a:r>
            <a:endParaRPr lang="en-US" sz="1200" dirty="0" smtClean="0">
              <a:solidFill>
                <a:srgbClr val="7D6B41"/>
              </a:solidFill>
              <a:latin typeface="Trebuchet MS"/>
              <a:cs typeface="Trebuchet M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7D6B41"/>
              </a:solidFill>
              <a:latin typeface="Trebuchet MS"/>
              <a:cs typeface="Trebuchet M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7D6B41"/>
                </a:solidFill>
                <a:latin typeface="Trebuchet MS"/>
                <a:cs typeface="Trebuchet MS"/>
              </a:rPr>
              <a:t>If you live in Oklahoma</a:t>
            </a:r>
            <a:r>
              <a:rPr lang="en-US" sz="1200" baseline="0" dirty="0" smtClean="0">
                <a:solidFill>
                  <a:srgbClr val="7D6B41"/>
                </a:solidFill>
                <a:latin typeface="Trebuchet MS"/>
                <a:cs typeface="Trebuchet MS"/>
              </a:rPr>
              <a:t> this is really the weather app you need most. And it’s free.</a:t>
            </a:r>
          </a:p>
          <a:p>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26</a:t>
            </a:fld>
            <a:endParaRPr lang="en-US"/>
          </a:p>
        </p:txBody>
      </p:sp>
    </p:spTree>
    <p:extLst>
      <p:ext uri="{BB962C8B-B14F-4D97-AF65-F5344CB8AC3E}">
        <p14:creationId xmlns:p14="http://schemas.microsoft.com/office/powerpoint/2010/main" val="369413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side note, </a:t>
            </a:r>
            <a:r>
              <a:rPr lang="en-US" baseline="0" dirty="0" smtClean="0"/>
              <a:t>I wanted to briefly mention apps that we highly recommend for staying safe during severe weather</a:t>
            </a:r>
            <a:r>
              <a:rPr lang="en-US" sz="1200" baseline="0" dirty="0" smtClean="0"/>
              <a:t>.</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Here</a:t>
            </a:r>
            <a:r>
              <a:rPr lang="en-US" sz="1200" baseline="0" dirty="0" smtClean="0"/>
              <a:t> are two other mobile apps I’ll recommend, they’re not free but still really useful.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err="1" smtClean="0"/>
              <a:t>iMAP</a:t>
            </a:r>
            <a:r>
              <a:rPr lang="en-US" sz="1200" baseline="0" dirty="0" smtClean="0"/>
              <a:t> Weather Radio is an app that allows you to get push NWS weather alert notifications, which kind of makes your device like a mobile weather radio. ($10)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err="1" smtClean="0"/>
              <a:t>RadarScope</a:t>
            </a:r>
            <a:r>
              <a:rPr lang="en-US" sz="1200" baseline="0" dirty="0" smtClean="0"/>
              <a:t> is great if you really love looking at weather radar because it allows you to access all the technical radar products  meteorologists use. ($10)</a:t>
            </a:r>
            <a:endParaRPr lang="en-US" sz="1200" dirty="0" smtClean="0"/>
          </a:p>
          <a:p>
            <a:endParaRPr lang="en-US" dirty="0" smtClean="0"/>
          </a:p>
          <a:p>
            <a:r>
              <a:rPr lang="en-US" dirty="0" smtClean="0"/>
              <a:t>(And no, WDT didn’t pay us for this advertisement.</a:t>
            </a:r>
            <a:r>
              <a:rPr lang="en-US" baseline="0" dirty="0" smtClean="0"/>
              <a:t> </a:t>
            </a:r>
            <a:r>
              <a:rPr lang="en-US" baseline="0" dirty="0" smtClean="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27</a:t>
            </a:fld>
            <a:endParaRPr lang="en-US"/>
          </a:p>
        </p:txBody>
      </p:sp>
    </p:spTree>
    <p:extLst>
      <p:ext uri="{BB962C8B-B14F-4D97-AF65-F5344CB8AC3E}">
        <p14:creationId xmlns:p14="http://schemas.microsoft.com/office/powerpoint/2010/main" val="2513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a:t>
            </a:r>
            <a:r>
              <a:rPr lang="en-US" baseline="0" dirty="0" smtClean="0"/>
              <a:t> to the Mesonet…</a:t>
            </a:r>
          </a:p>
          <a:p>
            <a:endParaRPr lang="en-US" baseline="0" dirty="0" smtClean="0"/>
          </a:p>
          <a:p>
            <a:r>
              <a:rPr lang="en-US" dirty="0" smtClean="0"/>
              <a:t>One benefit of Mesonet</a:t>
            </a:r>
            <a:r>
              <a:rPr lang="en-US" baseline="0" dirty="0" smtClean="0"/>
              <a:t> data compared to other data sources is that you can obtain very localized data, since there is at least one station per county. However, data are only available back to </a:t>
            </a:r>
            <a:r>
              <a:rPr lang="en-US" baseline="0" dirty="0" smtClean="0">
                <a:solidFill>
                  <a:srgbClr val="C00000"/>
                </a:solidFill>
              </a:rPr>
              <a:t>1994,</a:t>
            </a:r>
            <a:r>
              <a:rPr lang="en-US" baseline="0" dirty="0" smtClean="0"/>
              <a:t> so if you’re looking for climate data that goes back farther in time, or you want data for a different state, you’ll have to go somewhere else. You can view long-term averages for Mesonet data, though.</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28</a:t>
            </a:fld>
            <a:endParaRPr lang="en-US"/>
          </a:p>
        </p:txBody>
      </p:sp>
    </p:spTree>
    <p:extLst>
      <p:ext uri="{BB962C8B-B14F-4D97-AF65-F5344CB8AC3E}">
        <p14:creationId xmlns:p14="http://schemas.microsoft.com/office/powerpoint/2010/main" val="3811211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access this</a:t>
            </a:r>
            <a:r>
              <a:rPr lang="en-US" baseline="0" dirty="0" smtClean="0"/>
              <a:t> data, click on the </a:t>
            </a:r>
            <a:r>
              <a:rPr lang="en-US" b="1" baseline="0" dirty="0" smtClean="0"/>
              <a:t>Weather</a:t>
            </a:r>
            <a:r>
              <a:rPr lang="en-US" baseline="0" dirty="0" smtClean="0"/>
              <a:t> tab on the Mesonet homepage (www.mesonet.org), and then click on </a:t>
            </a:r>
            <a:r>
              <a:rPr lang="en-US" b="1" baseline="0" dirty="0" smtClean="0"/>
              <a:t>Past Data &amp; Files</a:t>
            </a:r>
            <a:r>
              <a:rPr lang="en-US" baseline="0" dirty="0" smtClean="0"/>
              <a:t>. Two use-friendly options are the long-term averages maps and graphs. For the purposes of the Mesonet, 14 years is considered long term, but that’s not actually that long on a climate scale. So just keep that in mind when you’re looking at this data. Over time, of course, the period of record will get longer.</a:t>
            </a:r>
          </a:p>
          <a:p>
            <a:endParaRPr lang="en-US" baseline="0" dirty="0" smtClean="0"/>
          </a:p>
        </p:txBody>
      </p:sp>
      <p:sp>
        <p:nvSpPr>
          <p:cNvPr id="4" name="Slide Number Placeholder 3"/>
          <p:cNvSpPr>
            <a:spLocks noGrp="1"/>
          </p:cNvSpPr>
          <p:nvPr>
            <p:ph type="sldNum" sz="quarter" idx="10"/>
          </p:nvPr>
        </p:nvSpPr>
        <p:spPr/>
        <p:txBody>
          <a:bodyPr/>
          <a:lstStyle/>
          <a:p>
            <a:fld id="{AA907FF3-82EA-4FDE-BC16-019B7485D44F}" type="slidenum">
              <a:rPr lang="en-US" smtClean="0"/>
              <a:t>29</a:t>
            </a:fld>
            <a:endParaRPr lang="en-US"/>
          </a:p>
        </p:txBody>
      </p:sp>
    </p:spTree>
    <p:extLst>
      <p:ext uri="{BB962C8B-B14F-4D97-AF65-F5344CB8AC3E}">
        <p14:creationId xmlns:p14="http://schemas.microsoft.com/office/powerpoint/2010/main" val="598815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other data that might be of interest is soil moisture data. To access it, cl</a:t>
            </a:r>
            <a:r>
              <a:rPr lang="en-US" dirty="0" smtClean="0"/>
              <a:t>ick on “</a:t>
            </a:r>
            <a:r>
              <a:rPr lang="en-US" b="1" dirty="0" smtClean="0"/>
              <a:t>Soil Moisture</a:t>
            </a:r>
            <a:r>
              <a:rPr lang="en-US" dirty="0" smtClean="0"/>
              <a:t>” on left-hand menu, then click on “</a:t>
            </a:r>
            <a:r>
              <a:rPr lang="en-US" b="1" i="0" dirty="0" smtClean="0"/>
              <a:t>Soil</a:t>
            </a:r>
            <a:r>
              <a:rPr lang="en-US" b="1" i="0" baseline="0" dirty="0" smtClean="0"/>
              <a:t> Moisture Graph</a:t>
            </a:r>
            <a:r>
              <a:rPr lang="en-US" baseline="0" dirty="0" smtClean="0"/>
              <a:t>”.</a:t>
            </a:r>
          </a:p>
          <a:p>
            <a:endParaRPr lang="en-US" baseline="0" dirty="0" smtClean="0"/>
          </a:p>
          <a:p>
            <a:r>
              <a:rPr lang="en-US" baseline="0" dirty="0" smtClean="0"/>
              <a:t>There are other products that might be of interest so feel free to click around.</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30</a:t>
            </a:fld>
            <a:endParaRPr lang="en-US"/>
          </a:p>
        </p:txBody>
      </p:sp>
    </p:spTree>
    <p:extLst>
      <p:ext uri="{BB962C8B-B14F-4D97-AF65-F5344CB8AC3E}">
        <p14:creationId xmlns:p14="http://schemas.microsoft.com/office/powerpoint/2010/main" val="3440297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There</a:t>
            </a:r>
            <a:r>
              <a:rPr lang="en-US" baseline="0" dirty="0" smtClean="0"/>
              <a:t> are a few tools on the handout that are not described in this presentation because of time constraints.</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4</a:t>
            </a:fld>
            <a:endParaRPr lang="en-US"/>
          </a:p>
        </p:txBody>
      </p:sp>
    </p:spTree>
    <p:extLst>
      <p:ext uri="{BB962C8B-B14F-4D97-AF65-F5344CB8AC3E}">
        <p14:creationId xmlns:p14="http://schemas.microsoft.com/office/powerpoint/2010/main" val="1877988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Burning Index (</a:t>
            </a:r>
            <a:r>
              <a:rPr lang="en-US" sz="1200" u="sng" kern="1200" dirty="0" smtClean="0">
                <a:solidFill>
                  <a:schemeClr val="tx1"/>
                </a:solidFill>
                <a:effectLst/>
                <a:latin typeface="+mn-lt"/>
                <a:ea typeface="+mn-ea"/>
                <a:cs typeface="+mn-cs"/>
                <a:hlinkClick r:id="rId3"/>
              </a:rPr>
              <a:t>https://www.mesonet.org/index.php/agriculture/map/range_forest/fire_danger/burning_index1</a:t>
            </a:r>
            <a:r>
              <a:rPr lang="en-US" sz="1200" kern="1200" dirty="0" smtClean="0">
                <a:solidFill>
                  <a:schemeClr val="tx1"/>
                </a:solidFill>
                <a:effectLst/>
                <a:latin typeface="+mn-lt"/>
                <a:ea typeface="+mn-ea"/>
                <a:cs typeface="+mn-cs"/>
              </a:rPr>
              <a:t>) is a short-term response to meteorological factors.  The burning index includes real-time observations of temperature, relative humidity, wind speed and solar radiation.  It applies those factors to a vegetation model, which includes the “relative greenness” – a satellite-derived measure of the health of the vegetation – and fuel models for native vegetation, assigned on a 1-kilometer grid across the State.  The model uses these inputs to produce four indices:  Spread Component, Energy Release Component, Ignition Component, and Burning Index.  Burning Index is a synthesis of the Spread and Energy Release components, and infers fire line intensity and flame length.  The higher the number, the more difficult it is to fight a wildfire.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31</a:t>
            </a:fld>
            <a:endParaRPr lang="en-US"/>
          </a:p>
        </p:txBody>
      </p:sp>
    </p:spTree>
    <p:extLst>
      <p:ext uri="{BB962C8B-B14F-4D97-AF65-F5344CB8AC3E}">
        <p14:creationId xmlns:p14="http://schemas.microsoft.com/office/powerpoint/2010/main" val="4021035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Fine fuels, such as small twigs and vegetation litter, respond quickly to changing weather conditions and can dry quickly following a rain.  Locations with a higher average burning index most likely have experienced repeated episodes of high fire danger, although individual events can peak at locations that are not as prone to high fire danger.  Nearly one in three of the 120 Oklahoma Mesonet stations, which have continuous records from July 1996 – present, have peaked in the upper category of the Burning Index (BI &gt;110).  Many of these locations are in western Oklahoma, where wind speeds are higher and humidity is lower, contributing to more favorable burning conditions.</a:t>
            </a:r>
          </a:p>
          <a:p>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32</a:t>
            </a:fld>
            <a:endParaRPr lang="en-US"/>
          </a:p>
        </p:txBody>
      </p:sp>
    </p:spTree>
    <p:extLst>
      <p:ext uri="{BB962C8B-B14F-4D97-AF65-F5344CB8AC3E}">
        <p14:creationId xmlns:p14="http://schemas.microsoft.com/office/powerpoint/2010/main" val="4087361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monitoring tool comes from the National Weather Service River Forecast Centers (</a:t>
            </a:r>
            <a:r>
              <a:rPr lang="en-US" sz="1200" u="sng" kern="1200" dirty="0" smtClean="0">
                <a:solidFill>
                  <a:schemeClr val="tx1"/>
                </a:solidFill>
                <a:effectLst/>
                <a:latin typeface="+mn-lt"/>
                <a:ea typeface="+mn-ea"/>
                <a:cs typeface="+mn-cs"/>
                <a:hlinkClick r:id="rId3"/>
              </a:rPr>
              <a:t>http://water.weather.gov/ahps/rfc/rfc.php</a:t>
            </a:r>
            <a:r>
              <a:rPr lang="en-US" baseline="0" dirty="0" smtClean="0"/>
              <a:t>). A lot of data are found on their website, but the main purpose is providing flood observation and forecast data. There are 13 RFCs across the country and the Arkansas-Red Basin RFC covers Oklahoma. Texas is covered by the Arkansas Red Basin, West Gulf, and Lower Mississippi River Forecast Centers.</a:t>
            </a:r>
          </a:p>
          <a:p>
            <a:endParaRPr lang="en-US" baseline="0" dirty="0" smtClean="0"/>
          </a:p>
          <a:p>
            <a:r>
              <a:rPr lang="en-US" baseline="0" dirty="0" smtClean="0"/>
              <a:t>This is the default image on the local RFC webpage. It shows flood conditions (or lack thereof) throughout the state and region. Like many of these tools you can view a variety of data within the tool by making selections on the menu on the right-hand side of the page. Two selections that I think will be of interest to you are the following:</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33</a:t>
            </a:fld>
            <a:endParaRPr lang="en-US"/>
          </a:p>
        </p:txBody>
      </p:sp>
    </p:spTree>
    <p:extLst>
      <p:ext uri="{BB962C8B-B14F-4D97-AF65-F5344CB8AC3E}">
        <p14:creationId xmlns:p14="http://schemas.microsoft.com/office/powerpoint/2010/main" val="978396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is how to</a:t>
            </a:r>
            <a:r>
              <a:rPr lang="en-US" baseline="0" dirty="0" smtClean="0"/>
              <a:t> look at flooding already occurring or forecasted for your area (http://www.srh.noaa.gov/abrfc/). To do so, click on the stream gauge (square or circle) or reservoir (triangle) in the area in which you’re interested. If you click on a stream gauge, a hydrograph will appear like the one you see here (please note that I had to go out of state to obtain an interesting hydrograph!). You will then see the observed river level (blue solid line) followed by the forecasted river level (purple dots). The hydrograph also shows the flood stages (minor, moderate, and major) associated with water levels. X-axis is time, left Y-axis is water height, right y-axis is flow rate.</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34</a:t>
            </a:fld>
            <a:endParaRPr lang="en-US"/>
          </a:p>
        </p:txBody>
      </p:sp>
    </p:spTree>
    <p:extLst>
      <p:ext uri="{BB962C8B-B14F-4D97-AF65-F5344CB8AC3E}">
        <p14:creationId xmlns:p14="http://schemas.microsoft.com/office/powerpoint/2010/main" val="1469250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product of interest may be forecasted precipitation. The image here is showing forecasted precipitation for a 7 day period in July. The output is what is called QPF – quantitative precipitation forecast. The values are based on model data so sometimes you have to take the value at a specific location with a grain of salt. The legend shows you the rainfall values to which each of the colors correspond.</a:t>
            </a:r>
          </a:p>
          <a:p>
            <a:endParaRPr lang="en-US" baseline="0" dirty="0" smtClean="0"/>
          </a:p>
          <a:p>
            <a:r>
              <a:rPr lang="en-US" baseline="0" dirty="0" smtClean="0"/>
              <a:t>There are many products available on the RFC’s site so you may want to browse it and see if anything else is of interest to you.</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35</a:t>
            </a:fld>
            <a:endParaRPr lang="en-US"/>
          </a:p>
        </p:txBody>
      </p:sp>
    </p:spTree>
    <p:extLst>
      <p:ext uri="{BB962C8B-B14F-4D97-AF65-F5344CB8AC3E}">
        <p14:creationId xmlns:p14="http://schemas.microsoft.com/office/powerpoint/2010/main" val="235833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 will talk about some climate forecasting tools. These tools provide</a:t>
            </a:r>
            <a:r>
              <a:rPr lang="en-US" baseline="0" dirty="0" smtClean="0"/>
              <a:t> a look at what might happen in the future.</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36</a:t>
            </a:fld>
            <a:endParaRPr lang="en-US"/>
          </a:p>
        </p:txBody>
      </p:sp>
    </p:spTree>
    <p:extLst>
      <p:ext uri="{BB962C8B-B14F-4D97-AF65-F5344CB8AC3E}">
        <p14:creationId xmlns:p14="http://schemas.microsoft.com/office/powerpoint/2010/main" val="1066139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Sperry-Piltz Ice Accumulation Index: </a:t>
            </a:r>
            <a:r>
              <a:rPr lang="en-US" sz="1200" u="sng" kern="1200" dirty="0" smtClean="0">
                <a:solidFill>
                  <a:schemeClr val="tx1"/>
                </a:solidFill>
                <a:effectLst/>
                <a:latin typeface="+mn-lt"/>
                <a:ea typeface="+mn-ea"/>
                <a:cs typeface="+mn-cs"/>
                <a:hlinkClick r:id="rId3"/>
              </a:rPr>
              <a:t>http://www.spia-index.com/</a:t>
            </a:r>
            <a:endParaRPr lang="en-US" sz="1200" u="sng"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AA907FF3-82EA-4FDE-BC16-019B7485D44F}" type="slidenum">
              <a:rPr lang="en-US" smtClean="0"/>
              <a:t>37</a:t>
            </a:fld>
            <a:endParaRPr lang="en-US"/>
          </a:p>
        </p:txBody>
      </p:sp>
    </p:spTree>
    <p:extLst>
      <p:ext uri="{BB962C8B-B14F-4D97-AF65-F5344CB8AC3E}">
        <p14:creationId xmlns:p14="http://schemas.microsoft.com/office/powerpoint/2010/main" val="935897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Climate Prediction</a:t>
            </a:r>
            <a:r>
              <a:rPr lang="en-US" baseline="0" dirty="0" smtClean="0"/>
              <a:t> Center (http://www.cpc.ncep.noaa.gov/), which is run by the NWS, provides a lot of seasonal forecast information. You will see the following image when you visit their homepage. They provide products at a variety of timescales, including 6-10 days,  8-14 days, one month, and three months for temperature and precipition,3-7 and 8-14 days for hazards, and monthly and seasonal drought outlooks. Today I’ll focus on the one month and three month outlooks, and the seasonal drought outlook. </a:t>
            </a:r>
            <a:endParaRPr lang="en-US" dirty="0" smtClean="0"/>
          </a:p>
        </p:txBody>
      </p:sp>
      <p:sp>
        <p:nvSpPr>
          <p:cNvPr id="4" name="Slide Number Placeholder 3"/>
          <p:cNvSpPr>
            <a:spLocks noGrp="1"/>
          </p:cNvSpPr>
          <p:nvPr>
            <p:ph type="sldNum" sz="quarter" idx="10"/>
          </p:nvPr>
        </p:nvSpPr>
        <p:spPr/>
        <p:txBody>
          <a:bodyPr/>
          <a:lstStyle/>
          <a:p>
            <a:fld id="{AA907FF3-82EA-4FDE-BC16-019B7485D44F}" type="slidenum">
              <a:rPr lang="en-US" smtClean="0"/>
              <a:t>38</a:t>
            </a:fld>
            <a:endParaRPr lang="en-US"/>
          </a:p>
        </p:txBody>
      </p:sp>
    </p:spTree>
    <p:extLst>
      <p:ext uri="{BB962C8B-B14F-4D97-AF65-F5344CB8AC3E}">
        <p14:creationId xmlns:p14="http://schemas.microsoft.com/office/powerpoint/2010/main" val="34348813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spend</a:t>
            </a:r>
            <a:r>
              <a:rPr lang="en-US" baseline="0" dirty="0" smtClean="0"/>
              <a:t> a little bit of time talking about how to interpret the 1 and 3 month outlooks. First, here is an example one month outlook for precipitation.</a:t>
            </a:r>
          </a:p>
          <a:p>
            <a:endParaRPr lang="en-US" baseline="0" dirty="0" smtClean="0"/>
          </a:p>
          <a:p>
            <a:r>
              <a:rPr lang="en-US" baseline="0" dirty="0" smtClean="0"/>
              <a:t>This outlook shows the probability that above or below average precipitation will occur for the month July 2014. Green colors correspond to above, brown corresponds to below, and the numbers correspond to the numerical probability. The darker colors (higher %’s) do *not* indicate how *much* above or below, but rather are just the probability that it will be above or below. EC stands for equal chances of being above, normal, or below normal. It does *not* mean that normal precipitation is expected, it just means that there is no climate signal one way or the other.</a:t>
            </a:r>
          </a:p>
          <a:p>
            <a:endParaRPr lang="en-US" baseline="0" dirty="0" smtClean="0"/>
          </a:p>
          <a:p>
            <a:r>
              <a:rPr lang="en-US" baseline="0" dirty="0" smtClean="0"/>
              <a:t>Also, make sure to pay attention to the text in the lower left-hand corner of the image, which tells you when the map was issued (6/30/14 in this case) and when it is valid (July 2014 in this case). Some of the maps are issued .5 months in advance. In those cases, the map is issued with a .5 month lead time. </a:t>
            </a:r>
          </a:p>
        </p:txBody>
      </p:sp>
      <p:sp>
        <p:nvSpPr>
          <p:cNvPr id="4" name="Slide Number Placeholder 3"/>
          <p:cNvSpPr>
            <a:spLocks noGrp="1"/>
          </p:cNvSpPr>
          <p:nvPr>
            <p:ph type="sldNum" sz="quarter" idx="10"/>
          </p:nvPr>
        </p:nvSpPr>
        <p:spPr/>
        <p:txBody>
          <a:bodyPr/>
          <a:lstStyle/>
          <a:p>
            <a:fld id="{AA907FF3-82EA-4FDE-BC16-019B7485D44F}" type="slidenum">
              <a:rPr lang="en-US" smtClean="0"/>
              <a:t>39</a:t>
            </a:fld>
            <a:endParaRPr lang="en-US"/>
          </a:p>
        </p:txBody>
      </p:sp>
    </p:spTree>
    <p:extLst>
      <p:ext uri="{BB962C8B-B14F-4D97-AF65-F5344CB8AC3E}">
        <p14:creationId xmlns:p14="http://schemas.microsoft.com/office/powerpoint/2010/main" val="533460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3 month</a:t>
            </a:r>
            <a:r>
              <a:rPr lang="en-US" baseline="0" dirty="0" smtClean="0"/>
              <a:t> outlook for temperature. It is interpreted the same way as the precipitation map, but refers to the probability that the temperature will be above, normal, or below normal for the period described (3 months in this case). The 3 month outlook is valid for a 3 month period. In this case that was July, August, and September 2014. Again, the darker colors don’t mean that the temperature will be much above or below normal, they just mean that there is a high probability that those areas will see above or below normal temperatures. </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40</a:t>
            </a:fld>
            <a:endParaRPr lang="en-US"/>
          </a:p>
        </p:txBody>
      </p:sp>
    </p:spTree>
    <p:extLst>
      <p:ext uri="{BB962C8B-B14F-4D97-AF65-F5344CB8AC3E}">
        <p14:creationId xmlns:p14="http://schemas.microsoft.com/office/powerpoint/2010/main" val="2375442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let’s look</a:t>
            </a:r>
            <a:r>
              <a:rPr lang="en-US" baseline="0" dirty="0" smtClean="0"/>
              <a:t> at </a:t>
            </a:r>
            <a:r>
              <a:rPr lang="en-US" dirty="0" smtClean="0"/>
              <a:t>some climatological tools. These</a:t>
            </a:r>
            <a:r>
              <a:rPr lang="en-US" baseline="0" dirty="0" smtClean="0"/>
              <a:t> are tools you could use to look at past conditions.</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5</a:t>
            </a:fld>
            <a:endParaRPr lang="en-US"/>
          </a:p>
        </p:txBody>
      </p:sp>
    </p:spTree>
    <p:extLst>
      <p:ext uri="{BB962C8B-B14F-4D97-AF65-F5344CB8AC3E}">
        <p14:creationId xmlns:p14="http://schemas.microsoft.com/office/powerpoint/2010/main" val="37915628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a:t>
            </a:r>
            <a:r>
              <a:rPr lang="en-US" baseline="0" dirty="0" smtClean="0"/>
              <a:t> of how the CPC seasonal outlooks (1 and 3 month outlooks) can be useful for planning purposes.</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41</a:t>
            </a:fld>
            <a:endParaRPr lang="en-US"/>
          </a:p>
        </p:txBody>
      </p:sp>
    </p:spTree>
    <p:extLst>
      <p:ext uri="{BB962C8B-B14F-4D97-AF65-F5344CB8AC3E}">
        <p14:creationId xmlns:p14="http://schemas.microsoft.com/office/powerpoint/2010/main" val="1554439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forecasting tool</a:t>
            </a:r>
            <a:r>
              <a:rPr lang="en-US" baseline="0" dirty="0" smtClean="0"/>
              <a:t> from the Climate Prediction Center. Make sure to pay attention to the period for which the outlook is valid (July 17 – October 31, 2014 in this case).</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42</a:t>
            </a:fld>
            <a:endParaRPr lang="en-US"/>
          </a:p>
        </p:txBody>
      </p:sp>
    </p:spTree>
    <p:extLst>
      <p:ext uri="{BB962C8B-B14F-4D97-AF65-F5344CB8AC3E}">
        <p14:creationId xmlns:p14="http://schemas.microsoft.com/office/powerpoint/2010/main" val="4160435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43</a:t>
            </a:fld>
            <a:endParaRPr lang="en-US"/>
          </a:p>
        </p:txBody>
      </p:sp>
    </p:spTree>
    <p:extLst>
      <p:ext uri="{BB962C8B-B14F-4D97-AF65-F5344CB8AC3E}">
        <p14:creationId xmlns:p14="http://schemas.microsoft.com/office/powerpoint/2010/main" val="1066139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already mentioned these tools today</a:t>
            </a:r>
            <a:r>
              <a:rPr lang="en-US" baseline="0" dirty="0" smtClean="0"/>
              <a:t> – the PRISM Maps, which are available from the PRISM climate group at Oregon State University and the Historical Climate Trends tool which is available on the SCIPP Website.</a:t>
            </a:r>
          </a:p>
          <a:p>
            <a:endParaRPr lang="en-US" baseline="0" dirty="0" smtClean="0"/>
          </a:p>
          <a:p>
            <a:r>
              <a:rPr lang="en-US" baseline="0" dirty="0" smtClean="0"/>
              <a:t>PRISM: </a:t>
            </a:r>
            <a:r>
              <a:rPr lang="en-US" sz="1200" u="sng" kern="1200" dirty="0" smtClean="0">
                <a:solidFill>
                  <a:schemeClr val="tx1"/>
                </a:solidFill>
                <a:effectLst/>
                <a:latin typeface="+mn-lt"/>
                <a:ea typeface="+mn-ea"/>
                <a:cs typeface="+mn-cs"/>
                <a:hlinkClick r:id="rId3"/>
              </a:rPr>
              <a:t>http://www.prism.oregonstate.edu/</a:t>
            </a:r>
            <a:endParaRPr lang="en-US" baseline="0" dirty="0" smtClean="0"/>
          </a:p>
          <a:p>
            <a:r>
              <a:rPr lang="en-US" baseline="0" dirty="0" smtClean="0"/>
              <a:t>Historical Climate Trends Tool: </a:t>
            </a:r>
            <a:r>
              <a:rPr lang="en-US" sz="1200" u="sng" kern="1200" dirty="0" smtClean="0">
                <a:solidFill>
                  <a:schemeClr val="tx1"/>
                </a:solidFill>
                <a:effectLst/>
                <a:latin typeface="+mn-lt"/>
                <a:ea typeface="+mn-ea"/>
                <a:cs typeface="+mn-cs"/>
                <a:hlinkClick r:id="rId4"/>
              </a:rPr>
              <a:t>http://www.southernclimate.org/pages/data-tools</a:t>
            </a:r>
            <a:endParaRPr lang="en-US" baseline="0" dirty="0" smtClean="0"/>
          </a:p>
        </p:txBody>
      </p:sp>
      <p:sp>
        <p:nvSpPr>
          <p:cNvPr id="4" name="Slide Number Placeholder 3"/>
          <p:cNvSpPr>
            <a:spLocks noGrp="1"/>
          </p:cNvSpPr>
          <p:nvPr>
            <p:ph type="sldNum" sz="quarter" idx="10"/>
          </p:nvPr>
        </p:nvSpPr>
        <p:spPr/>
        <p:txBody>
          <a:bodyPr/>
          <a:lstStyle/>
          <a:p>
            <a:fld id="{AA907FF3-82EA-4FDE-BC16-019B7485D44F}" type="slidenum">
              <a:rPr lang="en-US" smtClean="0"/>
              <a:t>6</a:t>
            </a:fld>
            <a:endParaRPr lang="en-US"/>
          </a:p>
        </p:txBody>
      </p:sp>
    </p:spTree>
    <p:extLst>
      <p:ext uri="{BB962C8B-B14F-4D97-AF65-F5344CB8AC3E}">
        <p14:creationId xmlns:p14="http://schemas.microsoft.com/office/powerpoint/2010/main" val="935897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tool that is available on the SCIPP website is the Average Monthly Temperature and Precipitation Tool: </a:t>
            </a:r>
            <a:r>
              <a:rPr lang="en-US" sz="1200" u="sng" kern="1200" dirty="0" smtClean="0">
                <a:solidFill>
                  <a:schemeClr val="tx1"/>
                </a:solidFill>
                <a:effectLst/>
                <a:latin typeface="+mn-lt"/>
                <a:ea typeface="+mn-ea"/>
                <a:cs typeface="+mn-cs"/>
                <a:hlinkClick r:id="rId3"/>
              </a:rPr>
              <a:t>http://www.southernclimate.org/pages/data-tools</a:t>
            </a:r>
            <a:r>
              <a:rPr lang="en-US" sz="1200" u="sng" kern="1200" dirty="0" smtClean="0">
                <a:solidFill>
                  <a:schemeClr val="tx1"/>
                </a:solidFill>
                <a:effectLst/>
                <a:latin typeface="+mn-lt"/>
                <a:ea typeface="+mn-ea"/>
                <a:cs typeface="+mn-cs"/>
              </a:rPr>
              <a:t>.</a:t>
            </a:r>
            <a:r>
              <a:rPr lang="en-US" baseline="0" dirty="0" smtClean="0"/>
              <a:t> This tool displays information on how a particular year’s monthly temperature or precipitation records compare to normal. </a:t>
            </a:r>
          </a:p>
          <a:p>
            <a:endParaRPr lang="en-US" baseline="0" dirty="0" smtClean="0"/>
          </a:p>
          <a:p>
            <a:r>
              <a:rPr lang="en-US" baseline="0" dirty="0" smtClean="0"/>
              <a:t>Let me explain how to use this tool:</a:t>
            </a:r>
          </a:p>
          <a:p>
            <a:endParaRPr lang="en-US" dirty="0" smtClean="0"/>
          </a:p>
          <a:p>
            <a:r>
              <a:rPr lang="en-US" dirty="0" smtClean="0"/>
              <a:t>There are three</a:t>
            </a:r>
            <a:r>
              <a:rPr lang="en-US" baseline="0" dirty="0" smtClean="0"/>
              <a:t> parameters you will need to select when using this tool: state, climate division, and year. State is the state from which you are interested in viewing data, and the year is the year you are interested in comparing to the 30 year average. If you were interested in seeing how this year’s monthly temperatures compare to normal, you would choose 2014, for example. Let’s take a look at how you decide which climate division to use, though.</a:t>
            </a:r>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7</a:t>
            </a:fld>
            <a:endParaRPr lang="en-US"/>
          </a:p>
        </p:txBody>
      </p:sp>
    </p:spTree>
    <p:extLst>
      <p:ext uri="{BB962C8B-B14F-4D97-AF65-F5344CB8AC3E}">
        <p14:creationId xmlns:p14="http://schemas.microsoft.com/office/powerpoint/2010/main" val="80826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map of Oklahoma’s</a:t>
            </a:r>
            <a:r>
              <a:rPr lang="en-US" baseline="0" dirty="0" smtClean="0"/>
              <a:t> climate divisions. Each state has these and they are assigned by the National Climatic Data Center. Each state has anywhere from 3-10 divisions. Knowing which climate division you’re in will be helpful for a variety of tools. Today we are located in climate division [X].</a:t>
            </a:r>
          </a:p>
          <a:p>
            <a:endParaRPr lang="en-US" baseline="0" dirty="0" smtClean="0"/>
          </a:p>
          <a:p>
            <a:r>
              <a:rPr lang="en-US" baseline="0" dirty="0" smtClean="0"/>
              <a:t>Link to Texas climate divisions: http://www.cpc.ncep.noaa.gov/products/analysis_monitoring/regional_monitoring/CLIM_DIVS/states_counties_climate-divisions.shtml.</a:t>
            </a:r>
          </a:p>
          <a:p>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8</a:t>
            </a:fld>
            <a:endParaRPr lang="en-US"/>
          </a:p>
        </p:txBody>
      </p:sp>
    </p:spTree>
    <p:extLst>
      <p:ext uri="{BB962C8B-B14F-4D97-AF65-F5344CB8AC3E}">
        <p14:creationId xmlns:p14="http://schemas.microsoft.com/office/powerpoint/2010/main" val="3721101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laser pointer when necessary to point out particular features on the map]</a:t>
            </a:r>
            <a:endParaRPr lang="en-US" dirty="0" smtClean="0"/>
          </a:p>
          <a:p>
            <a:endParaRPr lang="en-US" dirty="0" smtClean="0"/>
          </a:p>
          <a:p>
            <a:r>
              <a:rPr lang="en-US" dirty="0" smtClean="0"/>
              <a:t>So for example, if you wanted to look at how this year’s monthly</a:t>
            </a:r>
            <a:r>
              <a:rPr lang="en-US" baseline="0" dirty="0" smtClean="0"/>
              <a:t> rainfall and temperatures in northeast Oklahoma compare to normal, you should choose </a:t>
            </a:r>
            <a:r>
              <a:rPr lang="en-US" b="1" baseline="0" dirty="0" smtClean="0"/>
              <a:t>Oklahoma</a:t>
            </a:r>
            <a:r>
              <a:rPr lang="en-US" baseline="0" dirty="0" smtClean="0"/>
              <a:t>, </a:t>
            </a:r>
            <a:r>
              <a:rPr lang="en-US" b="1" baseline="0" dirty="0" smtClean="0"/>
              <a:t>CD 3,</a:t>
            </a:r>
            <a:r>
              <a:rPr lang="en-US" baseline="0" dirty="0" smtClean="0"/>
              <a:t> </a:t>
            </a:r>
            <a:r>
              <a:rPr lang="en-US" b="1" baseline="0" dirty="0" smtClean="0"/>
              <a:t>2014</a:t>
            </a:r>
            <a:r>
              <a:rPr lang="en-US" baseline="0" dirty="0" smtClean="0"/>
              <a:t>. You will then see the following graph. The blue bars are the 2014 monthly rainfall totals and the red bars are the 30 year average rainfall totals for each month. You can see that for Jan-May of this year northeast Oklahoma received quite a bit less rainfall than normal. </a:t>
            </a:r>
          </a:p>
          <a:p>
            <a:endParaRPr lang="en-US" baseline="0" dirty="0" smtClean="0"/>
          </a:p>
          <a:p>
            <a:r>
              <a:rPr lang="en-US" baseline="0" dirty="0" smtClean="0"/>
              <a:t>Alternatively, the green dots represent the average temperature for each month in 2014, and the yellow dots represent the 30 year average for each month. You can see that the year started out a little below normal, but temperatures in April and May were right around normal.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Moving your mouse over the points on the graph will show you the specific value for that point.</a:t>
            </a:r>
          </a:p>
          <a:p>
            <a:endParaRPr lang="en-US" b="1" dirty="0"/>
          </a:p>
        </p:txBody>
      </p:sp>
      <p:sp>
        <p:nvSpPr>
          <p:cNvPr id="4" name="Slide Number Placeholder 3"/>
          <p:cNvSpPr>
            <a:spLocks noGrp="1"/>
          </p:cNvSpPr>
          <p:nvPr>
            <p:ph type="sldNum" sz="quarter" idx="10"/>
          </p:nvPr>
        </p:nvSpPr>
        <p:spPr/>
        <p:txBody>
          <a:bodyPr/>
          <a:lstStyle/>
          <a:p>
            <a:fld id="{AA907FF3-82EA-4FDE-BC16-019B7485D44F}" type="slidenum">
              <a:rPr lang="en-US" smtClean="0"/>
              <a:t>9</a:t>
            </a:fld>
            <a:endParaRPr lang="en-US"/>
          </a:p>
        </p:txBody>
      </p:sp>
    </p:spTree>
    <p:extLst>
      <p:ext uri="{BB962C8B-B14F-4D97-AF65-F5344CB8AC3E}">
        <p14:creationId xmlns:p14="http://schemas.microsoft.com/office/powerpoint/2010/main" val="148799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A907FF3-82EA-4FDE-BC16-019B7485D44F}" type="slidenum">
              <a:rPr lang="en-US" smtClean="0"/>
              <a:t>10</a:t>
            </a:fld>
            <a:endParaRPr lang="en-US"/>
          </a:p>
        </p:txBody>
      </p:sp>
    </p:spTree>
    <p:extLst>
      <p:ext uri="{BB962C8B-B14F-4D97-AF65-F5344CB8AC3E}">
        <p14:creationId xmlns:p14="http://schemas.microsoft.com/office/powerpoint/2010/main" val="460037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6BDD18-4254-EA49-AF0D-3BEF21FBF9EB}" type="datetimeFigureOut">
              <a:rPr lang="en-US" smtClean="0"/>
              <a:pPr/>
              <a:t>3/23/2015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6BDD18-4254-EA49-AF0D-3BEF21FBF9EB}" type="datetimeFigureOut">
              <a:rPr lang="en-US" smtClean="0"/>
              <a:pPr/>
              <a:t>3/23/2015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6BDD18-4254-EA49-AF0D-3BEF21FBF9EB}" type="datetimeFigureOut">
              <a:rPr lang="en-US" smtClean="0"/>
              <a:pPr/>
              <a:t>3/23/2015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6BDD18-4254-EA49-AF0D-3BEF21FBF9EB}" type="datetimeFigureOut">
              <a:rPr lang="en-US" smtClean="0"/>
              <a:pPr/>
              <a:t>3/23/2015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6BDD18-4254-EA49-AF0D-3BEF21FBF9EB}" type="datetimeFigureOut">
              <a:rPr lang="en-US" smtClean="0"/>
              <a:pPr/>
              <a:t>3/23/2015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6BDD18-4254-EA49-AF0D-3BEF21FBF9EB}" type="datetimeFigureOut">
              <a:rPr lang="en-US" smtClean="0"/>
              <a:pPr/>
              <a:t>3/23/2015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6BDD18-4254-EA49-AF0D-3BEF21FBF9EB}" type="datetimeFigureOut">
              <a:rPr lang="en-US" smtClean="0"/>
              <a:pPr/>
              <a:t>3/23/2015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6BDD18-4254-EA49-AF0D-3BEF21FBF9EB}" type="datetimeFigureOut">
              <a:rPr lang="en-US" smtClean="0"/>
              <a:pPr/>
              <a:t>3/23/2015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6BDD18-4254-EA49-AF0D-3BEF21FBF9EB}" type="datetimeFigureOut">
              <a:rPr lang="en-US" smtClean="0"/>
              <a:pPr/>
              <a:t>3/23/2015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6BDD18-4254-EA49-AF0D-3BEF21FBF9EB}" type="datetimeFigureOut">
              <a:rPr lang="en-US" smtClean="0"/>
              <a:pPr/>
              <a:t>3/23/2015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6BDD18-4254-EA49-AF0D-3BEF21FBF9EB}" type="datetimeFigureOut">
              <a:rPr lang="en-US" smtClean="0"/>
              <a:pPr/>
              <a:t>3/23/2015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A9C707-F215-964A-801B-2683DE8F84D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6BDD18-4254-EA49-AF0D-3BEF21FBF9EB}" type="datetimeFigureOut">
              <a:rPr lang="en-US" smtClean="0"/>
              <a:pPr/>
              <a:t>3/23/2015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A9C707-F215-964A-801B-2683DE8F84D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hyperlink" Target="http://www.southernclimate.org/"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5.jp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pen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922492" y="2277240"/>
            <a:ext cx="7193819" cy="969496"/>
          </a:xfrm>
          <a:prstGeom prst="rect">
            <a:avLst/>
          </a:prstGeom>
          <a:noFill/>
        </p:spPr>
        <p:txBody>
          <a:bodyPr wrap="square" rtlCol="0">
            <a:spAutoFit/>
          </a:bodyPr>
          <a:lstStyle/>
          <a:p>
            <a:pPr algn="ctr"/>
            <a:r>
              <a:rPr lang="en-US" sz="5700" dirty="0" smtClean="0">
                <a:solidFill>
                  <a:schemeClr val="tx2">
                    <a:lumMod val="75000"/>
                  </a:schemeClr>
                </a:solidFill>
                <a:latin typeface="Trebuchet MS"/>
                <a:cs typeface="Trebuchet MS"/>
              </a:rPr>
              <a:t>Climate Tools &amp; Data</a:t>
            </a:r>
            <a:endParaRPr lang="en-US" sz="4800" dirty="0">
              <a:solidFill>
                <a:schemeClr val="tx2">
                  <a:lumMod val="75000"/>
                </a:schemeClr>
              </a:solidFill>
              <a:latin typeface="Trebuchet MS"/>
              <a:cs typeface="Trebuchet MS"/>
            </a:endParaRPr>
          </a:p>
        </p:txBody>
      </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90499" y="861755"/>
            <a:ext cx="3516301" cy="103081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4524315"/>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Example Applications of the Tool</a:t>
            </a:r>
          </a:p>
          <a:p>
            <a:endParaRPr lang="en-US" sz="2000" dirty="0" smtClean="0">
              <a:solidFill>
                <a:srgbClr val="7D6B41"/>
              </a:solidFill>
              <a:latin typeface="Trebuchet MS"/>
              <a:cs typeface="Trebuchet MS"/>
            </a:endParaRPr>
          </a:p>
          <a:p>
            <a:pPr marL="342900" indent="-342900">
              <a:buFont typeface="Arial"/>
              <a:buChar char="•"/>
            </a:pPr>
            <a:r>
              <a:rPr lang="en-US" sz="2000" dirty="0">
                <a:solidFill>
                  <a:schemeClr val="tx1">
                    <a:lumMod val="65000"/>
                    <a:lumOff val="35000"/>
                  </a:schemeClr>
                </a:solidFill>
                <a:latin typeface="Trebuchet MS"/>
                <a:cs typeface="Trebuchet MS"/>
              </a:rPr>
              <a:t>Determine if your area is behind or ahead on rainfall and the impact that </a:t>
            </a:r>
            <a:r>
              <a:rPr lang="en-US" sz="2000" dirty="0" smtClean="0">
                <a:solidFill>
                  <a:schemeClr val="tx1">
                    <a:lumMod val="65000"/>
                    <a:lumOff val="35000"/>
                  </a:schemeClr>
                </a:solidFill>
                <a:latin typeface="Trebuchet MS"/>
                <a:cs typeface="Trebuchet MS"/>
              </a:rPr>
              <a:t>could </a:t>
            </a:r>
            <a:r>
              <a:rPr lang="en-US" sz="2000" dirty="0">
                <a:solidFill>
                  <a:schemeClr val="tx1">
                    <a:lumMod val="65000"/>
                    <a:lumOff val="35000"/>
                  </a:schemeClr>
                </a:solidFill>
                <a:latin typeface="Trebuchet MS"/>
                <a:cs typeface="Trebuchet MS"/>
              </a:rPr>
              <a:t>have on water quantity and quality.</a:t>
            </a:r>
          </a:p>
          <a:p>
            <a:pPr marL="800100" lvl="1" indent="-342900">
              <a:buFont typeface="Arial"/>
              <a:buChar char="•"/>
            </a:pPr>
            <a:r>
              <a:rPr lang="en-US" sz="2000" dirty="0">
                <a:solidFill>
                  <a:schemeClr val="tx1">
                    <a:lumMod val="65000"/>
                    <a:lumOff val="35000"/>
                  </a:schemeClr>
                </a:solidFill>
                <a:latin typeface="Trebuchet MS"/>
                <a:cs typeface="Trebuchet MS"/>
              </a:rPr>
              <a:t>Temperatures can also impact </a:t>
            </a:r>
            <a:r>
              <a:rPr lang="en-US" sz="2000" dirty="0" smtClean="0">
                <a:solidFill>
                  <a:schemeClr val="tx1">
                    <a:lumMod val="65000"/>
                    <a:lumOff val="35000"/>
                  </a:schemeClr>
                </a:solidFill>
                <a:latin typeface="Trebuchet MS"/>
                <a:cs typeface="Trebuchet MS"/>
              </a:rPr>
              <a:t>water quantity and quality.</a:t>
            </a:r>
          </a:p>
          <a:p>
            <a:pPr marL="800100" lvl="1" indent="-342900">
              <a:buFont typeface="Arial"/>
              <a:buChar char="•"/>
            </a:pPr>
            <a:r>
              <a:rPr lang="en-US" sz="2000" dirty="0" smtClean="0">
                <a:solidFill>
                  <a:schemeClr val="tx1">
                    <a:lumMod val="65000"/>
                    <a:lumOff val="35000"/>
                  </a:schemeClr>
                </a:solidFill>
                <a:latin typeface="Trebuchet MS"/>
                <a:cs typeface="Trebuchet MS"/>
              </a:rPr>
              <a:t>Potential for algal blooms.</a:t>
            </a:r>
          </a:p>
          <a:p>
            <a:pPr lvl="1"/>
            <a:endParaRPr lang="en-US" sz="2000" dirty="0">
              <a:solidFill>
                <a:schemeClr val="tx1">
                  <a:lumMod val="65000"/>
                  <a:lumOff val="35000"/>
                </a:schemeClr>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A rainfall deficit leads to drier vegetation and drought development.</a:t>
            </a:r>
          </a:p>
          <a:p>
            <a:endParaRPr lang="en-US" sz="2000" dirty="0" smtClean="0">
              <a:solidFill>
                <a:schemeClr val="tx1">
                  <a:lumMod val="65000"/>
                  <a:lumOff val="35000"/>
                </a:schemeClr>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Determine if past months and years of perceived significance were actually significant.</a:t>
            </a:r>
          </a:p>
          <a:p>
            <a:pPr marL="800100" lvl="1" indent="-342900">
              <a:buFont typeface="Arial"/>
              <a:buChar char="•"/>
            </a:pPr>
            <a:r>
              <a:rPr lang="en-US" sz="2000" dirty="0" smtClean="0">
                <a:solidFill>
                  <a:schemeClr val="tx1">
                    <a:lumMod val="65000"/>
                    <a:lumOff val="35000"/>
                  </a:schemeClr>
                </a:solidFill>
                <a:latin typeface="Trebuchet MS"/>
                <a:cs typeface="Trebuchet MS"/>
              </a:rPr>
              <a:t>Example: Was summer 2007 as wet as I think it was?</a:t>
            </a:r>
          </a:p>
          <a:p>
            <a:pPr lvl="1"/>
            <a:endParaRPr lang="en-US" sz="2000" dirty="0" smtClean="0">
              <a:solidFill>
                <a:schemeClr val="tx1">
                  <a:lumMod val="65000"/>
                  <a:lumOff val="35000"/>
                </a:schemeClr>
              </a:solidFill>
              <a:latin typeface="Trebuchet MS"/>
              <a:cs typeface="Trebuchet MS"/>
            </a:endParaRPr>
          </a:p>
          <a:p>
            <a:pPr marL="342900" indent="-342900">
              <a:buFont typeface="Arial"/>
              <a:buChar char="•"/>
            </a:pPr>
            <a:endParaRPr lang="en-US" sz="2000" dirty="0" smtClean="0">
              <a:solidFill>
                <a:srgbClr val="458CCA"/>
              </a:solidFill>
              <a:latin typeface="Trebuchet MS"/>
              <a:cs typeface="Trebuchet M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8" y="4264347"/>
            <a:ext cx="3290569" cy="21937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181663" y="6426844"/>
            <a:ext cx="3023238" cy="430887"/>
          </a:xfrm>
          <a:prstGeom prst="rect">
            <a:avLst/>
          </a:prstGeom>
          <a:noFill/>
        </p:spPr>
        <p:txBody>
          <a:bodyPr wrap="square" rtlCol="0">
            <a:spAutoFit/>
          </a:bodyPr>
          <a:lstStyle/>
          <a:p>
            <a:pPr algn="ctr"/>
            <a:r>
              <a:rPr lang="en-US" sz="1100" dirty="0" smtClean="0">
                <a:solidFill>
                  <a:schemeClr val="tx1">
                    <a:lumMod val="65000"/>
                    <a:lumOff val="35000"/>
                  </a:schemeClr>
                </a:solidFill>
                <a:latin typeface="Trebuchet MS" panose="020B0603020202020204" pitchFamily="34" charset="0"/>
              </a:rPr>
              <a:t>Rain-soaked farmland in June 2007. </a:t>
            </a:r>
          </a:p>
          <a:p>
            <a:pPr algn="ctr"/>
            <a:r>
              <a:rPr lang="en-US" sz="1100" dirty="0" smtClean="0">
                <a:solidFill>
                  <a:schemeClr val="tx1">
                    <a:lumMod val="65000"/>
                    <a:lumOff val="35000"/>
                  </a:schemeClr>
                </a:solidFill>
                <a:latin typeface="Trebuchet MS" panose="020B0603020202020204" pitchFamily="34" charset="0"/>
              </a:rPr>
              <a:t>Source: ARM Climate Research Facility</a:t>
            </a:r>
            <a:endParaRPr lang="en-US" sz="1100" dirty="0">
              <a:solidFill>
                <a:schemeClr val="tx1">
                  <a:lumMod val="65000"/>
                  <a:lumOff val="35000"/>
                </a:schemeClr>
              </a:solidFill>
              <a:latin typeface="Trebuchet MS" panose="020B0603020202020204" pitchFamily="34" charset="0"/>
            </a:endParaRPr>
          </a:p>
        </p:txBody>
      </p:sp>
    </p:spTree>
    <p:extLst>
      <p:ext uri="{BB962C8B-B14F-4D97-AF65-F5344CB8AC3E}">
        <p14:creationId xmlns:p14="http://schemas.microsoft.com/office/powerpoint/2010/main" val="30255104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5693866"/>
          </a:xfrm>
          <a:prstGeom prst="rect">
            <a:avLst/>
          </a:prstGeom>
          <a:noFill/>
        </p:spPr>
        <p:txBody>
          <a:bodyPr wrap="square" rtlCol="0">
            <a:spAutoFit/>
          </a:bodyPr>
          <a:lstStyle/>
          <a:p>
            <a:pPr algn="ctr"/>
            <a:r>
              <a:rPr lang="en-US" sz="2800" b="1" dirty="0" smtClean="0">
                <a:solidFill>
                  <a:schemeClr val="tx2">
                    <a:lumMod val="75000"/>
                  </a:schemeClr>
                </a:solidFill>
                <a:latin typeface="Trebuchet MS"/>
                <a:cs typeface="Trebuchet MS"/>
              </a:rPr>
              <a:t>Southern U.S. Drought Tool (SCIPP)</a:t>
            </a: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Description</a:t>
            </a:r>
            <a:endParaRPr lang="en-US" sz="2000" dirty="0" smtClean="0">
              <a:solidFill>
                <a:srgbClr val="7D6B41"/>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Displays information on drought severity and the amount of precipitation needed to get out of drought. </a:t>
            </a:r>
            <a:endParaRPr lang="en-US" sz="2000" dirty="0" smtClean="0">
              <a:solidFill>
                <a:srgbClr val="458CCA"/>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Useful for understanding precipitation deficits, or lack thereof, over a relatively short period of time (365 days or less).</a:t>
            </a:r>
            <a:endParaRPr lang="en-US" sz="2000" dirty="0" smtClean="0">
              <a:solidFill>
                <a:srgbClr val="458CCA"/>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Users can view precipitation statistics by climate division.</a:t>
            </a:r>
            <a:endParaRPr lang="en-US" sz="2000" dirty="0" smtClean="0">
              <a:solidFill>
                <a:srgbClr val="458CCA"/>
              </a:solidFill>
              <a:latin typeface="Trebuchet MS"/>
              <a:cs typeface="Trebuchet M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4065" y="1026993"/>
            <a:ext cx="3695868" cy="31713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192656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892552"/>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How to use it</a:t>
            </a:r>
          </a:p>
          <a:p>
            <a:endParaRPr lang="en-US" sz="2400" dirty="0" smtClean="0">
              <a:solidFill>
                <a:srgbClr val="008000"/>
              </a:solidFill>
              <a:latin typeface="Trebuchet MS"/>
              <a:cs typeface="Trebuchet M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139" y="982631"/>
            <a:ext cx="6673236" cy="5726188"/>
          </a:xfrm>
          <a:prstGeom prst="rect">
            <a:avLst/>
          </a:prstGeom>
        </p:spPr>
      </p:pic>
      <p:sp>
        <p:nvSpPr>
          <p:cNvPr id="6" name="Rectangle 5"/>
          <p:cNvSpPr/>
          <p:nvPr/>
        </p:nvSpPr>
        <p:spPr>
          <a:xfrm>
            <a:off x="1298139" y="1003573"/>
            <a:ext cx="1294936" cy="1480319"/>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593074" y="3257729"/>
            <a:ext cx="3903259" cy="3451090"/>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339083" y="3287299"/>
            <a:ext cx="1131162" cy="1175519"/>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700841" y="1507696"/>
            <a:ext cx="5200955" cy="1599062"/>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926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2431435"/>
          </a:xfrm>
          <a:prstGeom prst="rect">
            <a:avLst/>
          </a:prstGeom>
          <a:noFill/>
        </p:spPr>
        <p:txBody>
          <a:bodyPr wrap="square" rtlCol="0">
            <a:spAutoFit/>
          </a:bodyPr>
          <a:lstStyle/>
          <a:p>
            <a:pPr algn="ctr"/>
            <a:r>
              <a:rPr lang="en-US" sz="2800" b="1" dirty="0" smtClean="0">
                <a:solidFill>
                  <a:schemeClr val="tx2">
                    <a:lumMod val="75000"/>
                  </a:schemeClr>
                </a:solidFill>
                <a:latin typeface="Trebuchet MS"/>
                <a:cs typeface="Trebuchet MS"/>
              </a:rPr>
              <a:t>Global Climate Dashboard (NOAA)</a:t>
            </a:r>
          </a:p>
          <a:p>
            <a:endParaRPr lang="en-US" sz="2400" dirty="0" smtClean="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Description:</a:t>
            </a:r>
            <a:endParaRPr lang="en-US" sz="2000" dirty="0" smtClean="0">
              <a:solidFill>
                <a:srgbClr val="7D6B41"/>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Interactive display gives viewer a look at global climate conditions over different periods of time such as temperature, carbon dioxide, spring snow cover, sea level, arctic sea ice and more.</a:t>
            </a:r>
            <a:endParaRPr lang="en-US" sz="2000" dirty="0" smtClean="0">
              <a:solidFill>
                <a:srgbClr val="458CCA"/>
              </a:solidFill>
              <a:latin typeface="Trebuchet MS"/>
              <a:cs typeface="Trebuchet MS"/>
            </a:endParaRPr>
          </a:p>
          <a:p>
            <a:pPr marL="342900" indent="-342900">
              <a:buFont typeface="Arial"/>
              <a:buChar char="•"/>
            </a:pPr>
            <a:endParaRPr lang="en-US" sz="2000" dirty="0" smtClean="0">
              <a:solidFill>
                <a:srgbClr val="458CCA"/>
              </a:solidFill>
              <a:latin typeface="Trebuchet MS"/>
              <a:cs typeface="Trebuchet MS"/>
            </a:endParaRPr>
          </a:p>
        </p:txBody>
      </p:sp>
      <p:pic>
        <p:nvPicPr>
          <p:cNvPr id="6" name="Content Placeholder 6"/>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1384002" y="2642196"/>
            <a:ext cx="6553200" cy="39846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562994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9" y="329587"/>
            <a:ext cx="9071006" cy="5507396"/>
          </a:xfrm>
          <a:prstGeom prst="rect">
            <a:avLst/>
          </a:prstGeom>
        </p:spPr>
      </p:pic>
      <p:sp>
        <p:nvSpPr>
          <p:cNvPr id="3" name="Right Arrow 2"/>
          <p:cNvSpPr/>
          <p:nvPr/>
        </p:nvSpPr>
        <p:spPr>
          <a:xfrm>
            <a:off x="1811670" y="4445000"/>
            <a:ext cx="4104167" cy="265814"/>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36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2431435"/>
          </a:xfrm>
          <a:prstGeom prst="rect">
            <a:avLst/>
          </a:prstGeom>
          <a:noFill/>
        </p:spPr>
        <p:txBody>
          <a:bodyPr wrap="square" rtlCol="0">
            <a:spAutoFit/>
          </a:bodyPr>
          <a:lstStyle/>
          <a:p>
            <a:pPr algn="ctr"/>
            <a:r>
              <a:rPr lang="en-US" sz="2800" b="1" dirty="0" smtClean="0">
                <a:solidFill>
                  <a:schemeClr val="tx2">
                    <a:lumMod val="75000"/>
                  </a:schemeClr>
                </a:solidFill>
                <a:latin typeface="Trebuchet MS"/>
                <a:cs typeface="Trebuchet MS"/>
              </a:rPr>
              <a:t>Drought Risk Atlas (NDMC)</a:t>
            </a:r>
          </a:p>
          <a:p>
            <a:endParaRPr lang="en-US" sz="2400" dirty="0" smtClean="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Purpose:</a:t>
            </a:r>
            <a:endParaRPr lang="en-US" sz="2000" dirty="0" smtClean="0">
              <a:solidFill>
                <a:srgbClr val="7D6B41"/>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To provide “a wide range of decision makers with historical drought information and a web-based tool to visualize and assess their risk to drought.” (NDMC)</a:t>
            </a:r>
            <a:endParaRPr lang="en-US" sz="2000" dirty="0" smtClean="0">
              <a:solidFill>
                <a:srgbClr val="458CCA"/>
              </a:solidFill>
              <a:latin typeface="Trebuchet MS"/>
              <a:cs typeface="Trebuchet MS"/>
            </a:endParaRPr>
          </a:p>
          <a:p>
            <a:pPr marL="342900" indent="-342900">
              <a:buFont typeface="Arial"/>
              <a:buChar char="•"/>
            </a:pPr>
            <a:endParaRPr lang="en-US" sz="2000" dirty="0" smtClean="0">
              <a:solidFill>
                <a:srgbClr val="458CCA"/>
              </a:solidFill>
              <a:latin typeface="Trebuchet MS"/>
              <a:cs typeface="Trebuchet MS"/>
            </a:endParaRPr>
          </a:p>
        </p:txBody>
      </p:sp>
      <p:pic>
        <p:nvPicPr>
          <p:cNvPr id="6" name="Content Placeholder 4"/>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1212672" y="2576623"/>
            <a:ext cx="6986802" cy="41594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485980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200821"/>
            <a:ext cx="8488023" cy="6370975"/>
          </a:xfrm>
          <a:prstGeom prst="rect">
            <a:avLst/>
          </a:prstGeom>
          <a:noFill/>
        </p:spPr>
        <p:txBody>
          <a:bodyPr wrap="square" rtlCol="0">
            <a:spAutoFit/>
          </a:bodyPr>
          <a:lstStyle/>
          <a:p>
            <a:pPr algn="ctr"/>
            <a:r>
              <a:rPr lang="en-US" sz="2800" b="1" dirty="0">
                <a:solidFill>
                  <a:schemeClr val="tx2">
                    <a:lumMod val="75000"/>
                  </a:schemeClr>
                </a:solidFill>
                <a:latin typeface="Trebuchet MS"/>
                <a:cs typeface="Trebuchet MS"/>
              </a:rPr>
              <a:t>Drought Risk Atlas (NDMC)</a:t>
            </a: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smtClean="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Applications of the tool:</a:t>
            </a:r>
            <a:endParaRPr lang="en-US" sz="2000" dirty="0" smtClean="0">
              <a:solidFill>
                <a:srgbClr val="7D6B41"/>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Compare a current or past drought to another past drought (e.g., How did the 2010-current drought compare to the drought during the Dust Bowl?).</a:t>
            </a:r>
          </a:p>
          <a:p>
            <a:pPr marL="800100" lvl="1" indent="-342900">
              <a:buFont typeface="Arial"/>
              <a:buChar char="•"/>
            </a:pPr>
            <a:r>
              <a:rPr lang="en-US" sz="2000" dirty="0" smtClean="0">
                <a:solidFill>
                  <a:schemeClr val="tx1">
                    <a:lumMod val="65000"/>
                    <a:lumOff val="35000"/>
                  </a:schemeClr>
                </a:solidFill>
                <a:latin typeface="Trebuchet MS"/>
                <a:cs typeface="Trebuchet MS"/>
              </a:rPr>
              <a:t>Can view the U.S. Drought Monitor and other drought indices such as PDSI, SPI, etc.</a:t>
            </a:r>
            <a:endParaRPr lang="en-US" sz="2000" dirty="0" smtClean="0">
              <a:solidFill>
                <a:srgbClr val="458CCA"/>
              </a:solidFill>
              <a:latin typeface="Trebuchet MS"/>
              <a:cs typeface="Trebuchet MS"/>
            </a:endParaRPr>
          </a:p>
          <a:p>
            <a:pPr marL="342900" indent="-342900">
              <a:buFont typeface="Arial"/>
              <a:buChar char="•"/>
            </a:pPr>
            <a:endParaRPr lang="en-US" sz="2000" dirty="0" smtClean="0">
              <a:solidFill>
                <a:srgbClr val="458CCA"/>
              </a:solidFill>
              <a:latin typeface="Trebuchet MS"/>
              <a:cs typeface="Trebuchet MS"/>
            </a:endParaRPr>
          </a:p>
        </p:txBody>
      </p:sp>
      <p:sp>
        <p:nvSpPr>
          <p:cNvPr id="2" name="TextBox 1"/>
          <p:cNvSpPr txBox="1"/>
          <p:nvPr/>
        </p:nvSpPr>
        <p:spPr>
          <a:xfrm>
            <a:off x="5192117" y="3574193"/>
            <a:ext cx="2268220" cy="430887"/>
          </a:xfrm>
          <a:prstGeom prst="rect">
            <a:avLst/>
          </a:prstGeom>
          <a:noFill/>
        </p:spPr>
        <p:txBody>
          <a:bodyPr wrap="square" rtlCol="0">
            <a:spAutoFit/>
          </a:bodyPr>
          <a:lstStyle/>
          <a:p>
            <a:pPr algn="ctr"/>
            <a:r>
              <a:rPr lang="en-US" sz="1100" dirty="0" smtClean="0">
                <a:solidFill>
                  <a:schemeClr val="tx1">
                    <a:lumMod val="85000"/>
                    <a:lumOff val="15000"/>
                  </a:schemeClr>
                </a:solidFill>
              </a:rPr>
              <a:t>Dusty cotton field in Texas, March 2014. Source: Tim Benson</a:t>
            </a:r>
            <a:endParaRPr lang="en-US" sz="1100" dirty="0">
              <a:solidFill>
                <a:schemeClr val="tx1">
                  <a:lumMod val="85000"/>
                  <a:lumOff val="15000"/>
                </a:schemeClr>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932" y="962392"/>
            <a:ext cx="3651428" cy="26016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73760" y="3564034"/>
            <a:ext cx="3423919" cy="600164"/>
          </a:xfrm>
          <a:prstGeom prst="rect">
            <a:avLst/>
          </a:prstGeom>
          <a:noFill/>
        </p:spPr>
        <p:txBody>
          <a:bodyPr wrap="square" rtlCol="0">
            <a:spAutoFit/>
          </a:bodyPr>
          <a:lstStyle/>
          <a:p>
            <a:pPr algn="ctr"/>
            <a:r>
              <a:rPr lang="en-US" sz="1100" dirty="0" smtClean="0">
                <a:solidFill>
                  <a:schemeClr val="tx1">
                    <a:lumMod val="85000"/>
                    <a:lumOff val="15000"/>
                  </a:schemeClr>
                </a:solidFill>
              </a:rPr>
              <a:t>Farm in Texas Panhandle during Dust Bowl. Source: </a:t>
            </a:r>
            <a:r>
              <a:rPr lang="en-US" sz="1100" dirty="0">
                <a:solidFill>
                  <a:schemeClr val="tx1">
                    <a:lumMod val="85000"/>
                    <a:lumOff val="15000"/>
                  </a:schemeClr>
                </a:solidFill>
              </a:rPr>
              <a:t>Library of Congress, Farm Security Administration-Office of War Information Collection. </a:t>
            </a:r>
          </a:p>
        </p:txBody>
      </p:sp>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128" t="4312" r="3585" b="4516"/>
          <a:stretch/>
        </p:blipFill>
        <p:spPr bwMode="auto">
          <a:xfrm>
            <a:off x="873759" y="983345"/>
            <a:ext cx="3423920" cy="25597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85980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2554545"/>
          </a:xfrm>
          <a:prstGeom prst="rect">
            <a:avLst/>
          </a:prstGeom>
          <a:noFill/>
        </p:spPr>
        <p:txBody>
          <a:bodyPr wrap="square" rtlCol="0">
            <a:spAutoFit/>
          </a:bodyPr>
          <a:lstStyle/>
          <a:p>
            <a:pPr algn="ctr"/>
            <a:r>
              <a:rPr lang="en-US" sz="2800" b="1" dirty="0" smtClean="0">
                <a:solidFill>
                  <a:schemeClr val="tx2">
                    <a:lumMod val="75000"/>
                  </a:schemeClr>
                </a:solidFill>
                <a:latin typeface="Trebuchet MS"/>
                <a:cs typeface="Trebuchet MS"/>
              </a:rPr>
              <a:t>Oklahoma’s Climate: Long-Term Averages and Extremes (OCS)</a:t>
            </a:r>
          </a:p>
          <a:p>
            <a:endParaRPr lang="en-US" sz="2400" dirty="0" smtClean="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Description:</a:t>
            </a:r>
            <a:endParaRPr lang="en-US" sz="2000" dirty="0" smtClean="0">
              <a:solidFill>
                <a:srgbClr val="7D6B41"/>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Maps and graphs that provide long-term data on temperature, precipitation, snowfall, tornadoes, etc. for Oklahoma.</a:t>
            </a:r>
            <a:endParaRPr lang="en-US" sz="2000" dirty="0" smtClean="0">
              <a:solidFill>
                <a:srgbClr val="458CCA"/>
              </a:solidFill>
              <a:latin typeface="Trebuchet MS"/>
              <a:cs typeface="Trebuchet MS"/>
            </a:endParaRPr>
          </a:p>
          <a:p>
            <a:pPr marL="342900" indent="-342900">
              <a:buFont typeface="Arial"/>
              <a:buChar char="•"/>
            </a:pPr>
            <a:endParaRPr lang="en-US" sz="2000" dirty="0" smtClean="0">
              <a:solidFill>
                <a:schemeClr val="tx1">
                  <a:lumMod val="65000"/>
                  <a:lumOff val="35000"/>
                </a:schemeClr>
              </a:solidFill>
              <a:latin typeface="Trebuchet MS"/>
              <a:cs typeface="Trebuchet M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732" y="2699959"/>
            <a:ext cx="5971892" cy="4107525"/>
          </a:xfrm>
          <a:prstGeom prst="rect">
            <a:avLst/>
          </a:prstGeom>
        </p:spPr>
      </p:pic>
      <p:sp>
        <p:nvSpPr>
          <p:cNvPr id="7" name="Rectangle 6"/>
          <p:cNvSpPr/>
          <p:nvPr/>
        </p:nvSpPr>
        <p:spPr>
          <a:xfrm>
            <a:off x="1520733" y="3649665"/>
            <a:ext cx="1222468" cy="212651"/>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616655" y="3175404"/>
            <a:ext cx="460469" cy="212651"/>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09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2862"/>
            <a:ext cx="7467600" cy="6772275"/>
          </a:xfrm>
          <a:prstGeom prst="rect">
            <a:avLst/>
          </a:prstGeom>
        </p:spPr>
      </p:pic>
    </p:spTree>
    <p:extLst>
      <p:ext uri="{BB962C8B-B14F-4D97-AF65-F5344CB8AC3E}">
        <p14:creationId xmlns:p14="http://schemas.microsoft.com/office/powerpoint/2010/main" val="9250754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616" y="267"/>
            <a:ext cx="8125054" cy="6857463"/>
          </a:xfrm>
          <a:prstGeom prst="rect">
            <a:avLst/>
          </a:prstGeom>
        </p:spPr>
      </p:pic>
    </p:spTree>
    <p:extLst>
      <p:ext uri="{BB962C8B-B14F-4D97-AF65-F5344CB8AC3E}">
        <p14:creationId xmlns:p14="http://schemas.microsoft.com/office/powerpoint/2010/main" val="4593875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iddle_slide.png"/>
          <p:cNvPicPr>
            <a:picLocks noChangeAspect="1"/>
          </p:cNvPicPr>
          <p:nvPr/>
        </p:nvPicPr>
        <p:blipFill>
          <a:blip r:embed="rId2"/>
          <a:stretch>
            <a:fillRect/>
          </a:stretch>
        </p:blipFill>
        <p:spPr>
          <a:xfrm>
            <a:off x="5832" y="268"/>
            <a:ext cx="9132335" cy="6857463"/>
          </a:xfrm>
          <a:prstGeom prst="rect">
            <a:avLst/>
          </a:prstGeom>
        </p:spPr>
      </p:pic>
      <p:sp>
        <p:nvSpPr>
          <p:cNvPr id="8" name="TextBox 7"/>
          <p:cNvSpPr txBox="1"/>
          <p:nvPr/>
        </p:nvSpPr>
        <p:spPr>
          <a:xfrm>
            <a:off x="962525" y="1835022"/>
            <a:ext cx="7295949" cy="3077766"/>
          </a:xfrm>
          <a:prstGeom prst="rect">
            <a:avLst/>
          </a:prstGeom>
          <a:noFill/>
        </p:spPr>
        <p:txBody>
          <a:bodyPr wrap="square" rtlCol="0">
            <a:spAutoFit/>
          </a:bodyPr>
          <a:lstStyle/>
          <a:p>
            <a:pPr algn="ctr"/>
            <a:r>
              <a:rPr lang="en-US" sz="2000" dirty="0" smtClean="0">
                <a:solidFill>
                  <a:schemeClr val="tx1">
                    <a:lumMod val="65000"/>
                    <a:lumOff val="35000"/>
                  </a:schemeClr>
                </a:solidFill>
                <a:latin typeface="Trebuchet MS"/>
                <a:cs typeface="Trebuchet MS"/>
              </a:rPr>
              <a:t>Note: This slide set is one of several that were presented at climate training workshops in 2014. Please visit the </a:t>
            </a:r>
            <a:r>
              <a:rPr lang="en-US" sz="2000" i="1" dirty="0" smtClean="0">
                <a:solidFill>
                  <a:schemeClr val="tx1">
                    <a:lumMod val="65000"/>
                    <a:lumOff val="35000"/>
                  </a:schemeClr>
                </a:solidFill>
                <a:latin typeface="Trebuchet MS"/>
                <a:cs typeface="Trebuchet MS"/>
              </a:rPr>
              <a:t>SCIPP Documents</a:t>
            </a:r>
            <a:r>
              <a:rPr lang="en-US" sz="2000" dirty="0" smtClean="0">
                <a:solidFill>
                  <a:schemeClr val="tx1">
                    <a:lumMod val="65000"/>
                    <a:lumOff val="35000"/>
                  </a:schemeClr>
                </a:solidFill>
                <a:latin typeface="Trebuchet MS"/>
                <a:cs typeface="Trebuchet MS"/>
              </a:rPr>
              <a:t> page in the </a:t>
            </a:r>
            <a:r>
              <a:rPr lang="en-US" sz="2000" i="1" dirty="0" smtClean="0">
                <a:solidFill>
                  <a:schemeClr val="tx1">
                    <a:lumMod val="65000"/>
                    <a:lumOff val="35000"/>
                  </a:schemeClr>
                </a:solidFill>
                <a:latin typeface="Trebuchet MS"/>
                <a:cs typeface="Trebuchet MS"/>
              </a:rPr>
              <a:t>Resources</a:t>
            </a:r>
            <a:r>
              <a:rPr lang="en-US" sz="2000" dirty="0" smtClean="0">
                <a:solidFill>
                  <a:schemeClr val="tx1">
                    <a:lumMod val="65000"/>
                    <a:lumOff val="35000"/>
                  </a:schemeClr>
                </a:solidFill>
                <a:latin typeface="Trebuchet MS"/>
                <a:cs typeface="Trebuchet MS"/>
              </a:rPr>
              <a:t> tab on the SCIPP’s website, </a:t>
            </a:r>
            <a:r>
              <a:rPr lang="en-US" sz="2000" dirty="0" smtClean="0">
                <a:solidFill>
                  <a:schemeClr val="tx1">
                    <a:lumMod val="65000"/>
                    <a:lumOff val="35000"/>
                  </a:schemeClr>
                </a:solidFill>
                <a:latin typeface="Trebuchet MS"/>
                <a:cs typeface="Trebuchet MS"/>
                <a:hlinkClick r:id="rId3"/>
              </a:rPr>
              <a:t>www.southernclimate.org</a:t>
            </a:r>
            <a:r>
              <a:rPr lang="en-US" sz="2000" dirty="0" smtClean="0">
                <a:solidFill>
                  <a:schemeClr val="tx1">
                    <a:lumMod val="65000"/>
                    <a:lumOff val="35000"/>
                  </a:schemeClr>
                </a:solidFill>
                <a:latin typeface="Trebuchet MS"/>
                <a:cs typeface="Trebuchet MS"/>
              </a:rPr>
              <a:t>, for slide sets on additional topics.</a:t>
            </a:r>
          </a:p>
          <a:p>
            <a:pPr algn="ctr"/>
            <a:endParaRPr lang="en-US" sz="2000" dirty="0">
              <a:solidFill>
                <a:schemeClr val="tx1">
                  <a:lumMod val="65000"/>
                  <a:lumOff val="35000"/>
                </a:schemeClr>
              </a:solidFill>
              <a:latin typeface="Trebuchet MS"/>
            </a:endParaRPr>
          </a:p>
          <a:p>
            <a:pPr algn="ctr"/>
            <a:r>
              <a:rPr lang="en-US" sz="2000" dirty="0" smtClean="0">
                <a:solidFill>
                  <a:schemeClr val="tx1">
                    <a:lumMod val="65000"/>
                    <a:lumOff val="35000"/>
                  </a:schemeClr>
                </a:solidFill>
                <a:latin typeface="Trebuchet MS"/>
              </a:rPr>
              <a:t>Workshop funding was provided by the NOAA Regional Integrated Sciences and Assessments program.</a:t>
            </a:r>
            <a:endParaRPr lang="en-US" sz="2000" dirty="0" smtClean="0">
              <a:solidFill>
                <a:schemeClr val="tx1">
                  <a:lumMod val="65000"/>
                  <a:lumOff val="35000"/>
                </a:schemeClr>
              </a:solidFill>
            </a:endParaRPr>
          </a:p>
          <a:p>
            <a:pPr algn="ctr"/>
            <a:endParaRPr lang="en-US" dirty="0" smtClean="0"/>
          </a:p>
          <a:p>
            <a:pPr algn="ctr"/>
            <a:endParaRPr lang="en-US" dirty="0" smtClean="0"/>
          </a:p>
          <a:p>
            <a:pPr algn="ctr"/>
            <a:endParaRPr lang="en-US" dirty="0"/>
          </a:p>
        </p:txBody>
      </p:sp>
    </p:spTree>
    <p:extLst>
      <p:ext uri="{BB962C8B-B14F-4D97-AF65-F5344CB8AC3E}">
        <p14:creationId xmlns:p14="http://schemas.microsoft.com/office/powerpoint/2010/main" val="3884052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5601533"/>
          </a:xfrm>
          <a:prstGeom prst="rect">
            <a:avLst/>
          </a:prstGeom>
          <a:noFill/>
        </p:spPr>
        <p:txBody>
          <a:bodyPr wrap="square" rtlCol="0">
            <a:spAutoFit/>
          </a:bodyPr>
          <a:lstStyle/>
          <a:p>
            <a:pPr algn="ctr"/>
            <a:r>
              <a:rPr lang="en-US" sz="2800" b="1" dirty="0" smtClean="0">
                <a:solidFill>
                  <a:schemeClr val="tx2">
                    <a:lumMod val="75000"/>
                  </a:schemeClr>
                </a:solidFill>
                <a:latin typeface="Trebuchet MS"/>
                <a:cs typeface="Trebuchet MS"/>
              </a:rPr>
              <a:t>Weather Observation Networks</a:t>
            </a:r>
            <a:endParaRPr lang="en-US" sz="2400" b="1"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smtClean="0">
              <a:solidFill>
                <a:srgbClr val="008000"/>
              </a:solidFill>
              <a:latin typeface="Trebuchet MS"/>
              <a:cs typeface="Trebuchet MS"/>
            </a:endParaRPr>
          </a:p>
          <a:p>
            <a:pPr marL="342900" indent="-342900">
              <a:buFont typeface="Arial"/>
              <a:buChar char="•"/>
            </a:pPr>
            <a:r>
              <a:rPr lang="en-US" b="1" dirty="0" smtClean="0">
                <a:solidFill>
                  <a:schemeClr val="tx1">
                    <a:lumMod val="65000"/>
                    <a:lumOff val="35000"/>
                  </a:schemeClr>
                </a:solidFill>
                <a:latin typeface="Trebuchet MS"/>
                <a:cs typeface="Trebuchet MS"/>
              </a:rPr>
              <a:t>ASOS</a:t>
            </a:r>
            <a:r>
              <a:rPr lang="en-US" dirty="0" smtClean="0">
                <a:solidFill>
                  <a:schemeClr val="tx1">
                    <a:lumMod val="65000"/>
                    <a:lumOff val="35000"/>
                  </a:schemeClr>
                </a:solidFill>
                <a:latin typeface="Trebuchet MS"/>
                <a:cs typeface="Trebuchet MS"/>
              </a:rPr>
              <a:t> – </a:t>
            </a:r>
            <a:r>
              <a:rPr lang="en-US" b="1" u="sng" dirty="0" smtClean="0">
                <a:solidFill>
                  <a:schemeClr val="tx1">
                    <a:lumMod val="65000"/>
                    <a:lumOff val="35000"/>
                  </a:schemeClr>
                </a:solidFill>
                <a:latin typeface="Trebuchet MS"/>
                <a:cs typeface="Trebuchet MS"/>
              </a:rPr>
              <a:t>A</a:t>
            </a:r>
            <a:r>
              <a:rPr lang="en-US" dirty="0" smtClean="0">
                <a:solidFill>
                  <a:schemeClr val="tx1">
                    <a:lumMod val="65000"/>
                    <a:lumOff val="35000"/>
                  </a:schemeClr>
                </a:solidFill>
                <a:latin typeface="Trebuchet MS"/>
                <a:cs typeface="Trebuchet MS"/>
              </a:rPr>
              <a:t>utomated </a:t>
            </a:r>
            <a:r>
              <a:rPr lang="en-US" b="1" u="sng" dirty="0" smtClean="0">
                <a:solidFill>
                  <a:schemeClr val="tx1">
                    <a:lumMod val="65000"/>
                    <a:lumOff val="35000"/>
                  </a:schemeClr>
                </a:solidFill>
                <a:latin typeface="Trebuchet MS"/>
                <a:cs typeface="Trebuchet MS"/>
              </a:rPr>
              <a:t>S</a:t>
            </a:r>
            <a:r>
              <a:rPr lang="en-US" dirty="0" smtClean="0">
                <a:solidFill>
                  <a:schemeClr val="tx1">
                    <a:lumMod val="65000"/>
                    <a:lumOff val="35000"/>
                  </a:schemeClr>
                </a:solidFill>
                <a:latin typeface="Trebuchet MS"/>
                <a:cs typeface="Trebuchet MS"/>
              </a:rPr>
              <a:t>urface </a:t>
            </a:r>
            <a:r>
              <a:rPr lang="en-US" b="1" u="sng" dirty="0" smtClean="0">
                <a:solidFill>
                  <a:schemeClr val="tx1">
                    <a:lumMod val="65000"/>
                    <a:lumOff val="35000"/>
                  </a:schemeClr>
                </a:solidFill>
                <a:latin typeface="Trebuchet MS"/>
                <a:cs typeface="Trebuchet MS"/>
              </a:rPr>
              <a:t>O</a:t>
            </a:r>
            <a:r>
              <a:rPr lang="en-US" dirty="0" smtClean="0">
                <a:solidFill>
                  <a:schemeClr val="tx1">
                    <a:lumMod val="65000"/>
                    <a:lumOff val="35000"/>
                  </a:schemeClr>
                </a:solidFill>
                <a:latin typeface="Trebuchet MS"/>
                <a:cs typeface="Trebuchet MS"/>
              </a:rPr>
              <a:t>bserving </a:t>
            </a:r>
            <a:r>
              <a:rPr lang="en-US" b="1" u="sng" dirty="0" smtClean="0">
                <a:solidFill>
                  <a:schemeClr val="tx1">
                    <a:lumMod val="65000"/>
                    <a:lumOff val="35000"/>
                  </a:schemeClr>
                </a:solidFill>
                <a:latin typeface="Trebuchet MS"/>
                <a:cs typeface="Trebuchet MS"/>
              </a:rPr>
              <a:t>S</a:t>
            </a:r>
            <a:r>
              <a:rPr lang="en-US" dirty="0" smtClean="0">
                <a:solidFill>
                  <a:schemeClr val="tx1">
                    <a:lumMod val="65000"/>
                    <a:lumOff val="35000"/>
                  </a:schemeClr>
                </a:solidFill>
                <a:latin typeface="Trebuchet MS"/>
                <a:cs typeface="Trebuchet MS"/>
              </a:rPr>
              <a:t>ystem</a:t>
            </a:r>
          </a:p>
          <a:p>
            <a:pPr marL="800100" lvl="1" indent="-342900">
              <a:buFont typeface="Arial"/>
              <a:buChar char="•"/>
            </a:pPr>
            <a:r>
              <a:rPr lang="en-US" dirty="0" smtClean="0">
                <a:solidFill>
                  <a:schemeClr val="tx1">
                    <a:lumMod val="65000"/>
                    <a:lumOff val="35000"/>
                  </a:schemeClr>
                </a:solidFill>
                <a:latin typeface="Trebuchet MS"/>
                <a:cs typeface="Trebuchet MS"/>
              </a:rPr>
              <a:t>The nation’s primary surface weather observing network.</a:t>
            </a:r>
          </a:p>
          <a:p>
            <a:pPr marL="800100" lvl="1" indent="-342900">
              <a:buFont typeface="Arial"/>
              <a:buChar char="•"/>
            </a:pPr>
            <a:r>
              <a:rPr lang="en-US" dirty="0" smtClean="0">
                <a:solidFill>
                  <a:schemeClr val="tx1">
                    <a:lumMod val="65000"/>
                    <a:lumOff val="35000"/>
                  </a:schemeClr>
                </a:solidFill>
                <a:latin typeface="Trebuchet MS"/>
                <a:cs typeface="Trebuchet MS"/>
              </a:rPr>
              <a:t>A joint effort between the National Weather Service, Federal Aviation Administration, and Department of Defense.</a:t>
            </a:r>
          </a:p>
          <a:p>
            <a:pPr marL="800100" lvl="1" indent="-342900">
              <a:buFont typeface="Arial"/>
              <a:buChar char="•"/>
            </a:pPr>
            <a:r>
              <a:rPr lang="en-US" dirty="0" smtClean="0">
                <a:solidFill>
                  <a:schemeClr val="tx1">
                    <a:lumMod val="65000"/>
                    <a:lumOff val="35000"/>
                  </a:schemeClr>
                </a:solidFill>
                <a:latin typeface="Trebuchet MS"/>
                <a:cs typeface="Trebuchet MS"/>
              </a:rPr>
              <a:t>Operates 24/7, 365 days per year.</a:t>
            </a:r>
            <a:endParaRPr lang="en-US" dirty="0" smtClean="0">
              <a:solidFill>
                <a:srgbClr val="458CCA"/>
              </a:solidFill>
              <a:latin typeface="Trebuchet MS"/>
              <a:cs typeface="Trebuchet MS"/>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74" y="917006"/>
            <a:ext cx="4613323" cy="3564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464905" y="4263477"/>
            <a:ext cx="618282" cy="230832"/>
          </a:xfrm>
          <a:prstGeom prst="rect">
            <a:avLst/>
          </a:prstGeom>
          <a:noFill/>
        </p:spPr>
        <p:txBody>
          <a:bodyPr wrap="square" rtlCol="0">
            <a:spAutoFit/>
          </a:bodyPr>
          <a:lstStyle/>
          <a:p>
            <a:r>
              <a:rPr lang="en-US" sz="900" dirty="0" smtClean="0">
                <a:solidFill>
                  <a:schemeClr val="bg1"/>
                </a:solidFill>
              </a:rPr>
              <a:t>NOAA</a:t>
            </a:r>
            <a:endParaRPr lang="en-US" sz="900" dirty="0">
              <a:solidFill>
                <a:schemeClr val="bg1"/>
              </a:solidFill>
            </a:endParaRPr>
          </a:p>
        </p:txBody>
      </p:sp>
    </p:spTree>
    <p:extLst>
      <p:ext uri="{BB962C8B-B14F-4D97-AF65-F5344CB8AC3E}">
        <p14:creationId xmlns:p14="http://schemas.microsoft.com/office/powerpoint/2010/main" val="26959265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2739211"/>
          </a:xfrm>
          <a:prstGeom prst="rect">
            <a:avLst/>
          </a:prstGeom>
          <a:noFill/>
        </p:spPr>
        <p:txBody>
          <a:bodyPr wrap="square" rtlCol="0">
            <a:spAutoFit/>
          </a:bodyPr>
          <a:lstStyle/>
          <a:p>
            <a:pPr algn="ctr"/>
            <a:r>
              <a:rPr lang="en-US" sz="2800" b="1" dirty="0">
                <a:solidFill>
                  <a:schemeClr val="tx2">
                    <a:lumMod val="75000"/>
                  </a:schemeClr>
                </a:solidFill>
                <a:latin typeface="Trebuchet MS"/>
                <a:cs typeface="Trebuchet MS"/>
              </a:rPr>
              <a:t>Weather Observation </a:t>
            </a:r>
            <a:r>
              <a:rPr lang="en-US" sz="2800" b="1" dirty="0" smtClean="0">
                <a:solidFill>
                  <a:schemeClr val="tx2">
                    <a:lumMod val="75000"/>
                  </a:schemeClr>
                </a:solidFill>
                <a:latin typeface="Trebuchet MS"/>
                <a:cs typeface="Trebuchet MS"/>
              </a:rPr>
              <a:t>Networks</a:t>
            </a:r>
            <a:endParaRPr lang="en-US" sz="2800" b="1" dirty="0">
              <a:solidFill>
                <a:schemeClr val="tx2">
                  <a:lumMod val="75000"/>
                </a:schemeClr>
              </a:solidFill>
              <a:latin typeface="Trebuchet MS"/>
              <a:cs typeface="Trebuchet MS"/>
            </a:endParaRPr>
          </a:p>
          <a:p>
            <a:endParaRPr lang="en-US" sz="2400" dirty="0" smtClean="0">
              <a:solidFill>
                <a:srgbClr val="008000"/>
              </a:solidFill>
              <a:latin typeface="Trebuchet MS"/>
              <a:cs typeface="Trebuchet MS"/>
            </a:endParaRPr>
          </a:p>
          <a:p>
            <a:pPr marL="342900" indent="-342900">
              <a:buFont typeface="Arial"/>
              <a:buChar char="•"/>
            </a:pPr>
            <a:r>
              <a:rPr lang="en-US" sz="2000" b="1" dirty="0">
                <a:solidFill>
                  <a:schemeClr val="tx1">
                    <a:lumMod val="65000"/>
                    <a:lumOff val="35000"/>
                  </a:schemeClr>
                </a:solidFill>
                <a:latin typeface="Trebuchet MS"/>
                <a:cs typeface="Trebuchet MS"/>
              </a:rPr>
              <a:t>COOP</a:t>
            </a:r>
            <a:r>
              <a:rPr lang="en-US" sz="2000" dirty="0">
                <a:solidFill>
                  <a:schemeClr val="tx1">
                    <a:lumMod val="65000"/>
                    <a:lumOff val="35000"/>
                  </a:schemeClr>
                </a:solidFill>
                <a:latin typeface="Trebuchet MS"/>
                <a:cs typeface="Trebuchet MS"/>
              </a:rPr>
              <a:t> (Pronounced “co-op”) – </a:t>
            </a:r>
            <a:r>
              <a:rPr lang="en-US" sz="2000" dirty="0" smtClean="0">
                <a:solidFill>
                  <a:schemeClr val="tx1">
                    <a:lumMod val="65000"/>
                    <a:lumOff val="35000"/>
                  </a:schemeClr>
                </a:solidFill>
                <a:latin typeface="Trebuchet MS"/>
                <a:cs typeface="Trebuchet MS"/>
              </a:rPr>
              <a:t>NWS </a:t>
            </a:r>
            <a:r>
              <a:rPr lang="en-US" sz="2000" u="sng" dirty="0" smtClean="0">
                <a:solidFill>
                  <a:schemeClr val="tx1">
                    <a:lumMod val="65000"/>
                    <a:lumOff val="35000"/>
                  </a:schemeClr>
                </a:solidFill>
                <a:latin typeface="Trebuchet MS"/>
                <a:cs typeface="Trebuchet MS"/>
              </a:rPr>
              <a:t>Coop</a:t>
            </a:r>
            <a:r>
              <a:rPr lang="en-US" sz="2000" dirty="0" smtClean="0">
                <a:solidFill>
                  <a:schemeClr val="tx1">
                    <a:lumMod val="65000"/>
                    <a:lumOff val="35000"/>
                  </a:schemeClr>
                </a:solidFill>
                <a:latin typeface="Trebuchet MS"/>
                <a:cs typeface="Trebuchet MS"/>
              </a:rPr>
              <a:t>erative Observer Program</a:t>
            </a:r>
          </a:p>
          <a:p>
            <a:pPr marL="800100" lvl="1" indent="-342900">
              <a:buFont typeface="Arial"/>
              <a:buChar char="•"/>
            </a:pPr>
            <a:r>
              <a:rPr lang="en-US" sz="2000" dirty="0" smtClean="0">
                <a:solidFill>
                  <a:schemeClr val="tx1">
                    <a:lumMod val="65000"/>
                    <a:lumOff val="35000"/>
                  </a:schemeClr>
                </a:solidFill>
                <a:latin typeface="Trebuchet MS"/>
                <a:cs typeface="Trebuchet MS"/>
              </a:rPr>
              <a:t>Program dates back to 1870.</a:t>
            </a:r>
          </a:p>
          <a:p>
            <a:pPr marL="800100" lvl="1" indent="-342900">
              <a:buFont typeface="Arial"/>
              <a:buChar char="•"/>
            </a:pPr>
            <a:r>
              <a:rPr lang="en-US" sz="2000" dirty="0">
                <a:solidFill>
                  <a:schemeClr val="tx1">
                    <a:lumMod val="65000"/>
                    <a:lumOff val="35000"/>
                  </a:schemeClr>
                </a:solidFill>
                <a:latin typeface="Trebuchet MS"/>
                <a:cs typeface="Trebuchet MS"/>
              </a:rPr>
              <a:t>C</a:t>
            </a:r>
            <a:r>
              <a:rPr lang="en-US" sz="2000" dirty="0" smtClean="0">
                <a:solidFill>
                  <a:schemeClr val="tx1">
                    <a:lumMod val="65000"/>
                    <a:lumOff val="35000"/>
                  </a:schemeClr>
                </a:solidFill>
                <a:latin typeface="Trebuchet MS"/>
                <a:cs typeface="Trebuchet MS"/>
              </a:rPr>
              <a:t>onsists of almost 11,000 volunteers across the nation.</a:t>
            </a:r>
          </a:p>
          <a:p>
            <a:pPr marL="800100" lvl="1" indent="-342900">
              <a:buFont typeface="Arial"/>
              <a:buChar char="•"/>
            </a:pPr>
            <a:r>
              <a:rPr lang="en-US" sz="2000" dirty="0" smtClean="0">
                <a:solidFill>
                  <a:schemeClr val="tx1">
                    <a:lumMod val="65000"/>
                    <a:lumOff val="35000"/>
                  </a:schemeClr>
                </a:solidFill>
                <a:latin typeface="Trebuchet MS"/>
                <a:cs typeface="Trebuchet MS"/>
              </a:rPr>
              <a:t>Daily max/min temperature, snowfall, and 24-hour precipitation totals.</a:t>
            </a:r>
            <a:endParaRPr lang="en-US" sz="2000" dirty="0">
              <a:solidFill>
                <a:srgbClr val="458CCA"/>
              </a:solidFill>
              <a:latin typeface="Trebuchet MS"/>
              <a:cs typeface="Trebuchet MS"/>
            </a:endParaRPr>
          </a:p>
          <a:p>
            <a:pPr marL="800100" lvl="1" indent="-342900">
              <a:buFont typeface="Arial"/>
              <a:buChar char="•"/>
            </a:pPr>
            <a:endParaRPr lang="en-US" sz="2000" dirty="0">
              <a:solidFill>
                <a:schemeClr val="tx1">
                  <a:lumMod val="65000"/>
                  <a:lumOff val="35000"/>
                </a:schemeClr>
              </a:solidFill>
              <a:latin typeface="Trebuchet MS"/>
              <a:cs typeface="Trebuchet MS"/>
            </a:endParaRPr>
          </a:p>
        </p:txBody>
      </p:sp>
      <p:grpSp>
        <p:nvGrpSpPr>
          <p:cNvPr id="6" name="Group 5"/>
          <p:cNvGrpSpPr/>
          <p:nvPr/>
        </p:nvGrpSpPr>
        <p:grpSpPr>
          <a:xfrm>
            <a:off x="4255296" y="2593076"/>
            <a:ext cx="2991933" cy="4105412"/>
            <a:chOff x="5046401" y="2420417"/>
            <a:chExt cx="2408546" cy="3246622"/>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3697" y="2420417"/>
              <a:ext cx="2381250"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46401" y="5420818"/>
              <a:ext cx="436338" cy="246221"/>
            </a:xfrm>
            <a:prstGeom prst="rect">
              <a:avLst/>
            </a:prstGeom>
            <a:noFill/>
          </p:spPr>
          <p:txBody>
            <a:bodyPr wrap="none" rtlCol="0">
              <a:spAutoFit/>
            </a:bodyPr>
            <a:lstStyle/>
            <a:p>
              <a:r>
                <a:rPr lang="en-US" sz="1000" dirty="0" smtClean="0">
                  <a:solidFill>
                    <a:schemeClr val="bg1"/>
                  </a:solidFill>
                  <a:latin typeface="Trebuchet MS" panose="020B0603020202020204" pitchFamily="34" charset="0"/>
                </a:rPr>
                <a:t>NWS</a:t>
              </a:r>
              <a:endParaRPr lang="en-US" sz="1000" dirty="0">
                <a:solidFill>
                  <a:schemeClr val="bg1"/>
                </a:solidFill>
                <a:latin typeface="Trebuchet MS" panose="020B0603020202020204" pitchFamily="34" charset="0"/>
              </a:endParaRPr>
            </a:p>
          </p:txBody>
        </p:sp>
      </p:gr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426" y="3353235"/>
            <a:ext cx="2404586"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720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5755422"/>
          </a:xfrm>
          <a:prstGeom prst="rect">
            <a:avLst/>
          </a:prstGeom>
          <a:noFill/>
        </p:spPr>
        <p:txBody>
          <a:bodyPr wrap="square" rtlCol="0">
            <a:spAutoFit/>
          </a:bodyPr>
          <a:lstStyle/>
          <a:p>
            <a:pPr algn="ctr"/>
            <a:r>
              <a:rPr lang="en-US" sz="2800" b="1" dirty="0">
                <a:solidFill>
                  <a:schemeClr val="tx2">
                    <a:lumMod val="75000"/>
                  </a:schemeClr>
                </a:solidFill>
                <a:latin typeface="Trebuchet MS"/>
                <a:cs typeface="Trebuchet MS"/>
              </a:rPr>
              <a:t>Weather Observation </a:t>
            </a:r>
            <a:r>
              <a:rPr lang="en-US" sz="2800" b="1" dirty="0" smtClean="0">
                <a:solidFill>
                  <a:schemeClr val="tx2">
                    <a:lumMod val="75000"/>
                  </a:schemeClr>
                </a:solidFill>
                <a:latin typeface="Trebuchet MS"/>
                <a:cs typeface="Trebuchet MS"/>
              </a:rPr>
              <a:t>Networks</a:t>
            </a:r>
            <a:endParaRPr lang="en-US" sz="2800" b="1" dirty="0">
              <a:solidFill>
                <a:schemeClr val="tx2">
                  <a:lumMod val="75000"/>
                </a:schemeClr>
              </a:solidFill>
              <a:latin typeface="Trebuchet MS"/>
              <a:cs typeface="Trebuchet MS"/>
            </a:endParaRP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a:solidFill>
                <a:srgbClr val="008000"/>
              </a:solidFill>
              <a:latin typeface="Trebuchet MS"/>
              <a:cs typeface="Trebuchet MS"/>
            </a:endParaRPr>
          </a:p>
          <a:p>
            <a:endParaRPr lang="en-US" sz="2400" dirty="0" smtClean="0">
              <a:solidFill>
                <a:srgbClr val="008000"/>
              </a:solidFill>
              <a:latin typeface="Trebuchet MS"/>
              <a:cs typeface="Trebuchet MS"/>
            </a:endParaRPr>
          </a:p>
          <a:p>
            <a:endParaRPr lang="en-US" sz="2400" dirty="0" smtClean="0">
              <a:solidFill>
                <a:srgbClr val="008000"/>
              </a:solidFill>
              <a:latin typeface="Trebuchet MS"/>
              <a:cs typeface="Trebuchet MS"/>
            </a:endParaRPr>
          </a:p>
          <a:p>
            <a:pPr marL="342900" indent="-342900">
              <a:buFont typeface="Arial"/>
              <a:buChar char="•"/>
            </a:pPr>
            <a:r>
              <a:rPr lang="en-US" sz="2000" b="1" dirty="0" err="1">
                <a:solidFill>
                  <a:schemeClr val="tx1">
                    <a:lumMod val="65000"/>
                    <a:lumOff val="35000"/>
                  </a:schemeClr>
                </a:solidFill>
                <a:latin typeface="Trebuchet MS"/>
                <a:cs typeface="Trebuchet MS"/>
              </a:rPr>
              <a:t>Cocorahs</a:t>
            </a:r>
            <a:r>
              <a:rPr lang="en-US" sz="2000" dirty="0">
                <a:solidFill>
                  <a:schemeClr val="tx1">
                    <a:lumMod val="65000"/>
                    <a:lumOff val="35000"/>
                  </a:schemeClr>
                </a:solidFill>
                <a:latin typeface="Trebuchet MS"/>
                <a:cs typeface="Trebuchet MS"/>
              </a:rPr>
              <a:t> – </a:t>
            </a:r>
            <a:r>
              <a:rPr lang="en-US" sz="2000" u="sng" dirty="0">
                <a:solidFill>
                  <a:schemeClr val="tx1">
                    <a:lumMod val="65000"/>
                    <a:lumOff val="35000"/>
                  </a:schemeClr>
                </a:solidFill>
                <a:latin typeface="Trebuchet MS"/>
                <a:cs typeface="Trebuchet MS"/>
              </a:rPr>
              <a:t>Co</a:t>
            </a:r>
            <a:r>
              <a:rPr lang="en-US" sz="2000" dirty="0">
                <a:solidFill>
                  <a:schemeClr val="tx1">
                    <a:lumMod val="65000"/>
                    <a:lumOff val="35000"/>
                  </a:schemeClr>
                </a:solidFill>
                <a:latin typeface="Trebuchet MS"/>
                <a:cs typeface="Trebuchet MS"/>
              </a:rPr>
              <a:t>mmunity </a:t>
            </a:r>
            <a:r>
              <a:rPr lang="en-US" sz="2000" u="sng" dirty="0">
                <a:solidFill>
                  <a:schemeClr val="tx1">
                    <a:lumMod val="65000"/>
                    <a:lumOff val="35000"/>
                  </a:schemeClr>
                </a:solidFill>
                <a:latin typeface="Trebuchet MS"/>
                <a:cs typeface="Trebuchet MS"/>
              </a:rPr>
              <a:t>Co</a:t>
            </a:r>
            <a:r>
              <a:rPr lang="en-US" sz="2000" dirty="0">
                <a:solidFill>
                  <a:schemeClr val="tx1">
                    <a:lumMod val="65000"/>
                    <a:lumOff val="35000"/>
                  </a:schemeClr>
                </a:solidFill>
                <a:latin typeface="Trebuchet MS"/>
                <a:cs typeface="Trebuchet MS"/>
              </a:rPr>
              <a:t>llaborative </a:t>
            </a:r>
            <a:r>
              <a:rPr lang="en-US" sz="2000" u="sng" dirty="0">
                <a:solidFill>
                  <a:schemeClr val="tx1">
                    <a:lumMod val="65000"/>
                    <a:lumOff val="35000"/>
                  </a:schemeClr>
                </a:solidFill>
                <a:latin typeface="Trebuchet MS"/>
                <a:cs typeface="Trebuchet MS"/>
              </a:rPr>
              <a:t>Ra</a:t>
            </a:r>
            <a:r>
              <a:rPr lang="en-US" sz="2000" dirty="0">
                <a:solidFill>
                  <a:schemeClr val="tx1">
                    <a:lumMod val="65000"/>
                    <a:lumOff val="35000"/>
                  </a:schemeClr>
                </a:solidFill>
                <a:latin typeface="Trebuchet MS"/>
                <a:cs typeface="Trebuchet MS"/>
              </a:rPr>
              <a:t>in, </a:t>
            </a:r>
            <a:r>
              <a:rPr lang="en-US" sz="2000" u="sng" dirty="0">
                <a:solidFill>
                  <a:schemeClr val="tx1">
                    <a:lumMod val="65000"/>
                    <a:lumOff val="35000"/>
                  </a:schemeClr>
                </a:solidFill>
                <a:latin typeface="Trebuchet MS"/>
                <a:cs typeface="Trebuchet MS"/>
              </a:rPr>
              <a:t>H</a:t>
            </a:r>
            <a:r>
              <a:rPr lang="en-US" sz="2000" dirty="0">
                <a:solidFill>
                  <a:schemeClr val="tx1">
                    <a:lumMod val="65000"/>
                    <a:lumOff val="35000"/>
                  </a:schemeClr>
                </a:solidFill>
                <a:latin typeface="Trebuchet MS"/>
                <a:cs typeface="Trebuchet MS"/>
              </a:rPr>
              <a:t>ail &amp; </a:t>
            </a:r>
            <a:r>
              <a:rPr lang="en-US" sz="2000" u="sng" dirty="0">
                <a:solidFill>
                  <a:schemeClr val="tx1">
                    <a:lumMod val="65000"/>
                    <a:lumOff val="35000"/>
                  </a:schemeClr>
                </a:solidFill>
                <a:latin typeface="Trebuchet MS"/>
                <a:cs typeface="Trebuchet MS"/>
              </a:rPr>
              <a:t>S</a:t>
            </a:r>
            <a:r>
              <a:rPr lang="en-US" sz="2000" dirty="0">
                <a:solidFill>
                  <a:schemeClr val="tx1">
                    <a:lumMod val="65000"/>
                    <a:lumOff val="35000"/>
                  </a:schemeClr>
                </a:solidFill>
                <a:latin typeface="Trebuchet MS"/>
                <a:cs typeface="Trebuchet MS"/>
              </a:rPr>
              <a:t>now Network</a:t>
            </a:r>
          </a:p>
          <a:p>
            <a:pPr marL="800100" lvl="1" indent="-342900">
              <a:buFont typeface="Arial"/>
              <a:buChar char="•"/>
            </a:pPr>
            <a:r>
              <a:rPr lang="en-US" sz="2000" dirty="0" smtClean="0">
                <a:solidFill>
                  <a:schemeClr val="tx1">
                    <a:lumMod val="65000"/>
                    <a:lumOff val="35000"/>
                  </a:schemeClr>
                </a:solidFill>
                <a:latin typeface="Trebuchet MS"/>
                <a:cs typeface="Trebuchet MS"/>
              </a:rPr>
              <a:t>“Volunteers </a:t>
            </a:r>
            <a:r>
              <a:rPr lang="en-US" sz="2000" dirty="0">
                <a:solidFill>
                  <a:schemeClr val="tx1">
                    <a:lumMod val="65000"/>
                    <a:lumOff val="35000"/>
                  </a:schemeClr>
                </a:solidFill>
                <a:latin typeface="Trebuchet MS"/>
                <a:cs typeface="Trebuchet MS"/>
              </a:rPr>
              <a:t>working together to measure precipitation across the nation</a:t>
            </a:r>
            <a:r>
              <a:rPr lang="en-US" sz="2000" dirty="0" smtClean="0">
                <a:solidFill>
                  <a:schemeClr val="tx1">
                    <a:lumMod val="65000"/>
                    <a:lumOff val="35000"/>
                  </a:schemeClr>
                </a:solidFill>
                <a:latin typeface="Trebuchet MS"/>
                <a:cs typeface="Trebuchet MS"/>
              </a:rPr>
              <a:t>.”</a:t>
            </a:r>
            <a:endParaRPr lang="en-US" sz="2000" dirty="0">
              <a:solidFill>
                <a:schemeClr val="tx1">
                  <a:lumMod val="65000"/>
                  <a:lumOff val="35000"/>
                </a:schemeClr>
              </a:solidFill>
              <a:latin typeface="Trebuchet MS"/>
              <a:cs typeface="Trebuchet MS"/>
            </a:endParaRPr>
          </a:p>
          <a:p>
            <a:pPr marL="800100" lvl="1" indent="-342900">
              <a:buFont typeface="Arial"/>
              <a:buChar char="•"/>
            </a:pPr>
            <a:r>
              <a:rPr lang="en-US" sz="2000" dirty="0">
                <a:solidFill>
                  <a:schemeClr val="tx1">
                    <a:lumMod val="65000"/>
                    <a:lumOff val="35000"/>
                  </a:schemeClr>
                </a:solidFill>
                <a:latin typeface="Trebuchet MS"/>
                <a:cs typeface="Trebuchet MS"/>
              </a:rPr>
              <a:t>Established in </a:t>
            </a:r>
            <a:r>
              <a:rPr lang="en-US" sz="2000" dirty="0" smtClean="0">
                <a:solidFill>
                  <a:schemeClr val="tx1">
                    <a:lumMod val="65000"/>
                    <a:lumOff val="35000"/>
                  </a:schemeClr>
                </a:solidFill>
                <a:latin typeface="Trebuchet MS"/>
                <a:cs typeface="Trebuchet MS"/>
              </a:rPr>
              <a:t>1998.</a:t>
            </a:r>
            <a:endParaRPr lang="en-US" sz="2000" dirty="0">
              <a:solidFill>
                <a:schemeClr val="tx1">
                  <a:lumMod val="65000"/>
                  <a:lumOff val="35000"/>
                </a:schemeClr>
              </a:solidFill>
              <a:latin typeface="Trebuchet MS"/>
              <a:cs typeface="Trebuchet MS"/>
            </a:endParaRPr>
          </a:p>
          <a:p>
            <a:pPr marL="800100" lvl="1" indent="-342900">
              <a:buFont typeface="Arial"/>
              <a:buChar char="•"/>
            </a:pPr>
            <a:r>
              <a:rPr lang="en-US" sz="2000" dirty="0">
                <a:solidFill>
                  <a:schemeClr val="tx1">
                    <a:lumMod val="65000"/>
                    <a:lumOff val="35000"/>
                  </a:schemeClr>
                </a:solidFill>
                <a:latin typeface="Trebuchet MS"/>
                <a:cs typeface="Trebuchet MS"/>
              </a:rPr>
              <a:t>P</a:t>
            </a:r>
            <a:r>
              <a:rPr lang="en-US" sz="2000" dirty="0" smtClean="0">
                <a:solidFill>
                  <a:schemeClr val="tx1">
                    <a:lumMod val="65000"/>
                    <a:lumOff val="35000"/>
                  </a:schemeClr>
                </a:solidFill>
                <a:latin typeface="Trebuchet MS"/>
                <a:cs typeface="Trebuchet MS"/>
              </a:rPr>
              <a:t>recipitation record.</a:t>
            </a:r>
            <a:endParaRPr lang="en-US" sz="2000" dirty="0">
              <a:solidFill>
                <a:schemeClr val="tx1">
                  <a:lumMod val="65000"/>
                  <a:lumOff val="35000"/>
                </a:schemeClr>
              </a:solidFill>
              <a:latin typeface="Trebuchet MS"/>
              <a:cs typeface="Trebuchet MS"/>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854" y="900752"/>
            <a:ext cx="4442540" cy="3609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43812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iddle_slide.png"/>
          <p:cNvPicPr>
            <a:picLocks noChangeAspect="1"/>
          </p:cNvPicPr>
          <p:nvPr/>
        </p:nvPicPr>
        <p:blipFill>
          <a:blip r:embed="rId3"/>
          <a:stretch>
            <a:fillRect/>
          </a:stretch>
        </p:blipFill>
        <p:spPr>
          <a:xfrm>
            <a:off x="5832" y="268"/>
            <a:ext cx="9132335" cy="6857463"/>
          </a:xfrm>
          <a:prstGeom prst="rect">
            <a:avLst/>
          </a:prstGeom>
        </p:spPr>
      </p:pic>
      <p:sp>
        <p:nvSpPr>
          <p:cNvPr id="8" name="TextBox 7"/>
          <p:cNvSpPr txBox="1"/>
          <p:nvPr/>
        </p:nvSpPr>
        <p:spPr>
          <a:xfrm>
            <a:off x="2215951" y="2749422"/>
            <a:ext cx="4898793" cy="1231106"/>
          </a:xfrm>
          <a:prstGeom prst="rect">
            <a:avLst/>
          </a:prstGeom>
          <a:noFill/>
        </p:spPr>
        <p:txBody>
          <a:bodyPr wrap="square" rtlCol="0">
            <a:spAutoFit/>
          </a:bodyPr>
          <a:lstStyle/>
          <a:p>
            <a:pPr algn="ctr"/>
            <a:r>
              <a:rPr lang="en-US" sz="2000" dirty="0" smtClean="0">
                <a:solidFill>
                  <a:schemeClr val="tx1">
                    <a:lumMod val="65000"/>
                    <a:lumOff val="35000"/>
                  </a:schemeClr>
                </a:solidFill>
                <a:latin typeface="Trebuchet MS"/>
                <a:cs typeface="Trebuchet MS"/>
              </a:rPr>
              <a:t>Current Conditions</a:t>
            </a:r>
            <a:endParaRPr lang="en-US" sz="2000" dirty="0" smtClean="0">
              <a:solidFill>
                <a:schemeClr val="tx1">
                  <a:lumMod val="65000"/>
                  <a:lumOff val="35000"/>
                </a:schemeClr>
              </a:solidFill>
            </a:endParaRPr>
          </a:p>
          <a:p>
            <a:pPr algn="ctr"/>
            <a:endParaRPr lang="en-US" dirty="0" smtClean="0"/>
          </a:p>
          <a:p>
            <a:pPr algn="ctr"/>
            <a:endParaRPr lang="en-US" dirty="0" smtClean="0"/>
          </a:p>
          <a:p>
            <a:pPr algn="ctr"/>
            <a:endParaRPr lang="en-US" dirty="0"/>
          </a:p>
        </p:txBody>
      </p:sp>
      <p:sp>
        <p:nvSpPr>
          <p:cNvPr id="10" name="TextBox 9"/>
          <p:cNvSpPr txBox="1"/>
          <p:nvPr/>
        </p:nvSpPr>
        <p:spPr>
          <a:xfrm>
            <a:off x="2215952" y="2056787"/>
            <a:ext cx="4898792" cy="523220"/>
          </a:xfrm>
          <a:prstGeom prst="rect">
            <a:avLst/>
          </a:prstGeom>
          <a:noFill/>
        </p:spPr>
        <p:txBody>
          <a:bodyPr wrap="square" rtlCol="0">
            <a:spAutoFit/>
          </a:bodyPr>
          <a:lstStyle/>
          <a:p>
            <a:pPr algn="ctr"/>
            <a:r>
              <a:rPr lang="en-US" sz="2800" dirty="0" smtClean="0">
                <a:solidFill>
                  <a:schemeClr val="tx2">
                    <a:lumMod val="75000"/>
                  </a:schemeClr>
                </a:solidFill>
                <a:latin typeface="Trebuchet MS"/>
                <a:cs typeface="Trebuchet MS"/>
              </a:rPr>
              <a:t>Monitoring Tools</a:t>
            </a:r>
            <a:endParaRPr lang="en-US" sz="2800" dirty="0">
              <a:solidFill>
                <a:schemeClr val="tx2">
                  <a:lumMod val="75000"/>
                </a:schemeClr>
              </a:solidFill>
              <a:latin typeface="Trebuchet MS"/>
              <a:cs typeface="Trebuchet MS"/>
            </a:endParaRPr>
          </a:p>
        </p:txBody>
      </p:sp>
    </p:spTree>
    <p:extLst>
      <p:ext uri="{BB962C8B-B14F-4D97-AF65-F5344CB8AC3E}">
        <p14:creationId xmlns:p14="http://schemas.microsoft.com/office/powerpoint/2010/main" val="11316212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2" name="Title 1"/>
          <p:cNvSpPr>
            <a:spLocks noGrp="1"/>
          </p:cNvSpPr>
          <p:nvPr>
            <p:ph type="title"/>
          </p:nvPr>
        </p:nvSpPr>
        <p:spPr/>
        <p:txBody>
          <a:bodyPr/>
          <a:lstStyle/>
          <a:p>
            <a:r>
              <a:rPr lang="en-US" dirty="0" smtClean="0">
                <a:solidFill>
                  <a:schemeClr val="tx2">
                    <a:lumMod val="75000"/>
                  </a:schemeClr>
                </a:solidFill>
                <a:latin typeface="Trebuchet MS" panose="020B0603020202020204" pitchFamily="34" charset="0"/>
              </a:rPr>
              <a:t>Already Mentioned</a:t>
            </a:r>
            <a:endParaRPr lang="en-US" dirty="0">
              <a:solidFill>
                <a:schemeClr val="tx2">
                  <a:lumMod val="75000"/>
                </a:schemeClr>
              </a:solidFill>
              <a:latin typeface="Trebuchet MS" panose="020B0603020202020204" pitchFamily="34" charset="0"/>
            </a:endParaRPr>
          </a:p>
        </p:txBody>
      </p:sp>
      <p:sp>
        <p:nvSpPr>
          <p:cNvPr id="3" name="Text Placeholder 2"/>
          <p:cNvSpPr>
            <a:spLocks noGrp="1"/>
          </p:cNvSpPr>
          <p:nvPr>
            <p:ph type="body" idx="1"/>
          </p:nvPr>
        </p:nvSpPr>
        <p:spPr/>
        <p:txBody>
          <a:bodyPr>
            <a:normAutofit fontScale="92500"/>
          </a:bodyPr>
          <a:lstStyle/>
          <a:p>
            <a:r>
              <a:rPr lang="en-US" dirty="0" smtClean="0">
                <a:solidFill>
                  <a:schemeClr val="tx2">
                    <a:lumMod val="75000"/>
                  </a:schemeClr>
                </a:solidFill>
                <a:latin typeface="Trebuchet MS" panose="020B0603020202020204" pitchFamily="34" charset="0"/>
              </a:rPr>
              <a:t>U.S. Drought Monitor (NDMC)</a:t>
            </a:r>
            <a:endParaRPr lang="en-US" dirty="0">
              <a:solidFill>
                <a:schemeClr val="tx2">
                  <a:lumMod val="75000"/>
                </a:schemeClr>
              </a:solidFill>
              <a:latin typeface="Trebuchet MS" panose="020B0603020202020204" pitchFamily="34" charset="0"/>
            </a:endParaRPr>
          </a:p>
        </p:txBody>
      </p:sp>
      <p:sp>
        <p:nvSpPr>
          <p:cNvPr id="7" name="Text Placeholder 6"/>
          <p:cNvSpPr>
            <a:spLocks noGrp="1"/>
          </p:cNvSpPr>
          <p:nvPr>
            <p:ph type="body" sz="quarter" idx="3"/>
          </p:nvPr>
        </p:nvSpPr>
        <p:spPr/>
        <p:txBody>
          <a:bodyPr>
            <a:normAutofit fontScale="92500" lnSpcReduction="20000"/>
          </a:bodyPr>
          <a:lstStyle/>
          <a:p>
            <a:r>
              <a:rPr lang="en-US" dirty="0" smtClean="0">
                <a:solidFill>
                  <a:schemeClr val="tx2">
                    <a:lumMod val="75000"/>
                  </a:schemeClr>
                </a:solidFill>
                <a:latin typeface="Trebuchet MS" panose="020B0603020202020204" pitchFamily="34" charset="0"/>
              </a:rPr>
              <a:t>Heat Index and Wind Chill Charts (NWS)</a:t>
            </a:r>
            <a:endParaRPr lang="en-US" dirty="0">
              <a:solidFill>
                <a:schemeClr val="tx2">
                  <a:lumMod val="75000"/>
                </a:schemeClr>
              </a:solidFill>
              <a:latin typeface="Trebuchet MS" panose="020B0603020202020204"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481" y="2425308"/>
            <a:ext cx="4178518" cy="32288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5382004" y="2312025"/>
            <a:ext cx="2541011" cy="1741355"/>
          </a:xfrm>
          <a:prstGeom prst="rect">
            <a:avLst/>
          </a:prstGeom>
          <a:ln>
            <a:noFill/>
          </a:ln>
          <a:effectLst>
            <a:outerShdw blurRad="190500" algn="tl" rotWithShape="0">
              <a:srgbClr val="000000">
                <a:alpha val="70000"/>
              </a:srgbClr>
            </a:outerShdw>
          </a:effectLst>
        </p:spPr>
      </p:pic>
      <p:pic>
        <p:nvPicPr>
          <p:cNvPr id="9" name="Picture 8" descr="Wind Chill Chart shows temperature and wind speed at which frostbite can set in. See wind chill calculator at bottom of page for equivalent."/>
          <p:cNvPicPr/>
          <p:nvPr/>
        </p:nvPicPr>
        <p:blipFill>
          <a:blip r:embed="rId6">
            <a:extLst>
              <a:ext uri="{28A0092B-C50C-407E-A947-70E740481C1C}">
                <a14:useLocalDpi xmlns:a14="http://schemas.microsoft.com/office/drawing/2010/main" val="0"/>
              </a:ext>
            </a:extLst>
          </a:blip>
          <a:srcRect/>
          <a:stretch>
            <a:fillRect/>
          </a:stretch>
        </p:blipFill>
        <p:spPr bwMode="auto">
          <a:xfrm>
            <a:off x="5382003" y="4107972"/>
            <a:ext cx="2541011" cy="19596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55523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05301"/>
            <a:ext cx="8488023" cy="1631216"/>
          </a:xfrm>
          <a:prstGeom prst="rect">
            <a:avLst/>
          </a:prstGeom>
          <a:noFill/>
        </p:spPr>
        <p:txBody>
          <a:bodyPr wrap="square" rtlCol="0">
            <a:spAutoFit/>
          </a:bodyPr>
          <a:lstStyle/>
          <a:p>
            <a:pPr algn="ctr"/>
            <a:r>
              <a:rPr lang="en-US" sz="2800" b="1" dirty="0" smtClean="0">
                <a:solidFill>
                  <a:schemeClr val="tx2">
                    <a:lumMod val="75000"/>
                  </a:schemeClr>
                </a:solidFill>
                <a:latin typeface="Trebuchet MS"/>
                <a:cs typeface="Trebuchet MS"/>
              </a:rPr>
              <a:t>Oklahoma Mesonet - Oklahoma Weather Observation Network </a:t>
            </a:r>
          </a:p>
          <a:p>
            <a:endParaRPr lang="en-US" sz="2400" dirty="0" smtClean="0">
              <a:solidFill>
                <a:srgbClr val="008000"/>
              </a:solidFill>
              <a:latin typeface="Trebuchet MS"/>
              <a:cs typeface="Trebuchet MS"/>
            </a:endParaRPr>
          </a:p>
          <a:p>
            <a:endParaRPr lang="en-US" sz="2000" dirty="0" smtClean="0">
              <a:solidFill>
                <a:srgbClr val="458CCA"/>
              </a:solidFill>
              <a:latin typeface="Trebuchet MS"/>
              <a:cs typeface="Trebuchet MS"/>
            </a:endParaRPr>
          </a:p>
        </p:txBody>
      </p:sp>
      <p:sp>
        <p:nvSpPr>
          <p:cNvPr id="8" name="Rectangle 7"/>
          <p:cNvSpPr/>
          <p:nvPr/>
        </p:nvSpPr>
        <p:spPr>
          <a:xfrm>
            <a:off x="2731" y="1339679"/>
            <a:ext cx="9144000" cy="4745892"/>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tation_names_ma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1" y="1455649"/>
            <a:ext cx="9144000" cy="4469054"/>
          </a:xfrm>
          <a:prstGeom prst="rect">
            <a:avLst/>
          </a:prstGeom>
        </p:spPr>
      </p:pic>
      <p:pic>
        <p:nvPicPr>
          <p:cNvPr id="9" name="Picture 8" descr="logo_lar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937742"/>
            <a:ext cx="4752731" cy="1147829"/>
          </a:xfrm>
          <a:prstGeom prst="rect">
            <a:avLst/>
          </a:prstGeom>
        </p:spPr>
      </p:pic>
    </p:spTree>
    <p:extLst>
      <p:ext uri="{BB962C8B-B14F-4D97-AF65-F5344CB8AC3E}">
        <p14:creationId xmlns:p14="http://schemas.microsoft.com/office/powerpoint/2010/main" val="5381744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2123658"/>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The Oklahoma Mesonet app is FREE!</a:t>
            </a:r>
          </a:p>
          <a:p>
            <a:endParaRPr lang="en-US" sz="2400" dirty="0" smtClean="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Content goes here</a:t>
            </a:r>
            <a:endParaRPr lang="en-US" sz="2000" dirty="0" smtClean="0">
              <a:solidFill>
                <a:srgbClr val="7D6B41"/>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List item 1</a:t>
            </a:r>
            <a:endParaRPr lang="en-US" sz="2000" dirty="0" smtClean="0">
              <a:solidFill>
                <a:srgbClr val="458CCA"/>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List item 2</a:t>
            </a:r>
            <a:endParaRPr lang="en-US" sz="2000" dirty="0" smtClean="0">
              <a:solidFill>
                <a:srgbClr val="458CCA"/>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List item 3</a:t>
            </a:r>
            <a:endParaRPr lang="en-US" sz="2000" dirty="0" smtClean="0">
              <a:solidFill>
                <a:srgbClr val="458CCA"/>
              </a:solidFill>
              <a:latin typeface="Trebuchet MS"/>
              <a:cs typeface="Trebuchet MS"/>
            </a:endParaRPr>
          </a:p>
        </p:txBody>
      </p:sp>
      <p:pic>
        <p:nvPicPr>
          <p:cNvPr id="6" name="Picture 5" descr="1497878_10151826832385732_1504780869_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510" y="852592"/>
            <a:ext cx="8254159" cy="5340927"/>
          </a:xfrm>
          <a:prstGeom prst="rect">
            <a:avLst/>
          </a:prstGeom>
        </p:spPr>
      </p:pic>
    </p:spTree>
    <p:extLst>
      <p:ext uri="{BB962C8B-B14F-4D97-AF65-F5344CB8AC3E}">
        <p14:creationId xmlns:p14="http://schemas.microsoft.com/office/powerpoint/2010/main" val="7025473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2" name="Title 1"/>
          <p:cNvSpPr>
            <a:spLocks noGrp="1"/>
          </p:cNvSpPr>
          <p:nvPr>
            <p:ph type="title"/>
          </p:nvPr>
        </p:nvSpPr>
        <p:spPr>
          <a:xfrm>
            <a:off x="457200" y="392113"/>
            <a:ext cx="8229600" cy="1143000"/>
          </a:xfrm>
        </p:spPr>
        <p:txBody>
          <a:bodyPr>
            <a:normAutofit/>
          </a:bodyPr>
          <a:lstStyle/>
          <a:p>
            <a:r>
              <a:rPr lang="en-US" sz="2800" dirty="0" smtClean="0">
                <a:solidFill>
                  <a:schemeClr val="tx2">
                    <a:lumMod val="75000"/>
                  </a:schemeClr>
                </a:solidFill>
                <a:latin typeface="Trebuchet MS" panose="020B0603020202020204" pitchFamily="34" charset="0"/>
              </a:rPr>
              <a:t>Other useful mobile apps:</a:t>
            </a:r>
            <a:endParaRPr lang="en-US" sz="2800" dirty="0">
              <a:solidFill>
                <a:schemeClr val="tx2">
                  <a:lumMod val="75000"/>
                </a:schemeClr>
              </a:solidFill>
              <a:latin typeface="Trebuchet MS" panose="020B0603020202020204" pitchFamily="34" charset="0"/>
            </a:endParaRPr>
          </a:p>
        </p:txBody>
      </p:sp>
      <p:sp>
        <p:nvSpPr>
          <p:cNvPr id="3" name="Text Placeholder 2"/>
          <p:cNvSpPr>
            <a:spLocks noGrp="1"/>
          </p:cNvSpPr>
          <p:nvPr>
            <p:ph type="body" idx="1"/>
          </p:nvPr>
        </p:nvSpPr>
        <p:spPr>
          <a:xfrm>
            <a:off x="4590415" y="1455421"/>
            <a:ext cx="4040188" cy="639762"/>
          </a:xfrm>
        </p:spPr>
        <p:txBody>
          <a:bodyPr/>
          <a:lstStyle/>
          <a:p>
            <a:r>
              <a:rPr lang="en-US" dirty="0" err="1" smtClean="0">
                <a:solidFill>
                  <a:schemeClr val="tx2">
                    <a:lumMod val="75000"/>
                  </a:schemeClr>
                </a:solidFill>
                <a:latin typeface="Trebuchet MS" panose="020B0603020202020204" pitchFamily="34" charset="0"/>
              </a:rPr>
              <a:t>iMap</a:t>
            </a:r>
            <a:r>
              <a:rPr lang="en-US" dirty="0" smtClean="0">
                <a:solidFill>
                  <a:schemeClr val="tx2">
                    <a:lumMod val="75000"/>
                  </a:schemeClr>
                </a:solidFill>
                <a:latin typeface="Trebuchet MS" panose="020B0603020202020204" pitchFamily="34" charset="0"/>
              </a:rPr>
              <a:t> Weather Radio ($10)</a:t>
            </a:r>
            <a:endParaRPr lang="en-US" dirty="0">
              <a:solidFill>
                <a:schemeClr val="tx2">
                  <a:lumMod val="75000"/>
                </a:schemeClr>
              </a:solidFill>
              <a:latin typeface="Trebuchet MS" panose="020B0603020202020204" pitchFamily="34" charset="0"/>
            </a:endParaRPr>
          </a:p>
        </p:txBody>
      </p:sp>
      <p:sp>
        <p:nvSpPr>
          <p:cNvPr id="6" name="Content Placeholder 5"/>
          <p:cNvSpPr>
            <a:spLocks noGrp="1"/>
          </p:cNvSpPr>
          <p:nvPr>
            <p:ph sz="half" idx="2"/>
          </p:nvPr>
        </p:nvSpPr>
        <p:spPr>
          <a:xfrm>
            <a:off x="4580255" y="2084070"/>
            <a:ext cx="4040188" cy="3951288"/>
          </a:xfrm>
        </p:spPr>
        <p:txBody>
          <a:bodyPr>
            <a:normAutofit/>
          </a:bodyPr>
          <a:lstStyle/>
          <a:p>
            <a:r>
              <a:rPr lang="en-US" sz="2000" dirty="0" smtClean="0">
                <a:solidFill>
                  <a:schemeClr val="tx1">
                    <a:lumMod val="75000"/>
                    <a:lumOff val="25000"/>
                  </a:schemeClr>
                </a:solidFill>
                <a:latin typeface="Trebuchet MS" panose="020B0603020202020204" pitchFamily="34" charset="0"/>
              </a:rPr>
              <a:t>Pushes NWS weather alerts to your phone like a NOAA weather radio.</a:t>
            </a:r>
          </a:p>
          <a:p>
            <a:r>
              <a:rPr lang="en-US" sz="2000" dirty="0" smtClean="0">
                <a:solidFill>
                  <a:schemeClr val="tx1">
                    <a:lumMod val="75000"/>
                    <a:lumOff val="25000"/>
                  </a:schemeClr>
                </a:solidFill>
                <a:latin typeface="Trebuchet MS" panose="020B0603020202020204" pitchFamily="34" charset="0"/>
              </a:rPr>
              <a:t>Both sold by Weather Decision Technologies in Norman, OK</a:t>
            </a:r>
            <a:endParaRPr lang="en-US" sz="2000" dirty="0">
              <a:solidFill>
                <a:schemeClr val="tx1">
                  <a:lumMod val="75000"/>
                  <a:lumOff val="25000"/>
                </a:schemeClr>
              </a:solidFill>
              <a:latin typeface="Trebuchet MS" panose="020B0603020202020204" pitchFamily="34" charset="0"/>
            </a:endParaRPr>
          </a:p>
        </p:txBody>
      </p:sp>
      <p:sp>
        <p:nvSpPr>
          <p:cNvPr id="7" name="Text Placeholder 6"/>
          <p:cNvSpPr>
            <a:spLocks noGrp="1"/>
          </p:cNvSpPr>
          <p:nvPr>
            <p:ph type="body" sz="quarter" idx="3"/>
          </p:nvPr>
        </p:nvSpPr>
        <p:spPr>
          <a:xfrm>
            <a:off x="530224" y="1455421"/>
            <a:ext cx="4041775" cy="639762"/>
          </a:xfrm>
        </p:spPr>
        <p:txBody>
          <a:bodyPr/>
          <a:lstStyle/>
          <a:p>
            <a:r>
              <a:rPr lang="en-US" dirty="0" err="1" smtClean="0">
                <a:solidFill>
                  <a:schemeClr val="tx2">
                    <a:lumMod val="75000"/>
                  </a:schemeClr>
                </a:solidFill>
                <a:latin typeface="Trebuchet MS" panose="020B0603020202020204" pitchFamily="34" charset="0"/>
              </a:rPr>
              <a:t>RadarScope</a:t>
            </a:r>
            <a:r>
              <a:rPr lang="en-US" dirty="0" smtClean="0">
                <a:solidFill>
                  <a:schemeClr val="tx2">
                    <a:lumMod val="75000"/>
                  </a:schemeClr>
                </a:solidFill>
                <a:latin typeface="Trebuchet MS" panose="020B0603020202020204" pitchFamily="34" charset="0"/>
              </a:rPr>
              <a:t> ($10)</a:t>
            </a:r>
            <a:endParaRPr lang="en-US" dirty="0">
              <a:solidFill>
                <a:schemeClr val="tx2">
                  <a:lumMod val="75000"/>
                </a:schemeClr>
              </a:solidFill>
              <a:latin typeface="Trebuchet MS" panose="020B0603020202020204" pitchFamily="34" charset="0"/>
            </a:endParaRPr>
          </a:p>
        </p:txBody>
      </p:sp>
      <p:sp>
        <p:nvSpPr>
          <p:cNvPr id="8" name="Content Placeholder 7"/>
          <p:cNvSpPr>
            <a:spLocks noGrp="1"/>
          </p:cNvSpPr>
          <p:nvPr>
            <p:ph sz="quarter" idx="4"/>
          </p:nvPr>
        </p:nvSpPr>
        <p:spPr>
          <a:xfrm>
            <a:off x="530224" y="2103755"/>
            <a:ext cx="4041775" cy="3951288"/>
          </a:xfrm>
        </p:spPr>
        <p:txBody>
          <a:bodyPr>
            <a:normAutofit/>
          </a:bodyPr>
          <a:lstStyle/>
          <a:p>
            <a:r>
              <a:rPr lang="en-US" sz="2000" dirty="0" smtClean="0">
                <a:solidFill>
                  <a:schemeClr val="tx1">
                    <a:lumMod val="75000"/>
                    <a:lumOff val="25000"/>
                  </a:schemeClr>
                </a:solidFill>
                <a:latin typeface="Trebuchet MS" panose="020B0603020202020204" pitchFamily="34" charset="0"/>
              </a:rPr>
              <a:t>Specialized high resolution radar data and derived products for the entire country.</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776" y="3895188"/>
            <a:ext cx="5236845" cy="22601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25473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2123658"/>
          </a:xfrm>
          <a:prstGeom prst="rect">
            <a:avLst/>
          </a:prstGeom>
          <a:noFill/>
        </p:spPr>
        <p:txBody>
          <a:bodyPr wrap="square" rtlCol="0">
            <a:spAutoFit/>
          </a:bodyPr>
          <a:lstStyle/>
          <a:p>
            <a:pPr algn="ctr"/>
            <a:r>
              <a:rPr lang="en-US" sz="2800" b="1" dirty="0" smtClean="0">
                <a:solidFill>
                  <a:schemeClr val="tx2">
                    <a:lumMod val="75000"/>
                  </a:schemeClr>
                </a:solidFill>
                <a:latin typeface="Trebuchet MS"/>
                <a:cs typeface="Trebuchet MS"/>
              </a:rPr>
              <a:t>Oklahoma Mesonet</a:t>
            </a:r>
          </a:p>
          <a:p>
            <a:pPr algn="ctr"/>
            <a:endParaRPr lang="en-US" sz="2400" dirty="0" smtClean="0">
              <a:solidFill>
                <a:srgbClr val="008000"/>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Basic weather information such as temperature, precipitation, winds, and </a:t>
            </a:r>
            <a:r>
              <a:rPr lang="en-US" sz="2000" dirty="0" err="1" smtClean="0">
                <a:solidFill>
                  <a:schemeClr val="tx1">
                    <a:lumMod val="65000"/>
                    <a:lumOff val="35000"/>
                  </a:schemeClr>
                </a:solidFill>
                <a:latin typeface="Trebuchet MS"/>
                <a:cs typeface="Trebuchet MS"/>
              </a:rPr>
              <a:t>dewpoint</a:t>
            </a:r>
            <a:r>
              <a:rPr lang="en-US" sz="2000" dirty="0" smtClean="0">
                <a:solidFill>
                  <a:schemeClr val="tx1">
                    <a:lumMod val="65000"/>
                    <a:lumOff val="35000"/>
                  </a:schemeClr>
                </a:solidFill>
                <a:latin typeface="Trebuchet MS"/>
                <a:cs typeface="Trebuchet MS"/>
              </a:rPr>
              <a:t>, etc.</a:t>
            </a:r>
            <a:endParaRPr lang="en-US" sz="2000" dirty="0" smtClean="0">
              <a:solidFill>
                <a:srgbClr val="458CCA"/>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Maps and graphs.</a:t>
            </a:r>
          </a:p>
          <a:p>
            <a:pPr marL="342900" indent="-342900">
              <a:buFont typeface="Arial"/>
              <a:buChar char="•"/>
            </a:pPr>
            <a:r>
              <a:rPr lang="en-US" sz="2000" dirty="0" smtClean="0">
                <a:solidFill>
                  <a:schemeClr val="tx1">
                    <a:lumMod val="65000"/>
                    <a:lumOff val="35000"/>
                  </a:schemeClr>
                </a:solidFill>
                <a:latin typeface="Trebuchet MS"/>
                <a:cs typeface="Trebuchet MS"/>
              </a:rPr>
              <a:t>Some climatological information.</a:t>
            </a:r>
            <a:endParaRPr lang="en-US" sz="2000" dirty="0" smtClean="0">
              <a:solidFill>
                <a:srgbClr val="458CCA"/>
              </a:solidFill>
              <a:latin typeface="Trebuchet MS"/>
              <a:cs typeface="Trebuchet MS"/>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782" y="4058412"/>
            <a:ext cx="3901041" cy="21278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017" y="1981643"/>
            <a:ext cx="3337516" cy="18204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Grp="1" noChangeAspect="1" noChangeArrowheads="1"/>
          </p:cNvPicPr>
          <p:nvPr>
            <p:ph sz="half" idx="4294967295"/>
          </p:nvPr>
        </p:nvPicPr>
        <p:blipFill>
          <a:blip r:embed="rId6">
            <a:extLst>
              <a:ext uri="{28A0092B-C50C-407E-A947-70E740481C1C}">
                <a14:useLocalDpi xmlns:a14="http://schemas.microsoft.com/office/drawing/2010/main" val="0"/>
              </a:ext>
            </a:extLst>
          </a:blip>
          <a:srcRect/>
          <a:stretch>
            <a:fillRect/>
          </a:stretch>
        </p:blipFill>
        <p:spPr bwMode="auto">
          <a:xfrm>
            <a:off x="126076" y="3025039"/>
            <a:ext cx="5190203" cy="28310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15741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597" y="0"/>
            <a:ext cx="7850806" cy="6858000"/>
          </a:xfrm>
          <a:prstGeom prst="rect">
            <a:avLst/>
          </a:prstGeom>
        </p:spPr>
      </p:pic>
      <p:sp>
        <p:nvSpPr>
          <p:cNvPr id="3" name="Rectangle 2"/>
          <p:cNvSpPr/>
          <p:nvPr/>
        </p:nvSpPr>
        <p:spPr>
          <a:xfrm>
            <a:off x="4242393" y="1616149"/>
            <a:ext cx="1881963" cy="1509823"/>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220053" y="1616149"/>
            <a:ext cx="1881963" cy="1509823"/>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47825" y="4068725"/>
            <a:ext cx="1612603" cy="184298"/>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319484" y="659059"/>
            <a:ext cx="493594" cy="184298"/>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36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4"/>
          <a:stretch>
            <a:fillRect/>
          </a:stretch>
        </p:blipFill>
        <p:spPr>
          <a:xfrm>
            <a:off x="5832" y="268"/>
            <a:ext cx="9132335" cy="6857463"/>
          </a:xfrm>
          <a:prstGeom prst="rect">
            <a:avLst/>
          </a:prstGeom>
        </p:spPr>
      </p:pic>
      <p:sp>
        <p:nvSpPr>
          <p:cNvPr id="5" name="TextBox 4"/>
          <p:cNvSpPr txBox="1"/>
          <p:nvPr/>
        </p:nvSpPr>
        <p:spPr>
          <a:xfrm>
            <a:off x="373510" y="373541"/>
            <a:ext cx="8488023" cy="3970318"/>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Why use climate data?</a:t>
            </a:r>
          </a:p>
          <a:p>
            <a:endParaRPr lang="en-US" sz="2400" dirty="0" smtClean="0">
              <a:solidFill>
                <a:srgbClr val="008000"/>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Provides physical evidence of what climate was like before we were born or can remember.</a:t>
            </a:r>
          </a:p>
          <a:p>
            <a:endParaRPr lang="en-US" sz="2000" dirty="0" smtClean="0">
              <a:solidFill>
                <a:srgbClr val="458CCA"/>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Observations do not change whereas our memory of particular events or time periods might change.</a:t>
            </a:r>
          </a:p>
          <a:p>
            <a:endParaRPr lang="en-US" sz="2000" dirty="0" smtClean="0">
              <a:solidFill>
                <a:srgbClr val="458CCA"/>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Can provide supporting material that is required for a project report, grant application, legal proceeding, etc.</a:t>
            </a:r>
          </a:p>
          <a:p>
            <a:pPr marL="342900" indent="-342900">
              <a:buFont typeface="Arial"/>
              <a:buChar char="•"/>
            </a:pPr>
            <a:endParaRPr lang="en-US" sz="2000" dirty="0">
              <a:solidFill>
                <a:schemeClr val="tx1">
                  <a:lumMod val="65000"/>
                  <a:lumOff val="35000"/>
                </a:schemeClr>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A way to measure past events.</a:t>
            </a:r>
            <a:endParaRPr lang="en-US" sz="2000" dirty="0" smtClean="0">
              <a:solidFill>
                <a:srgbClr val="458CCA"/>
              </a:solidFill>
              <a:latin typeface="Trebuchet MS"/>
              <a:cs typeface="Trebuchet M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874" y="0"/>
            <a:ext cx="7118252" cy="6858000"/>
          </a:xfrm>
          <a:prstGeom prst="rect">
            <a:avLst/>
          </a:prstGeom>
        </p:spPr>
      </p:pic>
      <p:sp>
        <p:nvSpPr>
          <p:cNvPr id="6" name="Rectangle 5"/>
          <p:cNvSpPr/>
          <p:nvPr/>
        </p:nvSpPr>
        <p:spPr>
          <a:xfrm>
            <a:off x="1012874" y="2293088"/>
            <a:ext cx="1528307" cy="184298"/>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159797" y="5397794"/>
            <a:ext cx="1612603" cy="1353879"/>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4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233680" y="373541"/>
            <a:ext cx="8627853" cy="4893647"/>
          </a:xfrm>
          <a:prstGeom prst="rect">
            <a:avLst/>
          </a:prstGeom>
          <a:noFill/>
        </p:spPr>
        <p:txBody>
          <a:bodyPr wrap="square" rtlCol="0">
            <a:spAutoFit/>
          </a:bodyPr>
          <a:lstStyle/>
          <a:p>
            <a:pPr algn="ctr"/>
            <a:r>
              <a:rPr lang="en-US" sz="2800" b="1" dirty="0" smtClean="0">
                <a:solidFill>
                  <a:schemeClr val="tx2">
                    <a:lumMod val="75000"/>
                  </a:schemeClr>
                </a:solidFill>
                <a:latin typeface="Trebuchet MS"/>
                <a:cs typeface="Trebuchet MS"/>
              </a:rPr>
              <a:t>Burning Index (Fire Conditions)</a:t>
            </a:r>
          </a:p>
          <a:p>
            <a:endParaRPr lang="en-US" sz="2400" dirty="0" smtClean="0">
              <a:solidFill>
                <a:srgbClr val="008000"/>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The Burning Index (BI) represents potential fire conditions in response</a:t>
            </a:r>
          </a:p>
          <a:p>
            <a:r>
              <a:rPr lang="en-US" sz="2000" dirty="0" smtClean="0">
                <a:solidFill>
                  <a:schemeClr val="tx1">
                    <a:lumMod val="65000"/>
                    <a:lumOff val="35000"/>
                  </a:schemeClr>
                </a:solidFill>
                <a:latin typeface="Trebuchet MS"/>
                <a:cs typeface="Trebuchet MS"/>
              </a:rPr>
              <a:t>to short term meteorological factors such as temperature, relative humidity, wind speed, and solar radiation.</a:t>
            </a:r>
          </a:p>
          <a:p>
            <a:pPr marL="342900" indent="-342900">
              <a:buFont typeface="Arial"/>
              <a:buChar char="•"/>
            </a:pPr>
            <a:endParaRPr lang="en-US" sz="2000" dirty="0" smtClean="0">
              <a:solidFill>
                <a:srgbClr val="458CCA"/>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A satellite measure of </a:t>
            </a:r>
          </a:p>
          <a:p>
            <a:r>
              <a:rPr lang="en-US" sz="2000" dirty="0" smtClean="0">
                <a:solidFill>
                  <a:schemeClr val="tx1">
                    <a:lumMod val="65000"/>
                    <a:lumOff val="35000"/>
                  </a:schemeClr>
                </a:solidFill>
                <a:latin typeface="Trebuchet MS"/>
                <a:cs typeface="Trebuchet MS"/>
              </a:rPr>
              <a:t>vegetative health (greenness) </a:t>
            </a:r>
          </a:p>
          <a:p>
            <a:r>
              <a:rPr lang="en-US" sz="2000" dirty="0" smtClean="0">
                <a:solidFill>
                  <a:schemeClr val="tx1">
                    <a:lumMod val="65000"/>
                    <a:lumOff val="35000"/>
                  </a:schemeClr>
                </a:solidFill>
                <a:latin typeface="Trebuchet MS"/>
                <a:cs typeface="Trebuchet MS"/>
              </a:rPr>
              <a:t>and a fuel model for native </a:t>
            </a:r>
          </a:p>
          <a:p>
            <a:r>
              <a:rPr lang="en-US" sz="2000" dirty="0" smtClean="0">
                <a:solidFill>
                  <a:schemeClr val="tx1">
                    <a:lumMod val="65000"/>
                    <a:lumOff val="35000"/>
                  </a:schemeClr>
                </a:solidFill>
                <a:latin typeface="Trebuchet MS"/>
                <a:cs typeface="Trebuchet MS"/>
              </a:rPr>
              <a:t>vegetation are also incorporated.</a:t>
            </a:r>
          </a:p>
          <a:p>
            <a:endParaRPr lang="en-US" sz="2000" dirty="0" smtClean="0">
              <a:solidFill>
                <a:srgbClr val="458CCA"/>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The BI infers fire line </a:t>
            </a:r>
          </a:p>
          <a:p>
            <a:r>
              <a:rPr lang="en-US" sz="2000" dirty="0" smtClean="0">
                <a:solidFill>
                  <a:schemeClr val="tx1">
                    <a:lumMod val="65000"/>
                    <a:lumOff val="35000"/>
                  </a:schemeClr>
                </a:solidFill>
                <a:latin typeface="Trebuchet MS"/>
                <a:cs typeface="Trebuchet MS"/>
              </a:rPr>
              <a:t>intensity and flame length. The </a:t>
            </a:r>
          </a:p>
          <a:p>
            <a:r>
              <a:rPr lang="en-US" sz="2000" dirty="0" smtClean="0">
                <a:solidFill>
                  <a:schemeClr val="tx1">
                    <a:lumMod val="65000"/>
                    <a:lumOff val="35000"/>
                  </a:schemeClr>
                </a:solidFill>
                <a:latin typeface="Trebuchet MS"/>
                <a:cs typeface="Trebuchet MS"/>
              </a:rPr>
              <a:t>higher the number, the more </a:t>
            </a:r>
          </a:p>
          <a:p>
            <a:r>
              <a:rPr lang="en-US" sz="2000" dirty="0" smtClean="0">
                <a:solidFill>
                  <a:schemeClr val="tx1">
                    <a:lumMod val="65000"/>
                    <a:lumOff val="35000"/>
                  </a:schemeClr>
                </a:solidFill>
                <a:latin typeface="Trebuchet MS"/>
                <a:cs typeface="Trebuchet MS"/>
              </a:rPr>
              <a:t>difficult it is to fight a wildfire.</a:t>
            </a:r>
            <a:endParaRPr lang="en-US" sz="2000" dirty="0" smtClean="0">
              <a:solidFill>
                <a:srgbClr val="458CCA"/>
              </a:solidFill>
              <a:latin typeface="Trebuchet MS"/>
              <a:cs typeface="Trebuchet MS"/>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428" r="2384"/>
          <a:stretch/>
        </p:blipFill>
        <p:spPr>
          <a:xfrm>
            <a:off x="4114801" y="2320662"/>
            <a:ext cx="5039360" cy="3793223"/>
          </a:xfrm>
          <a:prstGeom prst="rect">
            <a:avLst/>
          </a:prstGeom>
        </p:spPr>
      </p:pic>
      <p:sp>
        <p:nvSpPr>
          <p:cNvPr id="6" name="Rectangle 5"/>
          <p:cNvSpPr/>
          <p:nvPr/>
        </p:nvSpPr>
        <p:spPr>
          <a:xfrm>
            <a:off x="7873999" y="3439160"/>
            <a:ext cx="589281" cy="140762"/>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873999" y="2940032"/>
            <a:ext cx="589281" cy="153789"/>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728346" y="2729551"/>
            <a:ext cx="430360" cy="208093"/>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668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433" y="719478"/>
            <a:ext cx="7425804" cy="5949278"/>
          </a:xfrm>
          <a:prstGeom prst="rect">
            <a:avLst/>
          </a:prstGeom>
        </p:spPr>
      </p:pic>
      <p:sp>
        <p:nvSpPr>
          <p:cNvPr id="2" name="Rectangle 1"/>
          <p:cNvSpPr/>
          <p:nvPr/>
        </p:nvSpPr>
        <p:spPr>
          <a:xfrm>
            <a:off x="447996" y="196258"/>
            <a:ext cx="6948483" cy="523220"/>
          </a:xfrm>
          <a:prstGeom prst="rect">
            <a:avLst/>
          </a:prstGeom>
        </p:spPr>
        <p:txBody>
          <a:bodyPr wrap="square">
            <a:spAutoFit/>
          </a:bodyPr>
          <a:lstStyle/>
          <a:p>
            <a:r>
              <a:rPr lang="en-US" sz="2800" dirty="0">
                <a:solidFill>
                  <a:schemeClr val="tx2">
                    <a:lumMod val="75000"/>
                  </a:schemeClr>
                </a:solidFill>
                <a:latin typeface="Trebuchet MS"/>
                <a:cs typeface="Trebuchet MS"/>
              </a:rPr>
              <a:t>Burning Index </a:t>
            </a:r>
            <a:r>
              <a:rPr lang="en-US" sz="2800" dirty="0" smtClean="0">
                <a:solidFill>
                  <a:schemeClr val="tx2">
                    <a:lumMod val="75000"/>
                  </a:schemeClr>
                </a:solidFill>
                <a:latin typeface="Trebuchet MS"/>
                <a:cs typeface="Trebuchet MS"/>
              </a:rPr>
              <a:t>Legend</a:t>
            </a:r>
            <a:endParaRPr lang="en-US" sz="2800" dirty="0">
              <a:solidFill>
                <a:schemeClr val="tx2">
                  <a:lumMod val="75000"/>
                </a:schemeClr>
              </a:solidFill>
              <a:latin typeface="Trebuchet MS"/>
              <a:cs typeface="Trebuchet MS"/>
            </a:endParaRPr>
          </a:p>
        </p:txBody>
      </p:sp>
    </p:spTree>
    <p:extLst>
      <p:ext uri="{BB962C8B-B14F-4D97-AF65-F5344CB8AC3E}">
        <p14:creationId xmlns:p14="http://schemas.microsoft.com/office/powerpoint/2010/main" val="23882252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1508105"/>
          </a:xfrm>
          <a:prstGeom prst="rect">
            <a:avLst/>
          </a:prstGeom>
          <a:noFill/>
        </p:spPr>
        <p:txBody>
          <a:bodyPr wrap="square" rtlCol="0">
            <a:spAutoFit/>
          </a:bodyPr>
          <a:lstStyle/>
          <a:p>
            <a:pPr algn="ctr"/>
            <a:r>
              <a:rPr lang="en-US" sz="2800" b="1" dirty="0" smtClean="0">
                <a:solidFill>
                  <a:schemeClr val="tx2">
                    <a:lumMod val="75000"/>
                  </a:schemeClr>
                </a:solidFill>
                <a:latin typeface="Trebuchet MS"/>
                <a:cs typeface="Trebuchet MS"/>
              </a:rPr>
              <a:t>River Forecast Center Products (NWS)</a:t>
            </a:r>
          </a:p>
          <a:p>
            <a:endParaRPr lang="en-US" sz="2400" dirty="0" smtClean="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Description:</a:t>
            </a:r>
            <a:endParaRPr lang="en-US" sz="2000" dirty="0" smtClean="0">
              <a:solidFill>
                <a:srgbClr val="7D6B41"/>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Provides flood observation and forecast data. </a:t>
            </a:r>
            <a:endParaRPr lang="en-US" sz="2000" dirty="0" smtClean="0">
              <a:solidFill>
                <a:srgbClr val="458CCA"/>
              </a:solidFill>
              <a:latin typeface="Trebuchet MS"/>
              <a:cs typeface="Trebuchet MS"/>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8986"/>
          <a:stretch/>
        </p:blipFill>
        <p:spPr>
          <a:xfrm>
            <a:off x="3329169" y="2156959"/>
            <a:ext cx="5659946" cy="4615982"/>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510" y="3212556"/>
            <a:ext cx="2721048" cy="1872632"/>
          </a:xfrm>
          <a:prstGeom prst="rect">
            <a:avLst/>
          </a:prstGeom>
          <a:ln>
            <a:noFill/>
          </a:ln>
          <a:effectLst>
            <a:outerShdw blurRad="190500" algn="tl" rotWithShape="0">
              <a:srgbClr val="000000">
                <a:alpha val="70000"/>
              </a:srgbClr>
            </a:outerShdw>
          </a:effectLst>
        </p:spPr>
      </p:pic>
      <p:sp>
        <p:nvSpPr>
          <p:cNvPr id="6" name="Rectangle 5"/>
          <p:cNvSpPr/>
          <p:nvPr/>
        </p:nvSpPr>
        <p:spPr>
          <a:xfrm>
            <a:off x="7820167" y="2156959"/>
            <a:ext cx="1168948" cy="4568319"/>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820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892552"/>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How to use it</a:t>
            </a:r>
          </a:p>
          <a:p>
            <a:endParaRPr lang="en-US" sz="2400" dirty="0" smtClean="0">
              <a:solidFill>
                <a:srgbClr val="008000"/>
              </a:solidFill>
              <a:latin typeface="Trebuchet MS"/>
              <a:cs typeface="Trebuchet M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892" y="1711835"/>
            <a:ext cx="3955553" cy="3304639"/>
          </a:xfrm>
          <a:prstGeom prst="rect">
            <a:avLst/>
          </a:prstGeom>
          <a:ln>
            <a:noFill/>
          </a:ln>
          <a:effectLst>
            <a:outerShdw blurRad="190500" algn="tl" rotWithShape="0">
              <a:srgbClr val="000000">
                <a:alpha val="70000"/>
              </a:srgbClr>
            </a:outerShdw>
          </a:effec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6533" y="1044311"/>
            <a:ext cx="5715000" cy="44291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flipV="1">
            <a:off x="1960670" y="1127045"/>
            <a:ext cx="1185863" cy="2477386"/>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960670" y="3604431"/>
            <a:ext cx="1185863" cy="1869005"/>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99148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892552"/>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How to use it</a:t>
            </a:r>
          </a:p>
          <a:p>
            <a:endParaRPr lang="en-US" sz="2400" dirty="0" smtClean="0">
              <a:solidFill>
                <a:srgbClr val="008000"/>
              </a:solidFill>
              <a:latin typeface="Trebuchet MS"/>
              <a:cs typeface="Trebuchet M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8139" y="370237"/>
            <a:ext cx="6480027" cy="6487493"/>
          </a:xfrm>
          <a:prstGeom prst="rect">
            <a:avLst/>
          </a:prstGeom>
        </p:spPr>
      </p:pic>
      <p:sp>
        <p:nvSpPr>
          <p:cNvPr id="3" name="Rectangle 2"/>
          <p:cNvSpPr/>
          <p:nvPr/>
        </p:nvSpPr>
        <p:spPr>
          <a:xfrm>
            <a:off x="7740501" y="1669311"/>
            <a:ext cx="1233376" cy="233916"/>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910624" y="6234222"/>
            <a:ext cx="950909" cy="62350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893135" y="2806995"/>
            <a:ext cx="2317898" cy="276447"/>
          </a:xfrm>
          <a:prstGeom prst="rightArrow">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08071" y="2526950"/>
            <a:ext cx="1477926" cy="369332"/>
          </a:xfrm>
          <a:prstGeom prst="rect">
            <a:avLst/>
          </a:prstGeom>
          <a:noFill/>
        </p:spPr>
        <p:txBody>
          <a:bodyPr wrap="square" rtlCol="0">
            <a:spAutoFit/>
          </a:bodyPr>
          <a:lstStyle/>
          <a:p>
            <a:r>
              <a:rPr lang="en-US" dirty="0" smtClean="0">
                <a:solidFill>
                  <a:srgbClr val="FF0000"/>
                </a:solidFill>
                <a:latin typeface="Trebuchet MS" panose="020B0603020202020204" pitchFamily="34" charset="0"/>
              </a:rPr>
              <a:t>Legend</a:t>
            </a:r>
            <a:endParaRPr lang="en-US" dirty="0">
              <a:solidFill>
                <a:srgbClr val="FF0000"/>
              </a:solidFill>
              <a:latin typeface="Trebuchet MS" panose="020B0603020202020204" pitchFamily="34" charset="0"/>
            </a:endParaRPr>
          </a:p>
        </p:txBody>
      </p:sp>
    </p:spTree>
    <p:extLst>
      <p:ext uri="{BB962C8B-B14F-4D97-AF65-F5344CB8AC3E}">
        <p14:creationId xmlns:p14="http://schemas.microsoft.com/office/powerpoint/2010/main" val="299965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iddle_slide.png"/>
          <p:cNvPicPr>
            <a:picLocks noChangeAspect="1"/>
          </p:cNvPicPr>
          <p:nvPr/>
        </p:nvPicPr>
        <p:blipFill>
          <a:blip r:embed="rId3"/>
          <a:stretch>
            <a:fillRect/>
          </a:stretch>
        </p:blipFill>
        <p:spPr>
          <a:xfrm>
            <a:off x="5832" y="268"/>
            <a:ext cx="9132335" cy="6857463"/>
          </a:xfrm>
          <a:prstGeom prst="rect">
            <a:avLst/>
          </a:prstGeom>
        </p:spPr>
      </p:pic>
      <p:sp>
        <p:nvSpPr>
          <p:cNvPr id="8" name="TextBox 7"/>
          <p:cNvSpPr txBox="1"/>
          <p:nvPr/>
        </p:nvSpPr>
        <p:spPr>
          <a:xfrm>
            <a:off x="2215951" y="2749422"/>
            <a:ext cx="4898793" cy="1231106"/>
          </a:xfrm>
          <a:prstGeom prst="rect">
            <a:avLst/>
          </a:prstGeom>
          <a:noFill/>
        </p:spPr>
        <p:txBody>
          <a:bodyPr wrap="square" rtlCol="0">
            <a:spAutoFit/>
          </a:bodyPr>
          <a:lstStyle/>
          <a:p>
            <a:pPr algn="ctr"/>
            <a:r>
              <a:rPr lang="en-US" sz="2000" dirty="0" smtClean="0">
                <a:solidFill>
                  <a:schemeClr val="tx1">
                    <a:lumMod val="65000"/>
                    <a:lumOff val="35000"/>
                  </a:schemeClr>
                </a:solidFill>
                <a:latin typeface="Trebuchet MS"/>
                <a:cs typeface="Trebuchet MS"/>
              </a:rPr>
              <a:t>Future Conditions</a:t>
            </a:r>
            <a:endParaRPr lang="en-US" sz="2000" dirty="0" smtClean="0">
              <a:solidFill>
                <a:schemeClr val="tx1">
                  <a:lumMod val="65000"/>
                  <a:lumOff val="35000"/>
                </a:schemeClr>
              </a:solidFill>
            </a:endParaRPr>
          </a:p>
          <a:p>
            <a:pPr algn="ctr"/>
            <a:endParaRPr lang="en-US" dirty="0" smtClean="0"/>
          </a:p>
          <a:p>
            <a:pPr algn="ctr"/>
            <a:endParaRPr lang="en-US" dirty="0" smtClean="0"/>
          </a:p>
          <a:p>
            <a:pPr algn="ctr"/>
            <a:endParaRPr lang="en-US" dirty="0"/>
          </a:p>
        </p:txBody>
      </p:sp>
      <p:sp>
        <p:nvSpPr>
          <p:cNvPr id="10" name="TextBox 9"/>
          <p:cNvSpPr txBox="1"/>
          <p:nvPr/>
        </p:nvSpPr>
        <p:spPr>
          <a:xfrm>
            <a:off x="2215952" y="2056787"/>
            <a:ext cx="4898792" cy="523220"/>
          </a:xfrm>
          <a:prstGeom prst="rect">
            <a:avLst/>
          </a:prstGeom>
          <a:noFill/>
        </p:spPr>
        <p:txBody>
          <a:bodyPr wrap="square" rtlCol="0">
            <a:spAutoFit/>
          </a:bodyPr>
          <a:lstStyle/>
          <a:p>
            <a:pPr algn="ctr"/>
            <a:r>
              <a:rPr lang="en-US" sz="2800" dirty="0" smtClean="0">
                <a:solidFill>
                  <a:schemeClr val="tx2">
                    <a:lumMod val="75000"/>
                  </a:schemeClr>
                </a:solidFill>
                <a:latin typeface="Trebuchet MS"/>
                <a:cs typeface="Trebuchet MS"/>
              </a:rPr>
              <a:t>Forecasting Tools</a:t>
            </a:r>
            <a:endParaRPr lang="en-US" sz="2800" dirty="0">
              <a:solidFill>
                <a:schemeClr val="tx2">
                  <a:lumMod val="75000"/>
                </a:schemeClr>
              </a:solidFill>
              <a:latin typeface="Trebuchet MS"/>
              <a:cs typeface="Trebuchet MS"/>
            </a:endParaRPr>
          </a:p>
        </p:txBody>
      </p:sp>
    </p:spTree>
    <p:extLst>
      <p:ext uri="{BB962C8B-B14F-4D97-AF65-F5344CB8AC3E}">
        <p14:creationId xmlns:p14="http://schemas.microsoft.com/office/powerpoint/2010/main" val="11316212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2" name="Title 1"/>
          <p:cNvSpPr>
            <a:spLocks noGrp="1"/>
          </p:cNvSpPr>
          <p:nvPr>
            <p:ph type="title"/>
          </p:nvPr>
        </p:nvSpPr>
        <p:spPr/>
        <p:txBody>
          <a:bodyPr/>
          <a:lstStyle/>
          <a:p>
            <a:r>
              <a:rPr lang="en-US" dirty="0" smtClean="0">
                <a:solidFill>
                  <a:schemeClr val="tx2">
                    <a:lumMod val="75000"/>
                  </a:schemeClr>
                </a:solidFill>
                <a:latin typeface="Trebuchet MS" panose="020B0603020202020204" pitchFamily="34" charset="0"/>
              </a:rPr>
              <a:t>Already Mentioned</a:t>
            </a:r>
            <a:endParaRPr lang="en-US" dirty="0">
              <a:solidFill>
                <a:schemeClr val="tx2">
                  <a:lumMod val="75000"/>
                </a:schemeClr>
              </a:solidFill>
              <a:latin typeface="Trebuchet MS" panose="020B0603020202020204" pitchFamily="34" charset="0"/>
            </a:endParaRPr>
          </a:p>
        </p:txBody>
      </p:sp>
      <p:sp>
        <p:nvSpPr>
          <p:cNvPr id="3" name="Text Placeholder 2"/>
          <p:cNvSpPr>
            <a:spLocks noGrp="1"/>
          </p:cNvSpPr>
          <p:nvPr>
            <p:ph type="body" idx="1"/>
          </p:nvPr>
        </p:nvSpPr>
        <p:spPr>
          <a:xfrm>
            <a:off x="3637129" y="1541677"/>
            <a:ext cx="4040188" cy="639762"/>
          </a:xfrm>
        </p:spPr>
        <p:txBody>
          <a:bodyPr>
            <a:normAutofit/>
          </a:bodyPr>
          <a:lstStyle/>
          <a:p>
            <a:r>
              <a:rPr lang="en-US" dirty="0" smtClean="0">
                <a:solidFill>
                  <a:schemeClr val="tx2">
                    <a:lumMod val="75000"/>
                  </a:schemeClr>
                </a:solidFill>
                <a:latin typeface="Trebuchet MS" panose="020B0603020202020204" pitchFamily="34" charset="0"/>
              </a:rPr>
              <a:t>SPIA Index</a:t>
            </a:r>
            <a:endParaRPr lang="en-US" dirty="0">
              <a:solidFill>
                <a:schemeClr val="tx2">
                  <a:lumMod val="75000"/>
                </a:schemeClr>
              </a:solidFill>
              <a:latin typeface="Trebuchet MS" panose="020B0603020202020204" pitchFamily="34" charset="0"/>
            </a:endParaRPr>
          </a:p>
        </p:txBody>
      </p:sp>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242624" y="2361064"/>
            <a:ext cx="4422664" cy="32237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859126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22652"/>
            <a:ext cx="8488023" cy="1692771"/>
          </a:xfrm>
          <a:prstGeom prst="rect">
            <a:avLst/>
          </a:prstGeom>
          <a:noFill/>
        </p:spPr>
        <p:txBody>
          <a:bodyPr wrap="square" rtlCol="0">
            <a:spAutoFit/>
          </a:bodyPr>
          <a:lstStyle/>
          <a:p>
            <a:pPr algn="ctr"/>
            <a:r>
              <a:rPr lang="en-US" sz="2800" b="1" dirty="0" smtClean="0">
                <a:solidFill>
                  <a:schemeClr val="tx2">
                    <a:lumMod val="75000"/>
                  </a:schemeClr>
                </a:solidFill>
                <a:latin typeface="Trebuchet MS"/>
                <a:cs typeface="Trebuchet MS"/>
              </a:rPr>
              <a:t>Climate Prediction Center Outlooks (NWS)</a:t>
            </a:r>
          </a:p>
          <a:p>
            <a:endParaRPr lang="en-US" sz="1600" dirty="0" smtClean="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Description:</a:t>
            </a:r>
            <a:endParaRPr lang="en-US" sz="2000" dirty="0" smtClean="0">
              <a:solidFill>
                <a:srgbClr val="7D6B41"/>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Users can obtain temperature and precipitation outlooks for seasonal timescales, as well as drought outlooks.</a:t>
            </a:r>
            <a:endParaRPr lang="en-US" sz="2000" dirty="0" smtClean="0">
              <a:solidFill>
                <a:srgbClr val="458CCA"/>
              </a:solidFill>
              <a:latin typeface="Trebuchet MS"/>
              <a:cs typeface="Trebuchet MS"/>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5445" b="2310"/>
          <a:stretch/>
        </p:blipFill>
        <p:spPr>
          <a:xfrm>
            <a:off x="1981976" y="1751277"/>
            <a:ext cx="5286375" cy="5096096"/>
          </a:xfrm>
          <a:prstGeom prst="rect">
            <a:avLst/>
          </a:prstGeom>
          <a:ln>
            <a:noFill/>
          </a:ln>
          <a:effectLst>
            <a:outerShdw blurRad="190500" algn="tl" rotWithShape="0">
              <a:srgbClr val="000000">
                <a:alpha val="70000"/>
              </a:srgbClr>
            </a:outerShdw>
          </a:effectLst>
        </p:spPr>
      </p:pic>
      <p:sp>
        <p:nvSpPr>
          <p:cNvPr id="6" name="Rectangle 5"/>
          <p:cNvSpPr/>
          <p:nvPr/>
        </p:nvSpPr>
        <p:spPr>
          <a:xfrm>
            <a:off x="4646429" y="1751277"/>
            <a:ext cx="2562445" cy="322072"/>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646429" y="2199047"/>
            <a:ext cx="2562445" cy="27914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646429" y="2608970"/>
            <a:ext cx="2562445" cy="322072"/>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882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26041"/>
            <a:ext cx="2987207" cy="5755422"/>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Example: </a:t>
            </a:r>
            <a:r>
              <a:rPr lang="en-US" sz="2800" u="sng" dirty="0" smtClean="0">
                <a:solidFill>
                  <a:schemeClr val="tx2">
                    <a:lumMod val="75000"/>
                  </a:schemeClr>
                </a:solidFill>
                <a:latin typeface="Trebuchet MS"/>
                <a:cs typeface="Trebuchet MS"/>
              </a:rPr>
              <a:t>One Month</a:t>
            </a:r>
            <a:r>
              <a:rPr lang="en-US" sz="2800" dirty="0" smtClean="0">
                <a:solidFill>
                  <a:schemeClr val="tx2">
                    <a:lumMod val="75000"/>
                  </a:schemeClr>
                </a:solidFill>
                <a:latin typeface="Trebuchet MS"/>
                <a:cs typeface="Trebuchet MS"/>
              </a:rPr>
              <a:t> Outlook - Precipitation</a:t>
            </a:r>
          </a:p>
          <a:p>
            <a:endParaRPr lang="en-US" sz="2400" dirty="0" smtClean="0">
              <a:solidFill>
                <a:srgbClr val="008000"/>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Probability of above or below average precipitation during the period (e.g., July 2014).</a:t>
            </a:r>
          </a:p>
          <a:p>
            <a:pPr marL="342900" indent="-342900">
              <a:buFont typeface="Arial"/>
              <a:buChar char="•"/>
            </a:pPr>
            <a:endParaRPr lang="en-US" sz="2000" dirty="0" smtClean="0">
              <a:solidFill>
                <a:srgbClr val="458CCA"/>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Keep lead time and forecast period in mind when interpreting.</a:t>
            </a:r>
          </a:p>
          <a:p>
            <a:pPr marL="342900" indent="-342900">
              <a:buFont typeface="Arial"/>
              <a:buChar char="•"/>
            </a:pPr>
            <a:endParaRPr lang="en-US" sz="2000" b="1" dirty="0" smtClean="0">
              <a:solidFill>
                <a:srgbClr val="458CCA"/>
              </a:solidFill>
              <a:latin typeface="Trebuchet MS"/>
              <a:cs typeface="Trebuchet MS"/>
            </a:endParaRPr>
          </a:p>
          <a:p>
            <a:pPr marL="342900" indent="-342900">
              <a:buFont typeface="Arial"/>
              <a:buChar char="•"/>
            </a:pPr>
            <a:r>
              <a:rPr lang="en-US" sz="2000" b="1" dirty="0" smtClean="0">
                <a:solidFill>
                  <a:schemeClr val="tx1">
                    <a:lumMod val="65000"/>
                    <a:lumOff val="35000"/>
                  </a:schemeClr>
                </a:solidFill>
                <a:latin typeface="Trebuchet MS"/>
                <a:cs typeface="Trebuchet MS"/>
              </a:rPr>
              <a:t>“EC” does not mean normal/average!</a:t>
            </a:r>
            <a:endParaRPr lang="en-US" sz="2000" b="1" dirty="0" smtClean="0">
              <a:solidFill>
                <a:srgbClr val="458CCA"/>
              </a:solidFill>
              <a:latin typeface="Trebuchet MS"/>
              <a:cs typeface="Trebuchet MS"/>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717" y="247650"/>
            <a:ext cx="5651496" cy="52506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624020" y="4755733"/>
            <a:ext cx="2562445" cy="74254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83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iddle_slide.png"/>
          <p:cNvPicPr>
            <a:picLocks noChangeAspect="1"/>
          </p:cNvPicPr>
          <p:nvPr/>
        </p:nvPicPr>
        <p:blipFill>
          <a:blip r:embed="rId3"/>
          <a:stretch>
            <a:fillRect/>
          </a:stretch>
        </p:blipFill>
        <p:spPr>
          <a:xfrm>
            <a:off x="5832" y="268"/>
            <a:ext cx="9132335" cy="6857463"/>
          </a:xfrm>
          <a:prstGeom prst="rect">
            <a:avLst/>
          </a:prstGeom>
        </p:spPr>
      </p:pic>
      <p:sp>
        <p:nvSpPr>
          <p:cNvPr id="10" name="TextBox 9"/>
          <p:cNvSpPr txBox="1"/>
          <p:nvPr/>
        </p:nvSpPr>
        <p:spPr>
          <a:xfrm>
            <a:off x="4831305" y="2620993"/>
            <a:ext cx="3850489" cy="954107"/>
          </a:xfrm>
          <a:prstGeom prst="rect">
            <a:avLst/>
          </a:prstGeom>
          <a:noFill/>
        </p:spPr>
        <p:txBody>
          <a:bodyPr wrap="square" rtlCol="0">
            <a:spAutoFit/>
          </a:bodyPr>
          <a:lstStyle/>
          <a:p>
            <a:pPr algn="ctr"/>
            <a:r>
              <a:rPr lang="en-US" sz="2800" dirty="0" smtClean="0">
                <a:solidFill>
                  <a:schemeClr val="tx2">
                    <a:lumMod val="75000"/>
                  </a:schemeClr>
                </a:solidFill>
                <a:latin typeface="Trebuchet MS"/>
                <a:cs typeface="Trebuchet MS"/>
              </a:rPr>
              <a:t>See Tools &amp; Data handout for URLs.</a:t>
            </a:r>
            <a:endParaRPr lang="en-US" sz="2800" dirty="0">
              <a:solidFill>
                <a:schemeClr val="tx2">
                  <a:lumMod val="75000"/>
                </a:schemeClr>
              </a:solidFill>
              <a:latin typeface="Trebuchet MS"/>
              <a:cs typeface="Trebuchet M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346" y="1345905"/>
            <a:ext cx="3584180" cy="4466440"/>
          </a:xfrm>
          <a:prstGeom prst="rect">
            <a:avLst/>
          </a:prstGeom>
          <a:ln>
            <a:solidFill>
              <a:schemeClr val="bg1">
                <a:lumMod val="50000"/>
              </a:schemeClr>
            </a:solidFill>
          </a:ln>
        </p:spPr>
      </p:pic>
    </p:spTree>
    <p:extLst>
      <p:ext uri="{BB962C8B-B14F-4D97-AF65-F5344CB8AC3E}">
        <p14:creationId xmlns:p14="http://schemas.microsoft.com/office/powerpoint/2010/main" val="11316212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1" y="373541"/>
            <a:ext cx="2963456" cy="5755422"/>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Example: </a:t>
            </a:r>
            <a:r>
              <a:rPr lang="en-US" sz="2800" u="sng" dirty="0" smtClean="0">
                <a:solidFill>
                  <a:schemeClr val="tx2">
                    <a:lumMod val="75000"/>
                  </a:schemeClr>
                </a:solidFill>
                <a:latin typeface="Trebuchet MS"/>
                <a:cs typeface="Trebuchet MS"/>
              </a:rPr>
              <a:t>Three Month </a:t>
            </a:r>
            <a:r>
              <a:rPr lang="en-US" sz="2800" dirty="0" smtClean="0">
                <a:solidFill>
                  <a:schemeClr val="tx2">
                    <a:lumMod val="75000"/>
                  </a:schemeClr>
                </a:solidFill>
                <a:latin typeface="Trebuchet MS"/>
                <a:cs typeface="Trebuchet MS"/>
              </a:rPr>
              <a:t>Outlook - Temperature</a:t>
            </a:r>
          </a:p>
          <a:p>
            <a:endParaRPr lang="en-US" sz="2400" dirty="0" smtClean="0">
              <a:solidFill>
                <a:srgbClr val="008000"/>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Probability of above or below average temperatures during the period (e.g., July-August-Sept).</a:t>
            </a:r>
          </a:p>
          <a:p>
            <a:pPr marL="342900" indent="-342900">
              <a:buFont typeface="Arial"/>
              <a:buChar char="•"/>
            </a:pPr>
            <a:endParaRPr lang="en-US" sz="2000" dirty="0" smtClean="0">
              <a:solidFill>
                <a:srgbClr val="458CCA"/>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Keep lead time and forecast period in mind when interpreting.</a:t>
            </a:r>
          </a:p>
          <a:p>
            <a:pPr marL="342900" indent="-342900">
              <a:buFont typeface="Arial"/>
              <a:buChar char="•"/>
            </a:pPr>
            <a:endParaRPr lang="en-US" sz="2000" dirty="0" smtClean="0">
              <a:solidFill>
                <a:schemeClr val="tx1">
                  <a:lumMod val="65000"/>
                  <a:lumOff val="35000"/>
                </a:schemeClr>
              </a:solidFill>
              <a:latin typeface="Trebuchet MS"/>
              <a:cs typeface="Trebuchet MS"/>
            </a:endParaRPr>
          </a:p>
          <a:p>
            <a:pPr marL="342900" indent="-342900">
              <a:buFont typeface="Arial"/>
              <a:buChar char="•"/>
            </a:pPr>
            <a:r>
              <a:rPr lang="en-US" sz="2000" b="1" dirty="0" smtClean="0">
                <a:solidFill>
                  <a:schemeClr val="tx1">
                    <a:lumMod val="65000"/>
                    <a:lumOff val="35000"/>
                  </a:schemeClr>
                </a:solidFill>
                <a:latin typeface="Trebuchet MS"/>
                <a:cs typeface="Trebuchet MS"/>
              </a:rPr>
              <a:t>“EC” does not mean normal/average</a:t>
            </a:r>
            <a:r>
              <a:rPr lang="en-US" sz="2000" dirty="0" smtClean="0">
                <a:solidFill>
                  <a:schemeClr val="tx1">
                    <a:lumMod val="65000"/>
                    <a:lumOff val="35000"/>
                  </a:schemeClr>
                </a:solidFill>
                <a:latin typeface="Trebuchet MS"/>
                <a:cs typeface="Trebuchet MS"/>
              </a:rPr>
              <a:t>!</a:t>
            </a:r>
            <a:endParaRPr lang="en-US" sz="2000" dirty="0" smtClean="0">
              <a:solidFill>
                <a:srgbClr val="458CCA"/>
              </a:solidFill>
              <a:latin typeface="Trebuchet MS"/>
              <a:cs typeface="Trebuchet MS"/>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7528" y="247650"/>
            <a:ext cx="5498113" cy="51081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624021" y="4613231"/>
            <a:ext cx="2313642" cy="74254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83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4278094"/>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Uses of CPC Seasonal Outlooks</a:t>
            </a:r>
          </a:p>
          <a:p>
            <a:endParaRPr lang="en-US" sz="2400" dirty="0" smtClean="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Temperature and precipitation outlooks can be monitored for determining whether drought conditions may persist.</a:t>
            </a:r>
          </a:p>
          <a:p>
            <a:endParaRPr lang="en-US" sz="2000" dirty="0" smtClean="0">
              <a:solidFill>
                <a:srgbClr val="7D6B41"/>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Example: A chance of </a:t>
            </a:r>
            <a:r>
              <a:rPr lang="en-US" sz="2000" b="1" u="sng" dirty="0" smtClean="0">
                <a:solidFill>
                  <a:schemeClr val="tx1">
                    <a:lumMod val="65000"/>
                    <a:lumOff val="35000"/>
                  </a:schemeClr>
                </a:solidFill>
                <a:latin typeface="Trebuchet MS"/>
                <a:cs typeface="Trebuchet MS"/>
              </a:rPr>
              <a:t>above normal</a:t>
            </a:r>
            <a:r>
              <a:rPr lang="en-US" sz="2000" b="1" dirty="0" smtClean="0">
                <a:solidFill>
                  <a:schemeClr val="tx1">
                    <a:lumMod val="65000"/>
                    <a:lumOff val="35000"/>
                  </a:schemeClr>
                </a:solidFill>
                <a:latin typeface="Trebuchet MS"/>
                <a:cs typeface="Trebuchet MS"/>
              </a:rPr>
              <a:t> </a:t>
            </a:r>
            <a:r>
              <a:rPr lang="en-US" sz="2000" dirty="0" smtClean="0">
                <a:solidFill>
                  <a:schemeClr val="tx1">
                    <a:lumMod val="65000"/>
                    <a:lumOff val="35000"/>
                  </a:schemeClr>
                </a:solidFill>
                <a:latin typeface="Trebuchet MS"/>
                <a:cs typeface="Trebuchet MS"/>
              </a:rPr>
              <a:t>temperatures coupled with </a:t>
            </a:r>
            <a:r>
              <a:rPr lang="en-US" sz="2000" b="1" u="sng" dirty="0" smtClean="0">
                <a:solidFill>
                  <a:schemeClr val="tx1">
                    <a:lumMod val="65000"/>
                    <a:lumOff val="35000"/>
                  </a:schemeClr>
                </a:solidFill>
                <a:latin typeface="Trebuchet MS"/>
                <a:cs typeface="Trebuchet MS"/>
              </a:rPr>
              <a:t>below normal</a:t>
            </a:r>
            <a:r>
              <a:rPr lang="en-US" sz="2000" b="1" dirty="0" smtClean="0">
                <a:solidFill>
                  <a:schemeClr val="tx1">
                    <a:lumMod val="65000"/>
                    <a:lumOff val="35000"/>
                  </a:schemeClr>
                </a:solidFill>
                <a:latin typeface="Trebuchet MS"/>
                <a:cs typeface="Trebuchet MS"/>
              </a:rPr>
              <a:t> </a:t>
            </a:r>
            <a:r>
              <a:rPr lang="en-US" sz="2000" dirty="0" smtClean="0">
                <a:solidFill>
                  <a:schemeClr val="tx1">
                    <a:lumMod val="65000"/>
                    <a:lumOff val="35000"/>
                  </a:schemeClr>
                </a:solidFill>
                <a:latin typeface="Trebuchet MS"/>
                <a:cs typeface="Trebuchet MS"/>
              </a:rPr>
              <a:t>rainfall could lead to drought intensification.</a:t>
            </a:r>
          </a:p>
          <a:p>
            <a:pPr marL="342900" indent="-342900">
              <a:buFont typeface="Arial"/>
              <a:buChar char="•"/>
            </a:pPr>
            <a:endParaRPr lang="en-US" sz="2000" dirty="0" smtClean="0">
              <a:solidFill>
                <a:srgbClr val="458CCA"/>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Example: A chance of </a:t>
            </a:r>
            <a:r>
              <a:rPr lang="en-US" sz="2000" b="1" u="sng" dirty="0" smtClean="0">
                <a:solidFill>
                  <a:schemeClr val="tx1">
                    <a:lumMod val="65000"/>
                    <a:lumOff val="35000"/>
                  </a:schemeClr>
                </a:solidFill>
                <a:latin typeface="Trebuchet MS"/>
                <a:cs typeface="Trebuchet MS"/>
              </a:rPr>
              <a:t>below normal</a:t>
            </a:r>
            <a:r>
              <a:rPr lang="en-US" sz="2000" b="1" dirty="0" smtClean="0">
                <a:solidFill>
                  <a:schemeClr val="tx1">
                    <a:lumMod val="65000"/>
                    <a:lumOff val="35000"/>
                  </a:schemeClr>
                </a:solidFill>
                <a:latin typeface="Trebuchet MS"/>
                <a:cs typeface="Trebuchet MS"/>
              </a:rPr>
              <a:t> </a:t>
            </a:r>
            <a:r>
              <a:rPr lang="en-US" sz="2000" dirty="0" smtClean="0">
                <a:solidFill>
                  <a:schemeClr val="tx1">
                    <a:lumMod val="65000"/>
                    <a:lumOff val="35000"/>
                  </a:schemeClr>
                </a:solidFill>
                <a:latin typeface="Trebuchet MS"/>
                <a:cs typeface="Trebuchet MS"/>
              </a:rPr>
              <a:t>temperatures coupled with </a:t>
            </a:r>
            <a:r>
              <a:rPr lang="en-US" sz="2000" b="1" u="sng" dirty="0" smtClean="0">
                <a:solidFill>
                  <a:schemeClr val="tx1">
                    <a:lumMod val="65000"/>
                    <a:lumOff val="35000"/>
                  </a:schemeClr>
                </a:solidFill>
                <a:latin typeface="Trebuchet MS"/>
                <a:cs typeface="Trebuchet MS"/>
              </a:rPr>
              <a:t>normal</a:t>
            </a:r>
            <a:r>
              <a:rPr lang="en-US" sz="2000" b="1" dirty="0" smtClean="0">
                <a:solidFill>
                  <a:schemeClr val="tx1">
                    <a:lumMod val="65000"/>
                    <a:lumOff val="35000"/>
                  </a:schemeClr>
                </a:solidFill>
                <a:latin typeface="Trebuchet MS"/>
                <a:cs typeface="Trebuchet MS"/>
              </a:rPr>
              <a:t> </a:t>
            </a:r>
            <a:r>
              <a:rPr lang="en-US" sz="2000" dirty="0" smtClean="0">
                <a:solidFill>
                  <a:schemeClr val="tx1">
                    <a:lumMod val="65000"/>
                    <a:lumOff val="35000"/>
                  </a:schemeClr>
                </a:solidFill>
                <a:latin typeface="Trebuchet MS"/>
                <a:cs typeface="Trebuchet MS"/>
              </a:rPr>
              <a:t>rainfall could lead to less evaporation.</a:t>
            </a:r>
          </a:p>
          <a:p>
            <a:pPr marL="342900" indent="-342900">
              <a:buFont typeface="Arial"/>
              <a:buChar char="•"/>
            </a:pPr>
            <a:endParaRPr lang="en-US" sz="2000" dirty="0">
              <a:solidFill>
                <a:schemeClr val="tx1">
                  <a:lumMod val="65000"/>
                  <a:lumOff val="35000"/>
                </a:schemeClr>
              </a:solidFill>
              <a:latin typeface="Trebuchet MS"/>
              <a:cs typeface="Trebuchet MS"/>
            </a:endParaRPr>
          </a:p>
          <a:p>
            <a:pPr marL="342900" indent="-342900">
              <a:buFont typeface="Arial"/>
              <a:buChar char="•"/>
            </a:pPr>
            <a:endParaRPr lang="en-US" sz="2000" dirty="0" smtClean="0">
              <a:solidFill>
                <a:schemeClr val="tx1">
                  <a:lumMod val="65000"/>
                  <a:lumOff val="35000"/>
                </a:schemeClr>
              </a:solidFill>
              <a:latin typeface="Trebuchet MS"/>
              <a:cs typeface="Trebuchet MS"/>
            </a:endParaRPr>
          </a:p>
          <a:p>
            <a:pPr marL="342900" indent="-342900">
              <a:buFont typeface="Arial"/>
              <a:buChar char="•"/>
            </a:pPr>
            <a:endParaRPr lang="en-US" sz="2000" dirty="0" smtClean="0">
              <a:solidFill>
                <a:srgbClr val="458CCA"/>
              </a:solidFill>
              <a:latin typeface="Trebuchet MS"/>
              <a:cs typeface="Trebuchet MS"/>
            </a:endParaRPr>
          </a:p>
        </p:txBody>
      </p:sp>
    </p:spTree>
    <p:extLst>
      <p:ext uri="{BB962C8B-B14F-4D97-AF65-F5344CB8AC3E}">
        <p14:creationId xmlns:p14="http://schemas.microsoft.com/office/powerpoint/2010/main" val="6841749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1" y="373541"/>
            <a:ext cx="2476567" cy="4955203"/>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Example: Seasonal Drought Outlook</a:t>
            </a:r>
          </a:p>
          <a:p>
            <a:endParaRPr lang="en-US" sz="2400" dirty="0" smtClean="0">
              <a:solidFill>
                <a:srgbClr val="008000"/>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A forecast for whether drought will improve or get worse.</a:t>
            </a:r>
          </a:p>
          <a:p>
            <a:pPr marL="342900" indent="-342900">
              <a:buFont typeface="Arial"/>
              <a:buChar char="•"/>
            </a:pPr>
            <a:endParaRPr lang="en-US" sz="2000" dirty="0" smtClean="0">
              <a:solidFill>
                <a:srgbClr val="458CCA"/>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Keep forecast period in mind when interpreting.</a:t>
            </a:r>
            <a:endParaRPr lang="en-US" sz="2000" dirty="0" smtClean="0">
              <a:solidFill>
                <a:srgbClr val="458CCA"/>
              </a:solidFill>
              <a:latin typeface="Trebuchet MS"/>
              <a:cs typeface="Trebuchet MS"/>
            </a:endParaRPr>
          </a:p>
        </p:txBody>
      </p:sp>
      <p:pic>
        <p:nvPicPr>
          <p:cNvPr id="2" name="Picture 2" descr="http://www.cpc.ncep.noaa.gov/products/expert_assessment/season_drough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3809" y="614149"/>
            <a:ext cx="6016420" cy="46465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5541522" y="1047841"/>
            <a:ext cx="2398817" cy="27940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83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iddle_slide.png"/>
          <p:cNvPicPr>
            <a:picLocks noChangeAspect="1"/>
          </p:cNvPicPr>
          <p:nvPr/>
        </p:nvPicPr>
        <p:blipFill>
          <a:blip r:embed="rId3"/>
          <a:stretch>
            <a:fillRect/>
          </a:stretch>
        </p:blipFill>
        <p:spPr>
          <a:xfrm>
            <a:off x="5832" y="268"/>
            <a:ext cx="9132335" cy="6857463"/>
          </a:xfrm>
          <a:prstGeom prst="rect">
            <a:avLst/>
          </a:prstGeom>
        </p:spPr>
      </p:pic>
      <p:sp>
        <p:nvSpPr>
          <p:cNvPr id="10" name="TextBox 9"/>
          <p:cNvSpPr txBox="1"/>
          <p:nvPr/>
        </p:nvSpPr>
        <p:spPr>
          <a:xfrm>
            <a:off x="2215952" y="2056787"/>
            <a:ext cx="4898792" cy="523220"/>
          </a:xfrm>
          <a:prstGeom prst="rect">
            <a:avLst/>
          </a:prstGeom>
          <a:noFill/>
        </p:spPr>
        <p:txBody>
          <a:bodyPr wrap="square" rtlCol="0">
            <a:spAutoFit/>
          </a:bodyPr>
          <a:lstStyle/>
          <a:p>
            <a:pPr algn="ctr"/>
            <a:r>
              <a:rPr lang="en-US" sz="2800" dirty="0" smtClean="0">
                <a:solidFill>
                  <a:schemeClr val="tx2">
                    <a:lumMod val="75000"/>
                  </a:schemeClr>
                </a:solidFill>
                <a:latin typeface="Trebuchet MS"/>
                <a:cs typeface="Trebuchet MS"/>
              </a:rPr>
              <a:t>Questions?</a:t>
            </a:r>
            <a:endParaRPr lang="en-US" sz="2800" dirty="0">
              <a:solidFill>
                <a:schemeClr val="tx2">
                  <a:lumMod val="75000"/>
                </a:schemeClr>
              </a:solidFill>
              <a:latin typeface="Trebuchet MS"/>
              <a:cs typeface="Trebuchet MS"/>
            </a:endParaRPr>
          </a:p>
        </p:txBody>
      </p:sp>
    </p:spTree>
    <p:extLst>
      <p:ext uri="{BB962C8B-B14F-4D97-AF65-F5344CB8AC3E}">
        <p14:creationId xmlns:p14="http://schemas.microsoft.com/office/powerpoint/2010/main" val="32627199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iddle_slide.png"/>
          <p:cNvPicPr>
            <a:picLocks noChangeAspect="1"/>
          </p:cNvPicPr>
          <p:nvPr/>
        </p:nvPicPr>
        <p:blipFill>
          <a:blip r:embed="rId3"/>
          <a:stretch>
            <a:fillRect/>
          </a:stretch>
        </p:blipFill>
        <p:spPr>
          <a:xfrm>
            <a:off x="5832" y="268"/>
            <a:ext cx="9132335" cy="6857463"/>
          </a:xfrm>
          <a:prstGeom prst="rect">
            <a:avLst/>
          </a:prstGeom>
        </p:spPr>
      </p:pic>
      <p:sp>
        <p:nvSpPr>
          <p:cNvPr id="8" name="TextBox 7"/>
          <p:cNvSpPr txBox="1"/>
          <p:nvPr/>
        </p:nvSpPr>
        <p:spPr>
          <a:xfrm>
            <a:off x="2215951" y="2749422"/>
            <a:ext cx="4898793" cy="1231106"/>
          </a:xfrm>
          <a:prstGeom prst="rect">
            <a:avLst/>
          </a:prstGeom>
          <a:noFill/>
        </p:spPr>
        <p:txBody>
          <a:bodyPr wrap="square" rtlCol="0">
            <a:spAutoFit/>
          </a:bodyPr>
          <a:lstStyle/>
          <a:p>
            <a:pPr algn="ctr"/>
            <a:r>
              <a:rPr lang="en-US" sz="2000" dirty="0" smtClean="0">
                <a:solidFill>
                  <a:schemeClr val="tx1">
                    <a:lumMod val="65000"/>
                    <a:lumOff val="35000"/>
                  </a:schemeClr>
                </a:solidFill>
                <a:latin typeface="Trebuchet MS"/>
                <a:cs typeface="Trebuchet MS"/>
              </a:rPr>
              <a:t>Past Conditions</a:t>
            </a:r>
            <a:endParaRPr lang="en-US" sz="2000" dirty="0" smtClean="0">
              <a:solidFill>
                <a:schemeClr val="tx1">
                  <a:lumMod val="65000"/>
                  <a:lumOff val="35000"/>
                </a:schemeClr>
              </a:solidFill>
            </a:endParaRPr>
          </a:p>
          <a:p>
            <a:pPr algn="ctr"/>
            <a:endParaRPr lang="en-US" dirty="0" smtClean="0"/>
          </a:p>
          <a:p>
            <a:pPr algn="ctr"/>
            <a:endParaRPr lang="en-US" dirty="0" smtClean="0"/>
          </a:p>
          <a:p>
            <a:pPr algn="ctr"/>
            <a:endParaRPr lang="en-US" dirty="0"/>
          </a:p>
        </p:txBody>
      </p:sp>
      <p:sp>
        <p:nvSpPr>
          <p:cNvPr id="10" name="TextBox 9"/>
          <p:cNvSpPr txBox="1"/>
          <p:nvPr/>
        </p:nvSpPr>
        <p:spPr>
          <a:xfrm>
            <a:off x="2215952" y="2056787"/>
            <a:ext cx="4898792" cy="523220"/>
          </a:xfrm>
          <a:prstGeom prst="rect">
            <a:avLst/>
          </a:prstGeom>
          <a:noFill/>
        </p:spPr>
        <p:txBody>
          <a:bodyPr wrap="square" rtlCol="0">
            <a:spAutoFit/>
          </a:bodyPr>
          <a:lstStyle/>
          <a:p>
            <a:pPr algn="ctr"/>
            <a:r>
              <a:rPr lang="en-US" sz="2800" dirty="0" smtClean="0">
                <a:solidFill>
                  <a:schemeClr val="tx2">
                    <a:lumMod val="75000"/>
                  </a:schemeClr>
                </a:solidFill>
                <a:latin typeface="Trebuchet MS"/>
                <a:cs typeface="Trebuchet MS"/>
              </a:rPr>
              <a:t>Climatological Tools</a:t>
            </a:r>
            <a:endParaRPr lang="en-US" sz="2800" dirty="0">
              <a:solidFill>
                <a:schemeClr val="tx2">
                  <a:lumMod val="75000"/>
                </a:schemeClr>
              </a:solidFill>
              <a:latin typeface="Trebuchet MS"/>
              <a:cs typeface="Trebuchet M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2" name="Title 1"/>
          <p:cNvSpPr>
            <a:spLocks noGrp="1"/>
          </p:cNvSpPr>
          <p:nvPr>
            <p:ph type="title"/>
          </p:nvPr>
        </p:nvSpPr>
        <p:spPr/>
        <p:txBody>
          <a:bodyPr/>
          <a:lstStyle/>
          <a:p>
            <a:r>
              <a:rPr lang="en-US" dirty="0" smtClean="0">
                <a:solidFill>
                  <a:schemeClr val="tx2">
                    <a:lumMod val="75000"/>
                  </a:schemeClr>
                </a:solidFill>
                <a:latin typeface="Trebuchet MS" panose="020B0603020202020204" pitchFamily="34" charset="0"/>
              </a:rPr>
              <a:t>Already Mentioned</a:t>
            </a:r>
            <a:endParaRPr lang="en-US" dirty="0">
              <a:solidFill>
                <a:schemeClr val="tx2">
                  <a:lumMod val="75000"/>
                </a:schemeClr>
              </a:solidFill>
              <a:latin typeface="Trebuchet MS" panose="020B0603020202020204" pitchFamily="34" charset="0"/>
            </a:endParaRPr>
          </a:p>
        </p:txBody>
      </p:sp>
      <p:sp>
        <p:nvSpPr>
          <p:cNvPr id="3" name="Text Placeholder 2"/>
          <p:cNvSpPr>
            <a:spLocks noGrp="1"/>
          </p:cNvSpPr>
          <p:nvPr>
            <p:ph type="body" idx="1"/>
          </p:nvPr>
        </p:nvSpPr>
        <p:spPr/>
        <p:txBody>
          <a:bodyPr>
            <a:normAutofit fontScale="85000" lnSpcReduction="20000"/>
          </a:bodyPr>
          <a:lstStyle/>
          <a:p>
            <a:r>
              <a:rPr lang="en-US" dirty="0" smtClean="0">
                <a:solidFill>
                  <a:schemeClr val="tx2">
                    <a:lumMod val="75000"/>
                  </a:schemeClr>
                </a:solidFill>
                <a:latin typeface="Trebuchet MS" panose="020B0603020202020204" pitchFamily="34" charset="0"/>
              </a:rPr>
              <a:t>PRISM Climate Maps (PRISM Climate Group, Oregon State)</a:t>
            </a:r>
            <a:endParaRPr lang="en-US" dirty="0">
              <a:solidFill>
                <a:schemeClr val="tx2">
                  <a:lumMod val="75000"/>
                </a:schemeClr>
              </a:solidFill>
              <a:latin typeface="Trebuchet MS" panose="020B0603020202020204" pitchFamily="34" charset="0"/>
            </a:endParaRPr>
          </a:p>
        </p:txBody>
      </p:sp>
      <p:sp>
        <p:nvSpPr>
          <p:cNvPr id="7" name="Text Placeholder 6"/>
          <p:cNvSpPr>
            <a:spLocks noGrp="1"/>
          </p:cNvSpPr>
          <p:nvPr>
            <p:ph type="body" sz="quarter" idx="3"/>
          </p:nvPr>
        </p:nvSpPr>
        <p:spPr/>
        <p:txBody>
          <a:bodyPr>
            <a:normAutofit fontScale="92500" lnSpcReduction="20000"/>
          </a:bodyPr>
          <a:lstStyle/>
          <a:p>
            <a:r>
              <a:rPr lang="en-US" dirty="0" smtClean="0">
                <a:solidFill>
                  <a:schemeClr val="tx2">
                    <a:lumMod val="75000"/>
                  </a:schemeClr>
                </a:solidFill>
                <a:latin typeface="Trebuchet MS" panose="020B0603020202020204" pitchFamily="34" charset="0"/>
              </a:rPr>
              <a:t>Historical Climate Trends Tool (SCIPP)</a:t>
            </a:r>
            <a:endParaRPr lang="en-US" dirty="0">
              <a:solidFill>
                <a:schemeClr val="tx2">
                  <a:lumMod val="75000"/>
                </a:schemeClr>
              </a:solidFill>
              <a:latin typeface="Trebuchet MS" panose="020B0603020202020204" pitchFamily="34" charset="0"/>
            </a:endParaRPr>
          </a:p>
        </p:txBody>
      </p:sp>
      <p:pic>
        <p:nvPicPr>
          <p:cNvPr id="10"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45025" y="2892166"/>
            <a:ext cx="4041775" cy="2516705"/>
          </a:xfrm>
          <a:prstGeom prst="rect">
            <a:avLst/>
          </a:prstGeom>
          <a:ln>
            <a:noFill/>
          </a:ln>
          <a:effectLst>
            <a:outerShdw blurRad="190500" algn="tl" rotWithShape="0">
              <a:srgbClr val="000000">
                <a:alpha val="70000"/>
              </a:srgbClr>
            </a:outerShdw>
          </a:effectLst>
        </p:spPr>
      </p:pic>
      <p:pic>
        <p:nvPicPr>
          <p:cNvPr id="6" name="Content Placeholder 5"/>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57200" y="2716252"/>
            <a:ext cx="4040188" cy="28685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388268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299110"/>
            <a:ext cx="8488023" cy="2862322"/>
          </a:xfrm>
          <a:prstGeom prst="rect">
            <a:avLst/>
          </a:prstGeom>
          <a:noFill/>
        </p:spPr>
        <p:txBody>
          <a:bodyPr wrap="square" rtlCol="0">
            <a:spAutoFit/>
          </a:bodyPr>
          <a:lstStyle/>
          <a:p>
            <a:pPr algn="ctr"/>
            <a:r>
              <a:rPr lang="en-US" sz="2800" b="1" dirty="0" smtClean="0">
                <a:solidFill>
                  <a:schemeClr val="tx2">
                    <a:lumMod val="75000"/>
                  </a:schemeClr>
                </a:solidFill>
                <a:latin typeface="Trebuchet MS"/>
                <a:cs typeface="Trebuchet MS"/>
              </a:rPr>
              <a:t>Average Monthly Temperature and Precipitation Tool (SCIPP)</a:t>
            </a:r>
          </a:p>
          <a:p>
            <a:endParaRPr lang="en-US" sz="2400" dirty="0" smtClean="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Description:</a:t>
            </a:r>
            <a:endParaRPr lang="en-US" sz="2000" dirty="0" smtClean="0">
              <a:solidFill>
                <a:srgbClr val="7D6B41"/>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This tool displays information on how a particular year’s monthly temperature or precipitation records compare to normal (i.e., 30-year average for the period 1981-2010.)</a:t>
            </a:r>
            <a:endParaRPr lang="en-US" sz="2000" dirty="0" smtClean="0">
              <a:solidFill>
                <a:srgbClr val="458CCA"/>
              </a:solidFill>
              <a:latin typeface="Trebuchet MS"/>
              <a:cs typeface="Trebuchet MS"/>
            </a:endParaRPr>
          </a:p>
          <a:p>
            <a:pPr marL="342900" indent="-342900">
              <a:buFont typeface="Arial"/>
              <a:buChar char="•"/>
            </a:pPr>
            <a:endParaRPr lang="en-US" sz="2000" dirty="0" smtClean="0">
              <a:solidFill>
                <a:srgbClr val="458CCA"/>
              </a:solidFill>
              <a:latin typeface="Trebuchet MS"/>
              <a:cs typeface="Trebuchet MS"/>
            </a:endParaRPr>
          </a:p>
        </p:txBody>
      </p:sp>
      <p:pic>
        <p:nvPicPr>
          <p:cNvPr id="6" name="Content Placeholder 4"/>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681779" y="2839740"/>
            <a:ext cx="7871484" cy="3966198"/>
          </a:xfrm>
          <a:prstGeom prst="rect">
            <a:avLst/>
          </a:prstGeom>
          <a:ln>
            <a:noFill/>
          </a:ln>
          <a:effectLst>
            <a:outerShdw blurRad="190500" algn="tl" rotWithShape="0">
              <a:srgbClr val="000000">
                <a:alpha val="70000"/>
              </a:srgbClr>
            </a:outerShdw>
          </a:effectLst>
        </p:spPr>
      </p:pic>
      <p:sp>
        <p:nvSpPr>
          <p:cNvPr id="7" name="Rectangle 6"/>
          <p:cNvSpPr/>
          <p:nvPr/>
        </p:nvSpPr>
        <p:spPr>
          <a:xfrm>
            <a:off x="681780" y="2923955"/>
            <a:ext cx="1625486" cy="1297172"/>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882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00712"/>
            <a:ext cx="8488023" cy="892552"/>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Oklahoma Climate Divisions</a:t>
            </a:r>
          </a:p>
          <a:p>
            <a:endParaRPr lang="en-US" sz="2400" dirty="0" smtClean="0">
              <a:solidFill>
                <a:srgbClr val="008000"/>
              </a:solidFill>
              <a:latin typeface="Trebuchet MS"/>
              <a:cs typeface="Trebuchet MS"/>
            </a:endParaRPr>
          </a:p>
        </p:txBody>
      </p:sp>
      <p:pic>
        <p:nvPicPr>
          <p:cNvPr id="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238518" y="911684"/>
            <a:ext cx="8666962" cy="4841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679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ing_slide.png"/>
          <p:cNvPicPr>
            <a:picLocks noChangeAspect="1"/>
          </p:cNvPicPr>
          <p:nvPr/>
        </p:nvPicPr>
        <p:blipFill>
          <a:blip r:embed="rId3"/>
          <a:stretch>
            <a:fillRect/>
          </a:stretch>
        </p:blipFill>
        <p:spPr>
          <a:xfrm>
            <a:off x="5832" y="268"/>
            <a:ext cx="9132335" cy="6857463"/>
          </a:xfrm>
          <a:prstGeom prst="rect">
            <a:avLst/>
          </a:prstGeom>
        </p:spPr>
      </p:pic>
      <p:sp>
        <p:nvSpPr>
          <p:cNvPr id="5" name="TextBox 4"/>
          <p:cNvSpPr txBox="1"/>
          <p:nvPr/>
        </p:nvSpPr>
        <p:spPr>
          <a:xfrm>
            <a:off x="373510" y="373541"/>
            <a:ext cx="8488023" cy="2123658"/>
          </a:xfrm>
          <a:prstGeom prst="rect">
            <a:avLst/>
          </a:prstGeom>
          <a:noFill/>
        </p:spPr>
        <p:txBody>
          <a:bodyPr wrap="square" rtlCol="0">
            <a:spAutoFit/>
          </a:bodyPr>
          <a:lstStyle/>
          <a:p>
            <a:r>
              <a:rPr lang="en-US" sz="2800" dirty="0" smtClean="0">
                <a:solidFill>
                  <a:schemeClr val="tx2">
                    <a:lumMod val="75000"/>
                  </a:schemeClr>
                </a:solidFill>
                <a:latin typeface="Trebuchet MS"/>
                <a:cs typeface="Trebuchet MS"/>
              </a:rPr>
              <a:t>How to use it</a:t>
            </a:r>
          </a:p>
          <a:p>
            <a:endParaRPr lang="en-US" sz="2400" dirty="0" smtClean="0">
              <a:solidFill>
                <a:srgbClr val="008000"/>
              </a:solidFill>
              <a:latin typeface="Trebuchet MS"/>
              <a:cs typeface="Trebuchet MS"/>
            </a:endParaRPr>
          </a:p>
          <a:p>
            <a:r>
              <a:rPr lang="en-US" sz="2000" dirty="0" smtClean="0">
                <a:solidFill>
                  <a:schemeClr val="tx1">
                    <a:lumMod val="65000"/>
                    <a:lumOff val="35000"/>
                  </a:schemeClr>
                </a:solidFill>
                <a:latin typeface="Trebuchet MS"/>
                <a:cs typeface="Trebuchet MS"/>
              </a:rPr>
              <a:t>Choose a</a:t>
            </a:r>
            <a:endParaRPr lang="en-US" sz="2000" dirty="0" smtClean="0">
              <a:solidFill>
                <a:srgbClr val="7D6B41"/>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State </a:t>
            </a:r>
            <a:r>
              <a:rPr lang="en-US" sz="2000" dirty="0" smtClean="0">
                <a:solidFill>
                  <a:schemeClr val="tx1">
                    <a:lumMod val="65000"/>
                    <a:lumOff val="35000"/>
                  </a:schemeClr>
                </a:solidFill>
                <a:latin typeface="Trebuchet MS"/>
                <a:cs typeface="Trebuchet MS"/>
                <a:sym typeface="Wingdings" panose="05000000000000000000" pitchFamily="2" charset="2"/>
              </a:rPr>
              <a:t>Oklahoma</a:t>
            </a:r>
            <a:endParaRPr lang="en-US" sz="2000" dirty="0" smtClean="0">
              <a:solidFill>
                <a:srgbClr val="458CCA"/>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Climate Division </a:t>
            </a:r>
            <a:r>
              <a:rPr lang="en-US" sz="2000" dirty="0" smtClean="0">
                <a:solidFill>
                  <a:schemeClr val="tx1">
                    <a:lumMod val="65000"/>
                    <a:lumOff val="35000"/>
                  </a:schemeClr>
                </a:solidFill>
                <a:latin typeface="Trebuchet MS"/>
                <a:cs typeface="Trebuchet MS"/>
                <a:sym typeface="Wingdings" panose="05000000000000000000" pitchFamily="2" charset="2"/>
              </a:rPr>
              <a:t> 3</a:t>
            </a:r>
            <a:endParaRPr lang="en-US" sz="2000" dirty="0" smtClean="0">
              <a:solidFill>
                <a:srgbClr val="458CCA"/>
              </a:solidFill>
              <a:latin typeface="Trebuchet MS"/>
              <a:cs typeface="Trebuchet MS"/>
            </a:endParaRPr>
          </a:p>
          <a:p>
            <a:pPr marL="342900" indent="-342900">
              <a:buFont typeface="Arial"/>
              <a:buChar char="•"/>
            </a:pPr>
            <a:r>
              <a:rPr lang="en-US" sz="2000" dirty="0" smtClean="0">
                <a:solidFill>
                  <a:schemeClr val="tx1">
                    <a:lumMod val="65000"/>
                    <a:lumOff val="35000"/>
                  </a:schemeClr>
                </a:solidFill>
                <a:latin typeface="Trebuchet MS"/>
                <a:cs typeface="Trebuchet MS"/>
              </a:rPr>
              <a:t>Year </a:t>
            </a:r>
            <a:r>
              <a:rPr lang="en-US" sz="2000" dirty="0" smtClean="0">
                <a:solidFill>
                  <a:schemeClr val="tx1">
                    <a:lumMod val="65000"/>
                    <a:lumOff val="35000"/>
                  </a:schemeClr>
                </a:solidFill>
                <a:latin typeface="Trebuchet MS"/>
                <a:cs typeface="Trebuchet MS"/>
                <a:sym typeface="Wingdings" panose="05000000000000000000" pitchFamily="2" charset="2"/>
              </a:rPr>
              <a:t> 2014</a:t>
            </a:r>
            <a:endParaRPr lang="en-US" sz="2000" dirty="0" smtClean="0">
              <a:solidFill>
                <a:srgbClr val="458CCA"/>
              </a:solidFill>
              <a:latin typeface="Trebuchet MS"/>
              <a:cs typeface="Trebuchet M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8" y="2658143"/>
            <a:ext cx="9055595" cy="40297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255104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10481</TotalTime>
  <Words>4432</Words>
  <Application>Microsoft Office PowerPoint</Application>
  <PresentationFormat>On-screen Show (4:3)</PresentationFormat>
  <Paragraphs>377</Paragraphs>
  <Slides>43</Slides>
  <Notes>42</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Already Mentioned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Already Mentioned</vt:lpstr>
      <vt:lpstr>PowerPoint Presentation</vt:lpstr>
      <vt:lpstr>PowerPoint Presentation</vt:lpstr>
      <vt:lpstr>Other useful mobile apps: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Already Mentioned</vt:lpstr>
      <vt:lpstr>PowerPoint Presentation</vt:lpstr>
      <vt:lpstr>PowerPoint Presentation</vt:lpstr>
      <vt:lpstr>PowerPoint Presentation</vt:lpstr>
      <vt:lpstr>PowerPoint Presentation</vt:lpstr>
      <vt:lpstr>PowerPoint Presentation</vt:lpstr>
      <vt:lpstr>PowerPoint Presentation</vt:lpstr>
    </vt:vector>
  </TitlesOfParts>
  <Company>Oklahoma Climatological Survey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Nick Richardson</dc:creator>
  <cp:lastModifiedBy>Rachel Riley</cp:lastModifiedBy>
  <cp:revision>140</cp:revision>
  <dcterms:created xsi:type="dcterms:W3CDTF">2014-06-05T14:47:00Z</dcterms:created>
  <dcterms:modified xsi:type="dcterms:W3CDTF">2015-03-23T20:42:51Z</dcterms:modified>
</cp:coreProperties>
</file>