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32" r:id="rId3"/>
    <p:sldId id="259" r:id="rId4"/>
    <p:sldId id="260" r:id="rId5"/>
    <p:sldId id="261" r:id="rId6"/>
    <p:sldId id="319" r:id="rId7"/>
    <p:sldId id="318" r:id="rId8"/>
    <p:sldId id="323" r:id="rId9"/>
    <p:sldId id="331" r:id="rId10"/>
    <p:sldId id="324" r:id="rId11"/>
    <p:sldId id="330" r:id="rId12"/>
    <p:sldId id="325" r:id="rId13"/>
    <p:sldId id="328" r:id="rId14"/>
    <p:sldId id="329" r:id="rId15"/>
    <p:sldId id="326" r:id="rId16"/>
    <p:sldId id="327" r:id="rId17"/>
    <p:sldId id="321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7AC"/>
    <a:srgbClr val="458CCA"/>
    <a:srgbClr val="1A73CA"/>
    <a:srgbClr val="7D6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6" autoAdjust="0"/>
    <p:restoredTop sz="80704" autoAdjust="0"/>
  </p:normalViewPr>
  <p:slideViewPr>
    <p:cSldViewPr snapToGrid="0" snapToObjects="1">
      <p:cViewPr>
        <p:scale>
          <a:sx n="121" d="100"/>
          <a:sy n="121" d="100"/>
        </p:scale>
        <p:origin x="-7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9001B-9BD1-5849-85C9-CA3DE340329C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127F2-5628-DC45-8086-DA07CB085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source for much of the introductory material in this presentation is from VCAPS: www.vcapsforplanning.org.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52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a closer</a:t>
            </a:r>
            <a:r>
              <a:rPr lang="en-US" baseline="0" dirty="0" smtClean="0"/>
              <a:t> look at the water resources component of this report. The report is 205 pages.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formal report is 6 pages. This is an example of an organized, tribal-wide effort, but with a more reasonable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plan is 144 pages.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plan itself is 60 pages, but the website includes many supporting documents for the the planning process and other information.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of the reports mentioned are climate change plans that contain a vulnerability assessment within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 page report with many supporting documents and other information online </a:t>
            </a:r>
            <a:r>
              <a:rPr lang="en-US" sz="1200" dirty="0" smtClean="0">
                <a:solidFill>
                  <a:srgbClr val="595959"/>
                </a:solidFill>
                <a:latin typeface="Trebuchet MS"/>
                <a:cs typeface="Trebuchet MS"/>
              </a:rPr>
              <a:t>that includes initiatives to improve air quality, reduce carbon, and protect from future risks.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this and the Chicago plan represent</a:t>
            </a:r>
            <a:r>
              <a:rPr lang="en-US" baseline="0" dirty="0" smtClean="0"/>
              <a:t> monumental efforts by two of the country’s largest cities, but within these plans are specific initiatives or policy methods that could be applicable to a wide range of vulnerability assessment efforts.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</a:t>
            </a:r>
            <a:r>
              <a:rPr lang="en-US" baseline="0" dirty="0" smtClean="0"/>
              <a:t> want to consider the following questions when conducting a vulnerability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gets at the idea of the causal structure of hazards.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Wildland</a:t>
            </a:r>
            <a:r>
              <a:rPr lang="en-US" baseline="0" dirty="0" smtClean="0"/>
              <a:t> urban interface: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as areas where homes are built near or among lands prone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wildland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fire.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Activity/plan: development along the </a:t>
            </a:r>
            <a:r>
              <a:rPr lang="en-US" baseline="0" dirty="0" err="1" smtClean="0"/>
              <a:t>wildland</a:t>
            </a:r>
            <a:r>
              <a:rPr lang="en-US" baseline="0" dirty="0" smtClean="0"/>
              <a:t> urban interface.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1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 point of investigating climate vulnerability is to reduce exposure or mitigate consequences through hazard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Vulnerability assessments can range from large reports that</a:t>
            </a:r>
            <a:r>
              <a:rPr lang="en-US" baseline="0" dirty="0" smtClean="0"/>
              <a:t> involve multiple agencies and hundreds of man-hours to smaller projects conducted within the context of a single community or organization. This is an example of a large assessment (report is 176 pages).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another example</a:t>
            </a:r>
            <a:r>
              <a:rPr lang="en-US" baseline="0" dirty="0" smtClean="0"/>
              <a:t> of a very detailed vulnerability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127F2-5628-DC45-8086-DA07CB085F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BDD18-4254-EA49-AF0D-3BEF21FBF9E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ernclimate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pen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1" y="2277240"/>
            <a:ext cx="9132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Climate Vulnerability Assessment Introduction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" y="861755"/>
            <a:ext cx="3516301" cy="1030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292" y="6138948"/>
            <a:ext cx="44287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95959"/>
                </a:solidFill>
                <a:latin typeface="Trebuchet MS"/>
                <a:cs typeface="Trebuchet MS"/>
              </a:rPr>
              <a:t>Info from VCAPS:</a:t>
            </a:r>
          </a:p>
          <a:p>
            <a:r>
              <a:rPr lang="en-US" sz="1600" dirty="0">
                <a:solidFill>
                  <a:srgbClr val="595959"/>
                </a:solidFill>
                <a:latin typeface="Trebuchet MS"/>
                <a:cs typeface="Trebuchet MS"/>
              </a:rPr>
              <a:t>http://</a:t>
            </a:r>
            <a:r>
              <a:rPr lang="en-US" sz="1600" dirty="0" err="1">
                <a:solidFill>
                  <a:srgbClr val="595959"/>
                </a:solidFill>
                <a:latin typeface="Trebuchet MS"/>
                <a:cs typeface="Trebuchet MS"/>
              </a:rPr>
              <a:t>www.vcapsforplanning.org</a:t>
            </a:r>
            <a:endParaRPr lang="en-US" sz="1600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 Assessment Examples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 smtClean="0">
                <a:solidFill>
                  <a:srgbClr val="595959"/>
                </a:solidFill>
                <a:latin typeface="Trebuchet MS"/>
                <a:cs typeface="Trebuchet MS"/>
              </a:rPr>
              <a:t>Considerations for Climate Change 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Trebuchet MS"/>
                <a:cs typeface="Trebuchet MS"/>
              </a:rPr>
              <a:t>and Variability Adaptation on the 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Trebuchet MS"/>
                <a:cs typeface="Trebuchet MS"/>
              </a:rPr>
              <a:t>Navajo Nation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is a vulnerability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assessment guide focusing on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ecological impacts and resource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Management. </a:t>
            </a: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 document highlights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environmental changes in the 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outhwest, and includes information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on the adaptation planning process.</a:t>
            </a:r>
          </a:p>
          <a:p>
            <a:endParaRPr lang="en-US" sz="20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Online </a:t>
            </a:r>
            <a:r>
              <a:rPr lang="en-US" sz="2000" dirty="0" err="1" smtClean="0">
                <a:solidFill>
                  <a:srgbClr val="595959"/>
                </a:solidFill>
                <a:latin typeface="Trebuchet MS"/>
                <a:cs typeface="Trebuchet MS"/>
              </a:rPr>
              <a:t>pdf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: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</a:rPr>
              <a:t>http://drought.gov/media/</a:t>
            </a:r>
            <a:r>
              <a:rPr lang="en-US" sz="2000" b="1" dirty="0" smtClean="0">
                <a:solidFill>
                  <a:srgbClr val="595959"/>
                </a:solidFill>
              </a:rPr>
              <a:t>pgfiles</a:t>
            </a:r>
            <a:r>
              <a:rPr lang="en-US" sz="2000" b="1" dirty="0">
                <a:solidFill>
                  <a:srgbClr val="595959"/>
                </a:solidFill>
              </a:rPr>
              <a:t>/</a:t>
            </a:r>
            <a:endParaRPr lang="en-US" sz="2000" b="1" dirty="0" smtClean="0">
              <a:solidFill>
                <a:srgbClr val="595959"/>
              </a:solidFill>
            </a:endParaRPr>
          </a:p>
          <a:p>
            <a:r>
              <a:rPr lang="en-US" sz="2000" b="1" dirty="0" smtClean="0">
                <a:solidFill>
                  <a:srgbClr val="595959"/>
                </a:solidFill>
              </a:rPr>
              <a:t>navajo_adaptation_report_final_</a:t>
            </a:r>
          </a:p>
          <a:p>
            <a:r>
              <a:rPr lang="en-US" sz="2000" b="1" dirty="0" smtClean="0">
                <a:solidFill>
                  <a:srgbClr val="595959"/>
                </a:solidFill>
              </a:rPr>
              <a:t>lowresolution_2014</a:t>
            </a:r>
            <a:r>
              <a:rPr lang="en-US" sz="2000" b="1" dirty="0">
                <a:solidFill>
                  <a:srgbClr val="595959"/>
                </a:solidFill>
              </a:rPr>
              <a:t>.pdf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12" y="1033729"/>
            <a:ext cx="3941221" cy="51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 Assessment Examples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Water Resources Key Points</a:t>
            </a:r>
          </a:p>
          <a:p>
            <a:endParaRPr lang="en-US" sz="20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Water demand management: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Improve water conservation in buildings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and use water efficient technologies.</a:t>
            </a: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Water supply management: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Continue working to settle water rights 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laims and save high quality water for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drinking supply.</a:t>
            </a: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Enhancing storage: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Add wind breaks around stock ponds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and enhance groundwater recharge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with rock dams, dikes, and catch basins.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08" y="1033729"/>
            <a:ext cx="3941221" cy="51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 Assessment Examples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16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Extensive information on how tribes in the Pacific Northwest are addressing climate change can be found through the </a:t>
            </a:r>
            <a:r>
              <a:rPr lang="en-US" sz="2000" b="1" dirty="0" smtClean="0">
                <a:solidFill>
                  <a:srgbClr val="595959"/>
                </a:solidFill>
                <a:latin typeface="Trebuchet MS"/>
                <a:cs typeface="Trebuchet MS"/>
              </a:rPr>
              <a:t>Tribal Climate Change Project.</a:t>
            </a:r>
            <a:endParaRPr lang="en-US" sz="20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16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Notable examples include work by the Jamestown S’Klallam and Swinomish Tribes.</a:t>
            </a:r>
          </a:p>
          <a:p>
            <a:endParaRPr lang="en-US" sz="16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Online: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</a:rPr>
              <a:t>http://</a:t>
            </a:r>
            <a:r>
              <a:rPr lang="en-US" sz="2000" b="1" dirty="0" err="1">
                <a:solidFill>
                  <a:srgbClr val="595959"/>
                </a:solidFill>
              </a:rPr>
              <a:t>tribalclimate.uoregon.edu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Screen Shot 2014-08-08 at 11.52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" y="3728088"/>
            <a:ext cx="9144000" cy="3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299460"/>
            <a:ext cx="848802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 Assessment Examples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14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 </a:t>
            </a:r>
            <a:r>
              <a:rPr lang="en-US" sz="2000" b="1" dirty="0" smtClean="0">
                <a:solidFill>
                  <a:srgbClr val="595959"/>
                </a:solidFill>
                <a:latin typeface="Trebuchet MS"/>
                <a:cs typeface="Trebuchet MS"/>
              </a:rPr>
              <a:t>Jamestown S’Klallam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plan resulted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from a two day workshop the tribe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completed where they identified the most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important climate impacts to the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community, such as: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Increasing temperatures and changing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precipitation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Sea level rise and coastal flooding</a:t>
            </a:r>
          </a:p>
          <a:p>
            <a:endParaRPr lang="en-US" sz="14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Also identified were key areas of concern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important to the tribe, such as: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Salmon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Clams and Oysters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Wildfires</a:t>
            </a:r>
          </a:p>
          <a:p>
            <a:endParaRPr lang="en-US" sz="14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Online: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</a:rPr>
              <a:t>http://tribalclimate.uoregon.edu/files</a:t>
            </a:r>
            <a:r>
              <a:rPr lang="en-US" sz="2000" b="1" dirty="0" smtClean="0">
                <a:solidFill>
                  <a:srgbClr val="595959"/>
                </a:solidFill>
              </a:rPr>
              <a:t>/2010/</a:t>
            </a:r>
          </a:p>
          <a:p>
            <a:r>
              <a:rPr lang="en-US" sz="2000" b="1" dirty="0" smtClean="0">
                <a:solidFill>
                  <a:srgbClr val="595959"/>
                </a:solidFill>
              </a:rPr>
              <a:t>11/Jamestown_Sklallam_Adaptation_Plan_Profile_FINAL-1qqgd7e.pdf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66" y="909867"/>
            <a:ext cx="3692701" cy="46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1" y="373541"/>
            <a:ext cx="57542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 Assessment Examples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16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 </a:t>
            </a:r>
            <a:r>
              <a:rPr lang="en-US" sz="2000" b="1" dirty="0" smtClean="0">
                <a:solidFill>
                  <a:srgbClr val="595959"/>
                </a:solidFill>
                <a:latin typeface="Trebuchet MS"/>
                <a:cs typeface="Trebuchet MS"/>
              </a:rPr>
              <a:t>Swinomish Climate Change Initiative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was initially a two year study on the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impacts of climate change on tribe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resources, assets and community.</a:t>
            </a:r>
          </a:p>
          <a:p>
            <a:endParaRPr lang="en-US" sz="16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 plan also identified recommended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actions relating to coastal resources,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upland resources, physical health, and community infrastructure and services.</a:t>
            </a:r>
          </a:p>
          <a:p>
            <a:endParaRPr lang="en-US" sz="16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 initiative continues to guide tribal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interests through the Swinomish Office of Planning and Community Development. </a:t>
            </a:r>
          </a:p>
          <a:p>
            <a:endParaRPr lang="en-US" sz="16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Online: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</a:rPr>
              <a:t>http://www.swinomish-nsn.gov/</a:t>
            </a:r>
            <a:r>
              <a:rPr lang="en-US" sz="2000" b="1" dirty="0" smtClean="0">
                <a:solidFill>
                  <a:srgbClr val="595959"/>
                </a:solidFill>
              </a:rPr>
              <a:t>climate_</a:t>
            </a:r>
          </a:p>
          <a:p>
            <a:r>
              <a:rPr lang="en-US" sz="2000" b="1" dirty="0" smtClean="0">
                <a:solidFill>
                  <a:srgbClr val="595959"/>
                </a:solidFill>
              </a:rPr>
              <a:t>change</a:t>
            </a:r>
            <a:r>
              <a:rPr lang="en-US" sz="2000" b="1" dirty="0">
                <a:solidFill>
                  <a:srgbClr val="595959"/>
                </a:solidFill>
              </a:rPr>
              <a:t>/</a:t>
            </a:r>
            <a:r>
              <a:rPr lang="en-US" sz="2000" b="1" dirty="0" err="1">
                <a:solidFill>
                  <a:srgbClr val="595959"/>
                </a:solidFill>
              </a:rPr>
              <a:t>climate_main.html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Screen Shot 2014-08-08 at 2.17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12" y="931334"/>
            <a:ext cx="3613755" cy="46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1" y="373541"/>
            <a:ext cx="58177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 Assessment Examples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 </a:t>
            </a:r>
            <a:r>
              <a:rPr lang="en-US" sz="2000" b="1" dirty="0" smtClean="0">
                <a:solidFill>
                  <a:srgbClr val="595959"/>
                </a:solidFill>
                <a:latin typeface="Trebuchet MS"/>
                <a:cs typeface="Trebuchet MS"/>
              </a:rPr>
              <a:t>Chicago Action Plan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is a large urban planning and policy initiative guided by climate vulnerability and adaptation.</a:t>
            </a: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 main resiliency themes include: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Energy efficient buildings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Clean and renewable energy resources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Improved transportation options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Reduced waste and industrial pollution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Adaptation (like </a:t>
            </a:r>
            <a:r>
              <a:rPr lang="en-US" sz="2000" dirty="0" err="1" smtClean="0">
                <a:solidFill>
                  <a:srgbClr val="595959"/>
                </a:solidFill>
                <a:latin typeface="Trebuchet MS"/>
                <a:cs typeface="Trebuchet MS"/>
              </a:rPr>
              <a:t>stormwater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 system upgrades and heat wave emergency response plans)    </a:t>
            </a:r>
          </a:p>
          <a:p>
            <a:endParaRPr lang="en-US" sz="20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Online: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</a:rPr>
              <a:t>http://</a:t>
            </a:r>
            <a:r>
              <a:rPr lang="en-US" sz="2000" b="1" dirty="0" err="1">
                <a:solidFill>
                  <a:srgbClr val="595959"/>
                </a:solidFill>
              </a:rPr>
              <a:t>www.chicagoclimateaction.org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Screen Shot 2014-08-08 at 10.43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8" y="867833"/>
            <a:ext cx="28892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1" y="373541"/>
            <a:ext cx="58177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 Assessment Examples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 err="1" smtClean="0">
                <a:solidFill>
                  <a:srgbClr val="595959"/>
                </a:solidFill>
                <a:latin typeface="Trebuchet MS"/>
                <a:cs typeface="Trebuchet MS"/>
              </a:rPr>
              <a:t>PlaNYC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 represents a sustainability and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resiliency blueprint for New York City.</a:t>
            </a: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 main progress themes include: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Housing and Neighborhoods, Parks and Public Space, Brownfields, Waterways, Water Supply, Transportation, Energy, Air Quality, Solid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Waste, and Climate Change</a:t>
            </a:r>
          </a:p>
          <a:p>
            <a:endParaRPr lang="en-US" sz="16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Specific goals involve implementing updates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to building codes, a 30% reduction in carbon emissions, and having the cleanest air of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large cities.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lang="en-US" sz="1400" dirty="0" smtClean="0">
                <a:solidFill>
                  <a:srgbClr val="595959"/>
                </a:solidFill>
                <a:latin typeface="Trebuchet MS"/>
                <a:cs typeface="Trebuchet MS"/>
              </a:rPr>
              <a:t> 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Online: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</a:rPr>
              <a:t>http://</a:t>
            </a:r>
            <a:r>
              <a:rPr lang="en-US" sz="2000" b="1" dirty="0" err="1" smtClean="0">
                <a:solidFill>
                  <a:srgbClr val="595959"/>
                </a:solidFill>
              </a:rPr>
              <a:t>www.nyc.gov</a:t>
            </a:r>
            <a:r>
              <a:rPr lang="en-US" sz="2000" b="1" dirty="0" smtClean="0">
                <a:solidFill>
                  <a:srgbClr val="595959"/>
                </a:solidFill>
              </a:rPr>
              <a:t>/</a:t>
            </a:r>
            <a:r>
              <a:rPr lang="en-US" sz="2000" b="1" dirty="0" err="1" smtClean="0">
                <a:solidFill>
                  <a:srgbClr val="595959"/>
                </a:solidFill>
              </a:rPr>
              <a:t>planyc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Screen Shot 2014-08-08 at 11.07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00" y="1247053"/>
            <a:ext cx="3399367" cy="41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525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Questions to Consider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What infrastructure could be effected by the weather or climate hazard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?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What programs or initiatives could be impacted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?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Which services or businesses could be interrupted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?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Do you think the sensitivity to disruption from the hazard is high or low?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What are the costs of adaptive measures verses the costs should failure or damage occur?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Which locations or citizens are most at risk?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What ecological impacts could be negative to the community?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Compared to other hazards, which are most important right now in terms of planning importance?</a:t>
            </a:r>
          </a:p>
        </p:txBody>
      </p:sp>
    </p:spTree>
    <p:extLst>
      <p:ext uri="{BB962C8B-B14F-4D97-AF65-F5344CB8AC3E}">
        <p14:creationId xmlns:p14="http://schemas.microsoft.com/office/powerpoint/2010/main" val="23235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-12826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1" y="373541"/>
            <a:ext cx="876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Other Considerations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The risk to a climate impact can be represented as a function of its likelihood and the magnitude of its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consequence. 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 descr="Screen Shot 2014-04-30 at 4.10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14" y="1791681"/>
            <a:ext cx="6601031" cy="4348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1486" y="6125043"/>
            <a:ext cx="4428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Trebuchet MS"/>
                <a:cs typeface="Trebuchet MS"/>
              </a:rPr>
              <a:t>Source: Chicago Area Climate Change Quick Guide</a:t>
            </a:r>
            <a:endParaRPr lang="en-US" sz="1200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584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2525" y="1835022"/>
            <a:ext cx="729594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Note: This slide set is one of several that were presented at climate training workshops in 2014. Please visit the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SCIPP Documents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page in the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Resources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tab on the SCIPP’s website,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  <a:hlinkClick r:id="rId3"/>
              </a:rPr>
              <a:t>www.southernclimate.org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for slide sets on additional topics.</a:t>
            </a:r>
          </a:p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Workshop funding was provided by the NOAA Regional Integrated Sciences and Assessments program.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Hazard Management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sz="2400" b="1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  <a:latin typeface="Trebuchet MS"/>
                <a:cs typeface="Trebuchet MS"/>
              </a:rPr>
              <a:t>Hazards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 (threats to people and what they value) emerge from causally linked series of events, choices, and consequences – a causal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chain.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Whatever the hazard, its impacts and consequences are dependent on societal and individual choices and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actions.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Example: Development along the </a:t>
            </a:r>
            <a:r>
              <a:rPr lang="en-US" sz="2000" dirty="0" err="1">
                <a:solidFill>
                  <a:srgbClr val="595959"/>
                </a:solidFill>
                <a:latin typeface="Trebuchet MS"/>
                <a:cs typeface="Trebuchet MS"/>
              </a:rPr>
              <a:t>wildland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 urban interface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	- Might increase risk, wildfire danger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	- Direct effect: losses and damages from wildfire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	- Indirect effect: runoff/erosion or poor water quality 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		after a fire</a:t>
            </a: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What other considerations are involved in this example?</a:t>
            </a:r>
          </a:p>
        </p:txBody>
      </p:sp>
    </p:spTree>
    <p:extLst>
      <p:ext uri="{BB962C8B-B14F-4D97-AF65-F5344CB8AC3E}">
        <p14:creationId xmlns:p14="http://schemas.microsoft.com/office/powerpoint/2010/main" val="42034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Hazard Management 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rgbClr val="7D6B41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 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stream of choices and activities that culminate in undesirable consequences can be interrupted and blocked at various stages by management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activities.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Once a plan, activity or event has begun, the next steps in the chain are outcomes and exposures to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them.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Example: Development along the </a:t>
            </a:r>
            <a:r>
              <a:rPr lang="en-US" sz="2000" dirty="0" err="1">
                <a:solidFill>
                  <a:srgbClr val="595959"/>
                </a:solidFill>
                <a:latin typeface="Trebuchet MS"/>
                <a:cs typeface="Trebuchet MS"/>
              </a:rPr>
              <a:t>wildland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 urban interface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	- Natural buffers or growth boundaries 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	- Brush clearing 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	- Controlled burns  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</a:t>
            </a:r>
            <a:endParaRPr lang="en-US" sz="2000" dirty="0" smtClean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073562" y="6580736"/>
            <a:ext cx="1115224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Source: </a:t>
            </a:r>
            <a:r>
              <a:rPr lang="en-US" sz="1200" b="1" i="1" dirty="0" smtClean="0">
                <a:solidFill>
                  <a:schemeClr val="bg1"/>
                </a:solidFill>
              </a:rPr>
              <a:t>NOAA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17201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</a:t>
            </a:r>
          </a:p>
          <a:p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The point of a vulnerability assessment is to better understand how hazards arise, the exposures and sensitivity to them, and how to adapt or cope with the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threat.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  <a:latin typeface="Trebuchet MS"/>
                <a:cs typeface="Trebuchet MS"/>
              </a:rPr>
              <a:t>Vulnerability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: the differential susceptibility to loss from a given result</a:t>
            </a: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For planning purposes it is appropriate to prioritize vulnerable areas of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concern.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rgbClr val="458CCA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469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17201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</a:t>
            </a:r>
          </a:p>
          <a:p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Exposure to climate variation is primarily a function of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geography. 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For example, with 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precipitation variability and semi-arid areas, Oklahoma is exposed to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drought.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 smtClean="0">
                <a:solidFill>
                  <a:srgbClr val="595959"/>
                </a:solidFill>
                <a:latin typeface="Trebuchet MS"/>
                <a:cs typeface="Trebuchet MS"/>
              </a:rPr>
              <a:t>Sensitivity: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the degree to which a given community or ecosystem is affected by climate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stresses. 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In Oklahoma increased heat during already hot summers might have significant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impacts.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rgbClr val="458CCA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273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Adaptive Capacity</a:t>
            </a:r>
          </a:p>
          <a:p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  <a:latin typeface="Trebuchet MS"/>
                <a:cs typeface="Trebuchet MS"/>
              </a:rPr>
              <a:t>Adaptive capacity 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or </a:t>
            </a:r>
            <a:r>
              <a:rPr lang="en-US" sz="2000" b="1" dirty="0">
                <a:solidFill>
                  <a:srgbClr val="595959"/>
                </a:solidFill>
                <a:latin typeface="Trebuchet MS"/>
                <a:cs typeface="Trebuchet MS"/>
              </a:rPr>
              <a:t>resilience coping 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is the ability to withstand negative impacts from a hazard and adapt to a given climate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impact.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  <a:latin typeface="Trebuchet MS"/>
                <a:cs typeface="Trebuchet MS"/>
              </a:rPr>
              <a:t>Coping actions 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are things people do to protect themselves from harm, like getting help from friends or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neighbors. 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Examples: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mutual 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aid agreements 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   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conservation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   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reliable 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water resources </a:t>
            </a: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   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insurance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		   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knowledge 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of developing risks (like drought or severe 			         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- weather </a:t>
            </a:r>
            <a:r>
              <a:rPr lang="en-US" sz="2000" dirty="0">
                <a:solidFill>
                  <a:srgbClr val="595959"/>
                </a:solidFill>
                <a:latin typeface="Trebuchet MS"/>
                <a:cs typeface="Trebuchet MS"/>
              </a:rPr>
              <a:t>monitoring) 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723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 Assessment Examples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 smtClean="0">
                <a:solidFill>
                  <a:srgbClr val="595959"/>
                </a:solidFill>
                <a:latin typeface="Trebuchet MS"/>
                <a:cs typeface="Trebuchet MS"/>
              </a:rPr>
              <a:t>Scanning the Conservation Horizon 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is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a vulnerability assessment guide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focusing on ecological impacts and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resource management. </a:t>
            </a: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The document covers vulnerability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basics and features case study 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examples from around the US.</a:t>
            </a:r>
          </a:p>
          <a:p>
            <a:endParaRPr lang="en-US" sz="20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Online </a:t>
            </a:r>
            <a:r>
              <a:rPr lang="en-US" sz="2000" dirty="0" err="1" smtClean="0">
                <a:solidFill>
                  <a:srgbClr val="595959"/>
                </a:solidFill>
                <a:latin typeface="Trebuchet MS"/>
                <a:cs typeface="Trebuchet MS"/>
              </a:rPr>
              <a:t>pdf</a:t>
            </a:r>
            <a:r>
              <a:rPr lang="en-US" sz="2000" dirty="0" smtClean="0">
                <a:solidFill>
                  <a:srgbClr val="595959"/>
                </a:solidFill>
                <a:latin typeface="Trebuchet MS"/>
                <a:cs typeface="Trebuchet MS"/>
              </a:rPr>
              <a:t>: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b="1" dirty="0">
                <a:solidFill>
                  <a:srgbClr val="595959"/>
                </a:solidFill>
              </a:rPr>
              <a:t>www.nwf.org/vulnerabilityguide</a:t>
            </a:r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Screen Shot 2014-08-04 at 2.12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12" y="1028936"/>
            <a:ext cx="3941221" cy="51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373541"/>
            <a:ext cx="84880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Vulnerability Assessment Examples</a:t>
            </a:r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000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One of the case study examples is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An Integrated Climate Change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Assessment Framework in the Four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Corners Region.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For this ecosystem it involved: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- defining a plausible climate change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cenario (like warmer and drier with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ncreased climate extremes)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- assessing known and potential climate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hange impacts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- identifying intervention points that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environmental management can affect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- evaluating adaptation strategies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(like wetland restoration)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Screen Shot 2014-08-04 at 2.12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74" y="1028936"/>
            <a:ext cx="3941221" cy="51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13209</TotalTime>
  <Words>1368</Words>
  <Application>Microsoft Office PowerPoint</Application>
  <PresentationFormat>On-screen Show (4:3)</PresentationFormat>
  <Paragraphs>252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Climatological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Richardson</dc:creator>
  <cp:lastModifiedBy>Rachel Riley</cp:lastModifiedBy>
  <cp:revision>143</cp:revision>
  <dcterms:created xsi:type="dcterms:W3CDTF">2015-02-26T01:08:27Z</dcterms:created>
  <dcterms:modified xsi:type="dcterms:W3CDTF">2015-03-23T20:43:43Z</dcterms:modified>
</cp:coreProperties>
</file>