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87" r:id="rId20"/>
    <p:sldId id="276" r:id="rId21"/>
    <p:sldId id="270" r:id="rId22"/>
    <p:sldId id="288" r:id="rId23"/>
    <p:sldId id="289" r:id="rId24"/>
    <p:sldId id="291" r:id="rId25"/>
    <p:sldId id="292" r:id="rId26"/>
    <p:sldId id="277" r:id="rId27"/>
    <p:sldId id="283" r:id="rId28"/>
    <p:sldId id="284" r:id="rId29"/>
    <p:sldId id="278" r:id="rId30"/>
    <p:sldId id="279" r:id="rId31"/>
    <p:sldId id="280" r:id="rId32"/>
    <p:sldId id="281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7AC"/>
    <a:srgbClr val="458CCA"/>
    <a:srgbClr val="1A73CA"/>
    <a:srgbClr val="7D6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759D-AFAC-1646-95DE-50C30EA057D8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E4A8D-863C-FE45-A17D-E1C408E7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B7335657-9FC7-714F-83C5-D4C4CF25A5A6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19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5AEB18E4-1D8A-4A48-9C77-87BF746E8986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22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6CCC6C57-8270-6E44-A4DD-48095DA06F71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23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84D5ADCA-0164-884B-8F1F-966B18D50D53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33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9C3CBF63-27E9-BB4E-8F04-9A67DAC9B87C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34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/>
            <a:fld id="{336A16BA-6552-AB49-BA00-DC45EA619B87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35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BDD18-4254-EA49-AF0D-3BEF21FBF9E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C707-F215-964A-801B-2683DE8F8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1930732"/>
            <a:ext cx="80212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dirty="0" smtClean="0">
                <a:solidFill>
                  <a:srgbClr val="000000"/>
                </a:solidFill>
                <a:latin typeface="Trebuchet MS"/>
                <a:cs typeface="Trebuchet MS"/>
              </a:rPr>
              <a:t>2007 Flooding and Tropical Storm Erin </a:t>
            </a:r>
            <a:endParaRPr lang="en-US" sz="4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24" y="4211178"/>
            <a:ext cx="81701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Jeffrey Basara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Associate Professor, School of Meteorology,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Director of Research, Oklahoma Climatological Survey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Director, Kessler Atmospheric and Ecological Field Station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University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of Oklahoma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" y="861755"/>
            <a:ext cx="3516301" cy="10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66342"/>
            <a:ext cx="8229600" cy="1143000"/>
          </a:xfrm>
        </p:spPr>
        <p:txBody>
          <a:bodyPr/>
          <a:lstStyle/>
          <a:p>
            <a:r>
              <a:rPr lang="en-US" dirty="0" smtClean="0"/>
              <a:t>June 30, 2007</a:t>
            </a:r>
            <a:endParaRPr lang="en-US" dirty="0"/>
          </a:p>
        </p:txBody>
      </p:sp>
      <p:pic>
        <p:nvPicPr>
          <p:cNvPr id="4" name="Picture 3" descr="500_070630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2020"/>
            <a:ext cx="7620000" cy="5715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2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54472"/>
            <a:ext cx="8229600" cy="1143000"/>
          </a:xfrm>
        </p:spPr>
        <p:txBody>
          <a:bodyPr/>
          <a:lstStyle/>
          <a:p>
            <a:r>
              <a:rPr lang="en-US" dirty="0" smtClean="0"/>
              <a:t>July 3, 2007</a:t>
            </a:r>
            <a:endParaRPr lang="en-US" dirty="0"/>
          </a:p>
        </p:txBody>
      </p:sp>
      <p:pic>
        <p:nvPicPr>
          <p:cNvPr id="4" name="Picture 3" descr="500_070703_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3890"/>
            <a:ext cx="7620000" cy="5715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19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490005"/>
            <a:ext cx="7486650" cy="5762625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4260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Reported Flooding: June 2007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124200" y="5021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41071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211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3116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3116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86600" y="21259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3116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116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1071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41071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41071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5021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5021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0" y="502156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35772"/>
            <a:ext cx="8229600" cy="1143000"/>
          </a:xfrm>
        </p:spPr>
        <p:txBody>
          <a:bodyPr/>
          <a:lstStyle/>
          <a:p>
            <a:r>
              <a:rPr lang="en-US" dirty="0" smtClean="0"/>
              <a:t>Washita R. Near Chickasha</a:t>
            </a:r>
            <a:endParaRPr lang="en-US" dirty="0"/>
          </a:p>
        </p:txBody>
      </p:sp>
      <p:pic>
        <p:nvPicPr>
          <p:cNvPr id="4" name="Picture 3" descr="DSC_00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632590"/>
            <a:ext cx="8229600" cy="5509071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5737990"/>
            <a:ext cx="424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Laura Martin, Oklahoma Mesonet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461430"/>
            <a:ext cx="7486650" cy="579120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1382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Reported Flooding: July 2007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124200" y="50334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1472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21378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11472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1472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1378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21378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21378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5033430"/>
            <a:ext cx="914400" cy="838200"/>
          </a:xfrm>
          <a:prstGeom prst="rect">
            <a:avLst/>
          </a:prstGeom>
          <a:solidFill>
            <a:schemeClr val="accent3">
              <a:alpha val="7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" y="268"/>
            <a:ext cx="9132335" cy="68574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2" y="1251458"/>
            <a:ext cx="9132335" cy="560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d_b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4077841"/>
            <a:ext cx="4591050" cy="261397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8458"/>
            <a:ext cx="8229600" cy="1143000"/>
          </a:xfrm>
        </p:spPr>
        <p:txBody>
          <a:bodyPr/>
          <a:lstStyle/>
          <a:p>
            <a:r>
              <a:rPr lang="en-US" dirty="0" smtClean="0"/>
              <a:t>Summer 2007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34020"/>
            <a:ext cx="8229600" cy="4525963"/>
          </a:xfrm>
        </p:spPr>
        <p:txBody>
          <a:bodyPr/>
          <a:lstStyle/>
          <a:p>
            <a:pPr marL="173038" indent="-1730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June 2007: </a:t>
            </a:r>
            <a:r>
              <a:rPr lang="en-US" dirty="0" smtClean="0"/>
              <a:t>Wettest on record (since 1895) for four climate divisions, and for the state overall.</a:t>
            </a:r>
          </a:p>
          <a:p>
            <a:pPr marL="173038" indent="-173038"/>
            <a:r>
              <a:rPr lang="en-US" dirty="0" smtClean="0"/>
              <a:t>Damaging [flash-]flooding reported on 15 days</a:t>
            </a:r>
          </a:p>
          <a:p>
            <a:pPr marL="173038" indent="-173038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Consecutive days with precipitation at OKC</a:t>
            </a:r>
            <a:r>
              <a:rPr lang="en-US" dirty="0" smtClean="0"/>
              <a:t>:</a:t>
            </a:r>
          </a:p>
          <a:p>
            <a:pPr marL="288925" lvl="1" indent="-173038"/>
            <a:r>
              <a:rPr lang="en-US" dirty="0" smtClean="0"/>
              <a:t>Previous record:</a:t>
            </a:r>
          </a:p>
          <a:p>
            <a:pPr marL="288925" lvl="1" indent="-173038"/>
            <a:r>
              <a:rPr lang="en-US" dirty="0" smtClean="0"/>
              <a:t>14 days (Spring 1937)</a:t>
            </a:r>
          </a:p>
          <a:p>
            <a:pPr marL="288925" lvl="1" indent="-173038"/>
            <a:r>
              <a:rPr lang="en-US" b="1" u="sng" dirty="0" smtClean="0"/>
              <a:t>New record:</a:t>
            </a:r>
          </a:p>
          <a:p>
            <a:pPr marL="288925" lvl="1" indent="-173038"/>
            <a:r>
              <a:rPr lang="en-US" dirty="0" smtClean="0"/>
              <a:t>20 days (Jun. 13 – Jul. 2, 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8950" y="45582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st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8550" y="60060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st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7950" y="57774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st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6150" y="52440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st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2907" y="3796220"/>
            <a:ext cx="579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June 2007 precipitation rank</a:t>
            </a:r>
          </a:p>
          <a:p>
            <a:pPr algn="r"/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(out of 113 </a:t>
            </a:r>
            <a:r>
              <a:rPr lang="en-US" dirty="0" err="1" smtClean="0">
                <a:solidFill>
                  <a:srgbClr val="00863D"/>
                </a:solidFill>
                <a:latin typeface="Arial Black" pitchFamily="34" charset="0"/>
              </a:rPr>
              <a:t>yrs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)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4058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72</a:t>
            </a:r>
            <a:r>
              <a:rPr lang="en-US" baseline="30000" dirty="0" smtClean="0">
                <a:solidFill>
                  <a:srgbClr val="FF0000"/>
                </a:solidFill>
                <a:latin typeface="Arial Black" pitchFamily="34" charset="0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2440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8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524402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15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6892" y="600602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10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455822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63D"/>
                </a:solidFill>
                <a:latin typeface="Arial Black" pitchFamily="34" charset="0"/>
              </a:rPr>
              <a:t>2</a:t>
            </a:r>
            <a:r>
              <a:rPr lang="en-US" baseline="30000" dirty="0" smtClean="0">
                <a:solidFill>
                  <a:srgbClr val="00863D"/>
                </a:solidFill>
                <a:latin typeface="Arial Black" pitchFamily="34" charset="0"/>
              </a:rPr>
              <a:t>nd</a:t>
            </a:r>
            <a:endParaRPr lang="en-US" dirty="0">
              <a:solidFill>
                <a:srgbClr val="00863D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June 2007</a:t>
            </a:r>
            <a:endParaRPr lang="en-US" dirty="0"/>
          </a:p>
        </p:txBody>
      </p:sp>
      <p:pic>
        <p:nvPicPr>
          <p:cNvPr id="4" name="Content Placeholder 3" descr="jun2007t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43000"/>
            <a:ext cx="8686800" cy="4767142"/>
          </a:xfr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1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July 2007</a:t>
            </a:r>
            <a:endParaRPr lang="en-US" dirty="0"/>
          </a:p>
        </p:txBody>
      </p:sp>
      <p:pic>
        <p:nvPicPr>
          <p:cNvPr id="4" name="Content Placeholder 5" descr="jul2007t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43000"/>
            <a:ext cx="8686800" cy="4767142"/>
          </a:xfr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52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3" name="Picture 2" descr="erin.PNG"/>
          <p:cNvPicPr>
            <a:picLocks noChangeAspect="1"/>
          </p:cNvPicPr>
          <p:nvPr/>
        </p:nvPicPr>
        <p:blipFill>
          <a:blip r:embed="rId3">
            <a:lum bright="52000" contrast="-46000"/>
            <a:alphaModFix/>
          </a:blip>
          <a:stretch>
            <a:fillRect/>
          </a:stretch>
        </p:blipFill>
        <p:spPr>
          <a:xfrm>
            <a:off x="0" y="107687"/>
            <a:ext cx="9144000" cy="6642625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Oh yeah, back to that Tropical Storm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371600" y="3886200"/>
            <a:ext cx="72100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Tropical Storm Erin: Aug 18-19,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18434" name="Picture 8" descr="1127542707_6b94d64c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6" y="696516"/>
            <a:ext cx="7286625" cy="5464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406" y="0"/>
            <a:ext cx="6858000" cy="6853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charset="0"/>
                <a:cs typeface="Calibri" charset="0"/>
              </a:rPr>
              <a:t>Erin Over the Gulf of Mexico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16387" name="Picture 5" descr="pretty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347"/>
            <a:ext cx="9140652" cy="52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Just Another Tropical Storm …?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08458"/>
            <a:ext cx="8229600" cy="532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Erin’s Storm Track</a:t>
            </a:r>
            <a:endParaRPr lang="en-US" dirty="0"/>
          </a:p>
        </p:txBody>
      </p:sp>
      <p:pic>
        <p:nvPicPr>
          <p:cNvPr id="4" name="Content Placeholder 3" descr="Arndt-Fig5-stormtr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825" y="863438"/>
            <a:ext cx="8937767" cy="5228594"/>
          </a:xfrm>
          <a:ln w="28575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2264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of Brad </a:t>
            </a:r>
            <a:r>
              <a:rPr lang="en-US" sz="1400" dirty="0" err="1" smtClean="0"/>
              <a:t>Illston</a:t>
            </a:r>
            <a:r>
              <a:rPr lang="en-US" sz="1400" dirty="0" smtClean="0"/>
              <a:t>, OCS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14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7749"/>
            <a:ext cx="8229600" cy="776648"/>
          </a:xfrm>
        </p:spPr>
        <p:txBody>
          <a:bodyPr/>
          <a:lstStyle/>
          <a:p>
            <a:r>
              <a:rPr lang="en-US" dirty="0" smtClean="0"/>
              <a:t>Erin’s Offshore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28166"/>
              </p:ext>
            </p:extLst>
          </p:nvPr>
        </p:nvGraphicFramePr>
        <p:xfrm>
          <a:off x="442261" y="890276"/>
          <a:ext cx="8364948" cy="5089608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697079"/>
                <a:gridCol w="774533"/>
                <a:gridCol w="619625"/>
                <a:gridCol w="697079"/>
                <a:gridCol w="1394158"/>
                <a:gridCol w="1161798"/>
                <a:gridCol w="1316704"/>
                <a:gridCol w="1703972"/>
              </a:tblGrid>
              <a:tr h="5062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Time (UTC)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Lat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Lon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Movement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Sustained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Central Pressure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Category </a:t>
                      </a:r>
                    </a:p>
                  </a:txBody>
                  <a:tcPr/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 Aug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0300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23.9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91.1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NW @ 10mph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1006 hPa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0600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24.3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91.3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NW @ 10mph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1006 hPa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0900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24.6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91.8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NW @ 10mph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1006 hPa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24.7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93.0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WNW @ 13mph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1006 hPa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25.4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93.5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WNW @ 14 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1006 hPa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1530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25.6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93.5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WNW @ 12mph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1005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1800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26.0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93.8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WNW @ 12mph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1005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2100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26.3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94.4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NW @ 13mph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1005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26.5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95.1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NW @ 13mph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1003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0300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26.5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95.7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WNW @ 14 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1004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0600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26.4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96.1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WNW @ 12 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1004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0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0900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27.3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96.7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WNW @ 12 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40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1004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Trop. Storm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6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1200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28.0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97.2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WNW @ 12 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35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1006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Landfalling</a:t>
                      </a:r>
                      <a:r>
                        <a:rPr lang="en-US" sz="1200" dirty="0"/>
                        <a:t> 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46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16 Aug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1500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28.5 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97.8 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NW @ 15mph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35 mph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1006 </a:t>
                      </a:r>
                      <a:r>
                        <a:rPr lang="en-US" sz="1200" dirty="0" err="1"/>
                        <a:t>hPa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Overland Trop. Depression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3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060" y="-95994"/>
            <a:ext cx="5029040" cy="68535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cs typeface="Calibri" charset="0"/>
              </a:rPr>
              <a:t>Rainfall Path </a:t>
            </a:r>
            <a:r>
              <a:rPr lang="en-US" sz="4000" dirty="0">
                <a:solidFill>
                  <a:srgbClr val="000000"/>
                </a:solidFill>
                <a:cs typeface="Calibri" charset="0"/>
              </a:rPr>
              <a:t>of Erin</a:t>
            </a:r>
          </a:p>
        </p:txBody>
      </p:sp>
      <p:pic>
        <p:nvPicPr>
          <p:cNvPr id="20483" name="Picture 3" descr="Erin2007filledrainbl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" y="589360"/>
            <a:ext cx="7715250" cy="56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6" y="160734"/>
            <a:ext cx="3804047" cy="6853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cs typeface="Calibri" charset="0"/>
              </a:rPr>
              <a:t>Infrared Satellite over Oklahoma</a:t>
            </a:r>
          </a:p>
        </p:txBody>
      </p:sp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285750" y="2732484"/>
            <a:ext cx="4204767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</a:pPr>
            <a:r>
              <a:rPr lang="en-US" sz="2400" dirty="0">
                <a:latin typeface="+mj-lt"/>
              </a:rPr>
              <a:t>Eruption of Convection! </a:t>
            </a:r>
            <a:endParaRPr lang="en-US" sz="2400" dirty="0">
              <a:latin typeface="+mj-lt"/>
              <a:cs typeface="Calibri" charset="0"/>
            </a:endParaRPr>
          </a:p>
        </p:txBody>
      </p:sp>
      <p:pic>
        <p:nvPicPr>
          <p:cNvPr id="24580" name="Picture 3" descr="fig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0"/>
            <a:ext cx="4545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1" name="Straight Arrow Connector 5"/>
          <p:cNvCxnSpPr>
            <a:cxnSpLocks noChangeShapeType="1"/>
          </p:cNvCxnSpPr>
          <p:nvPr/>
        </p:nvCxnSpPr>
        <p:spPr bwMode="auto">
          <a:xfrm>
            <a:off x="3607594" y="3000375"/>
            <a:ext cx="1607344" cy="750094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7"/>
          <p:cNvCxnSpPr>
            <a:cxnSpLocks noChangeShapeType="1"/>
          </p:cNvCxnSpPr>
          <p:nvPr/>
        </p:nvCxnSpPr>
        <p:spPr bwMode="auto">
          <a:xfrm>
            <a:off x="3607594" y="3000375"/>
            <a:ext cx="3857625" cy="750094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Straight Arrow Connector 9"/>
          <p:cNvCxnSpPr>
            <a:cxnSpLocks noChangeShapeType="1"/>
          </p:cNvCxnSpPr>
          <p:nvPr/>
        </p:nvCxnSpPr>
        <p:spPr bwMode="auto">
          <a:xfrm>
            <a:off x="3607594" y="3000377"/>
            <a:ext cx="1714500" cy="2946794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ASOS Observations, 2:00 am CDT</a:t>
            </a:r>
          </a:p>
        </p:txBody>
      </p:sp>
      <p:pic>
        <p:nvPicPr>
          <p:cNvPr id="33795" name="Picture 5" descr="a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661"/>
            <a:ext cx="9144000" cy="46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OK Mesonet Obs, 2:00 am CDT</a:t>
            </a:r>
          </a:p>
        </p:txBody>
      </p:sp>
      <p:pic>
        <p:nvPicPr>
          <p:cNvPr id="34819" name="Picture 4" descr="meso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661"/>
            <a:ext cx="9144000" cy="46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85750" y="2678906"/>
            <a:ext cx="2625328" cy="243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>
              <a:defRPr/>
            </a:pPr>
            <a:r>
              <a:rPr lang="en-US" sz="2200" dirty="0">
                <a:latin typeface="+mj-lt"/>
                <a:ea typeface="Gill Sans" pitchFamily="-107" charset="0"/>
                <a:cs typeface="Gill Sans" pitchFamily="-107" charset="0"/>
                <a:sym typeface="Gill Sans" pitchFamily="-107" charset="0"/>
              </a:rPr>
              <a:t>Observed winds greater than any time during offshore life.</a:t>
            </a:r>
          </a:p>
          <a:p>
            <a:pPr algn="ctr">
              <a:defRPr/>
            </a:pPr>
            <a:r>
              <a:rPr lang="en-US" sz="2200" dirty="0">
                <a:latin typeface="+mj-lt"/>
                <a:ea typeface="Gill Sans" pitchFamily="-107" charset="0"/>
                <a:cs typeface="Gill Sans" pitchFamily="-107" charset="0"/>
                <a:sym typeface="Gill Sans" pitchFamily="-107" charset="0"/>
              </a:rPr>
              <a:t>Observed sea-level pressure deeper than any time during offshore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38487"/>
            <a:ext cx="8229600" cy="833799"/>
          </a:xfrm>
        </p:spPr>
        <p:txBody>
          <a:bodyPr>
            <a:normAutofit/>
          </a:bodyPr>
          <a:lstStyle/>
          <a:p>
            <a:r>
              <a:rPr lang="en-US" dirty="0" smtClean="0"/>
              <a:t>Erin: 2:23 am CDT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32" y="795312"/>
            <a:ext cx="9138168" cy="536699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Arndt-Fig16a-meso-stnpl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795876"/>
            <a:ext cx="7315200" cy="5366426"/>
          </a:xfrm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28600" y="1786476"/>
            <a:ext cx="4953000" cy="4191001"/>
            <a:chOff x="228600" y="2209800"/>
            <a:chExt cx="4953000" cy="4191001"/>
          </a:xfrm>
        </p:grpSpPr>
        <p:sp>
          <p:nvSpPr>
            <p:cNvPr id="6" name="Oval 5"/>
            <p:cNvSpPr/>
            <p:nvPr/>
          </p:nvSpPr>
          <p:spPr>
            <a:xfrm>
              <a:off x="4191000" y="2209800"/>
              <a:ext cx="990600" cy="9906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0" y="3886799"/>
              <a:ext cx="1580315" cy="2514002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Central Pressure:</a:t>
              </a:r>
              <a:r>
                <a:rPr lang="en-US" dirty="0" smtClean="0">
                  <a:solidFill>
                    <a:schemeClr val="tx2"/>
                  </a:solidFill>
                </a:rPr>
                <a:t> 1001.3 mb</a:t>
              </a:r>
            </a:p>
            <a:p>
              <a:pPr algn="ctr"/>
              <a:endParaRPr lang="en-US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Peak sustained wind</a:t>
              </a:r>
              <a:r>
                <a:rPr lang="en-US" dirty="0" smtClean="0">
                  <a:solidFill>
                    <a:schemeClr val="tx2"/>
                  </a:solidFill>
                </a:rPr>
                <a:t>:  57.6 mph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Curved Connector 8"/>
            <p:cNvCxnSpPr>
              <a:stCxn id="8" idx="0"/>
              <a:endCxn id="6" idx="3"/>
            </p:cNvCxnSpPr>
            <p:nvPr/>
          </p:nvCxnSpPr>
          <p:spPr>
            <a:xfrm rot="5400000" flipH="1" flipV="1">
              <a:off x="2261680" y="1812409"/>
              <a:ext cx="831469" cy="331731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16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2" name="Picture 1" descr="Screen Shot 2014-08-26 at 5.2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1" y="183317"/>
            <a:ext cx="4687936" cy="5993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39233" y="183317"/>
            <a:ext cx="4204767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</a:pPr>
            <a:r>
              <a:rPr lang="en-US" dirty="0" smtClean="0">
                <a:latin typeface="+mj-lt"/>
              </a:rPr>
              <a:t>Impressive Wind Gusts</a:t>
            </a:r>
            <a:endParaRPr lang="en-US" dirty="0">
              <a:latin typeface="+mj-lt"/>
              <a:cs typeface="Calibri" charset="0"/>
            </a:endParaRPr>
          </a:p>
        </p:txBody>
      </p: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 flipH="1">
            <a:off x="4860337" y="1977202"/>
            <a:ext cx="1123279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 flipH="1">
            <a:off x="4860337" y="5875285"/>
            <a:ext cx="1123279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611570" y="1645421"/>
            <a:ext cx="2892401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</a:pPr>
            <a:r>
              <a:rPr lang="en-US" sz="2400" dirty="0" smtClean="0">
                <a:latin typeface="+mj-lt"/>
              </a:rPr>
              <a:t>75 mph (Thunderstorm)</a:t>
            </a:r>
            <a:endParaRPr lang="en-US" sz="2400" dirty="0">
              <a:latin typeface="+mj-lt"/>
              <a:cs typeface="Calibri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983616" y="5660117"/>
            <a:ext cx="2892401" cy="5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</a:pPr>
            <a:r>
              <a:rPr lang="en-US" sz="2400" dirty="0" smtClean="0">
                <a:latin typeface="+mj-lt"/>
              </a:rPr>
              <a:t>74 mph (Rain Band)</a:t>
            </a:r>
            <a:endParaRPr lang="en-US" sz="2400" dirty="0"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345" y="-38487"/>
            <a:ext cx="8229600" cy="833799"/>
          </a:xfrm>
        </p:spPr>
        <p:txBody>
          <a:bodyPr>
            <a:normAutofit/>
          </a:bodyPr>
          <a:lstStyle/>
          <a:p>
            <a:r>
              <a:rPr lang="en-US" dirty="0" smtClean="0"/>
              <a:t>Erin Rainfall Totals</a:t>
            </a:r>
            <a:endParaRPr lang="en-US" dirty="0"/>
          </a:p>
        </p:txBody>
      </p:sp>
      <p:pic>
        <p:nvPicPr>
          <p:cNvPr id="3" name="Picture 2" descr="Screen Shot 2014-08-26 at 10.10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3" y="795312"/>
            <a:ext cx="6222227" cy="542154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38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37502"/>
            <a:ext cx="8229600" cy="746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Erin’s Rainfall Superlatives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11481"/>
              </p:ext>
            </p:extLst>
          </p:nvPr>
        </p:nvGraphicFramePr>
        <p:xfrm>
          <a:off x="501075" y="980153"/>
          <a:ext cx="8211180" cy="5002420"/>
        </p:xfrm>
        <a:graphic>
          <a:graphicData uri="http://schemas.openxmlformats.org/drawingml/2006/table">
            <a:tbl>
              <a:tblPr/>
              <a:tblGrid>
                <a:gridCol w="1105351"/>
                <a:gridCol w="2684424"/>
                <a:gridCol w="1342212"/>
                <a:gridCol w="1736980"/>
                <a:gridCol w="1342213"/>
              </a:tblGrid>
              <a:tr h="450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Amount (cm)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Station (identifier)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Historical Rank </a:t>
                      </a: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= wettest)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Month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Period of Record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23.0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Watonga (349364)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1902-2007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22.9*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Fort Cobb (FTCB)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21.7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Okmulgee (OKMU)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19.7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Okemah (OKEM)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18.0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El Reno (ELRE)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16.6*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Weatherford (WEAT)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16.4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Weatherford (349422)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1905-2007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15.6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Marlow 1WSW (345581)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1900-2007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15.4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Chickasha Experiment Stn (341750)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 / 1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1953-2007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14.3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Union City (349086)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1914-2007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14.2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Norman 3SSE (346386)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10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1894-2007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13.6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Kingfisher (KING)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13.2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Blanchard 2SSW (340830)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1902-2007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13.0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Lindsay 2W (345216)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9 / 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/ 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1938-2007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12.6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Norman (NRMN)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2002-2007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12.5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Minco (MINC)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10.6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Acme (ACME)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All Months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1994-2007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9.9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Rossevelt (347727)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1943-2007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9.7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Okla. City Will Rogers (346661)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August 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1948-2007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154" marR="681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Tropical </a:t>
            </a:r>
            <a:r>
              <a:rPr lang="en-US" dirty="0">
                <a:cs typeface="Arial" charset="0"/>
              </a:rPr>
              <a:t>Storm Erin</a:t>
            </a:r>
          </a:p>
        </p:txBody>
      </p:sp>
      <p:pic>
        <p:nvPicPr>
          <p:cNvPr id="17411" name="Picture 5" descr="pretty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" y="1559347"/>
            <a:ext cx="9140651" cy="52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7976"/>
            <a:ext cx="8229600" cy="788518"/>
          </a:xfrm>
        </p:spPr>
        <p:txBody>
          <a:bodyPr>
            <a:normAutofit/>
          </a:bodyPr>
          <a:lstStyle/>
          <a:p>
            <a:r>
              <a:rPr lang="en-US" dirty="0" smtClean="0"/>
              <a:t>More Erin Rainfall Superlatives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94766"/>
              </p:ext>
            </p:extLst>
          </p:nvPr>
        </p:nvGraphicFramePr>
        <p:xfrm>
          <a:off x="533400" y="1417638"/>
          <a:ext cx="8153400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341120"/>
                <a:gridCol w="1524000"/>
                <a:gridCol w="1905000"/>
                <a:gridCol w="1752600"/>
              </a:tblGrid>
              <a:tr h="1203158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Comparable Benchmark (</a:t>
                      </a:r>
                      <a:r>
                        <a:rPr lang="en-US" dirty="0" err="1" smtClean="0"/>
                        <a:t>Tortorelli</a:t>
                      </a:r>
                      <a:r>
                        <a:rPr lang="en-US" baseline="0" dirty="0" smtClean="0"/>
                        <a:t> &amp; Rea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Value</a:t>
                      </a:r>
                      <a:endParaRPr lang="en-US" dirty="0"/>
                    </a:p>
                  </a:txBody>
                  <a:tcPr/>
                </a:tc>
              </a:tr>
              <a:tr h="842211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Cobb Mesonet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24-Hr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23.5 cm</a:t>
                      </a:r>
                    </a:p>
                    <a:p>
                      <a:r>
                        <a:rPr lang="en-US" dirty="0" smtClean="0"/>
                        <a:t>(9.25”)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100-yr</a:t>
                      </a:r>
                      <a:r>
                        <a:rPr lang="en-US" baseline="0" dirty="0" smtClean="0"/>
                        <a:t>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~21.1 cm</a:t>
                      </a:r>
                      <a:endParaRPr lang="en-US" dirty="0"/>
                    </a:p>
                  </a:txBody>
                  <a:tcPr/>
                </a:tc>
              </a:tr>
              <a:tr h="842211">
                <a:tc>
                  <a:txBody>
                    <a:bodyPr/>
                    <a:lstStyle/>
                    <a:p>
                      <a:r>
                        <a:rPr lang="en-US" dirty="0" smtClean="0"/>
                        <a:t>Watonga COOP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23.0 cm</a:t>
                      </a:r>
                    </a:p>
                    <a:p>
                      <a:r>
                        <a:rPr lang="en-US" dirty="0" smtClean="0"/>
                        <a:t>(9.05”)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100-yr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~20.3 cm</a:t>
                      </a:r>
                      <a:endParaRPr lang="en-US" dirty="0"/>
                    </a:p>
                  </a:txBody>
                  <a:tcPr/>
                </a:tc>
              </a:tr>
              <a:tr h="842211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Cobb</a:t>
                      </a:r>
                      <a:r>
                        <a:rPr lang="en-US" baseline="0" dirty="0" smtClean="0"/>
                        <a:t> Mesonet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12-Hr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23.2 cm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(9.13”)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500-yr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~23.6 cm</a:t>
                      </a:r>
                      <a:endParaRPr lang="en-US" dirty="0"/>
                    </a:p>
                  </a:txBody>
                  <a:tcPr/>
                </a:tc>
              </a:tr>
              <a:tr h="842211">
                <a:tc>
                  <a:txBody>
                    <a:bodyPr/>
                    <a:lstStyle/>
                    <a:p>
                      <a:r>
                        <a:rPr lang="en-US" dirty="0" smtClean="0"/>
                        <a:t>Fort Cobb Mesonet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3-Hr 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 cm </a:t>
                      </a:r>
                    </a:p>
                    <a:p>
                      <a:r>
                        <a:rPr lang="en-US" dirty="0" smtClean="0"/>
                        <a:t>(7.36”)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500-yr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~19.1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51310"/>
            <a:ext cx="8229600" cy="1143000"/>
          </a:xfrm>
        </p:spPr>
        <p:txBody>
          <a:bodyPr/>
          <a:lstStyle/>
          <a:p>
            <a:r>
              <a:rPr lang="en-US" dirty="0" smtClean="0"/>
              <a:t>Near Chickasha</a:t>
            </a:r>
            <a:endParaRPr lang="en-US" dirty="0"/>
          </a:p>
        </p:txBody>
      </p:sp>
      <p:pic>
        <p:nvPicPr>
          <p:cNvPr id="4" name="Content Placeholder 3" descr="DSC_038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667596"/>
            <a:ext cx="8229600" cy="5509072"/>
          </a:xfrm>
          <a:ln w="28575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5696796"/>
            <a:ext cx="424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Laura Martin, Oklahoma Mesonet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pic>
        <p:nvPicPr>
          <p:cNvPr id="3" name="Content Placeholder 6" descr="DSC_039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683407"/>
            <a:ext cx="8229600" cy="5509073"/>
          </a:xfrm>
          <a:ln w="28575" cmpd="sng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69381"/>
            <a:ext cx="8229600" cy="952788"/>
          </a:xfrm>
        </p:spPr>
        <p:txBody>
          <a:bodyPr>
            <a:normAutofit/>
          </a:bodyPr>
          <a:lstStyle/>
          <a:p>
            <a:r>
              <a:rPr lang="en-US" dirty="0" smtClean="0"/>
              <a:t>Near Chickasha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735280"/>
            <a:ext cx="424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Laura Martin, Oklahoma Mesonet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418" y="-3117"/>
            <a:ext cx="6215063" cy="685354"/>
          </a:xfrm>
        </p:spPr>
        <p:txBody>
          <a:bodyPr>
            <a:noAutofit/>
          </a:bodyPr>
          <a:lstStyle/>
          <a:p>
            <a:r>
              <a:rPr lang="en-US" sz="4000" dirty="0" err="1">
                <a:cs typeface="Calibri" charset="0"/>
              </a:rPr>
              <a:t>Mesonet</a:t>
            </a:r>
            <a:r>
              <a:rPr lang="en-US" sz="4000" dirty="0">
                <a:cs typeface="Calibri" charset="0"/>
              </a:rPr>
              <a:t> </a:t>
            </a:r>
            <a:r>
              <a:rPr lang="en-US" sz="4000" dirty="0" err="1">
                <a:cs typeface="Calibri" charset="0"/>
              </a:rPr>
              <a:t>Meteograms</a:t>
            </a:r>
            <a:endParaRPr lang="en-US" sz="4000" dirty="0">
              <a:cs typeface="Calibri" charset="0"/>
            </a:endParaRPr>
          </a:p>
        </p:txBody>
      </p:sp>
      <p:pic>
        <p:nvPicPr>
          <p:cNvPr id="35843" name="Picture 7" descr="fig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862"/>
            <a:ext cx="9144000" cy="53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352" y="0"/>
            <a:ext cx="6858000" cy="6853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cs typeface="Calibri" charset="0"/>
              </a:rPr>
              <a:t>The Aftermath of So Much Rain</a:t>
            </a:r>
          </a:p>
        </p:txBody>
      </p:sp>
      <p:pic>
        <p:nvPicPr>
          <p:cNvPr id="37891" name="Picture 3" descr="3ea27c2ea8a0ae98452f03c9feb4e4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0" y="696516"/>
            <a:ext cx="4102075" cy="3075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b820aed3cada9e246ec4d9f49202e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09" y="696516"/>
            <a:ext cx="4018359" cy="3066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9596eb14e9ea3626b29978e409c81b6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08" y="3863723"/>
            <a:ext cx="4018359" cy="295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image3182700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0" y="3863723"/>
            <a:ext cx="4107521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5" y="471376"/>
            <a:ext cx="3643313" cy="8572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cs typeface="Calibri" charset="0"/>
              </a:rPr>
              <a:t>The Aftermath of So Much Rain</a:t>
            </a:r>
          </a:p>
        </p:txBody>
      </p:sp>
      <p:pic>
        <p:nvPicPr>
          <p:cNvPr id="39939" name="Picture 7" descr="Oklahoma_TMO_20072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0"/>
            <a:ext cx="5214938" cy="6846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79773" y="2731000"/>
            <a:ext cx="2349289" cy="6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>
            <a:lvl1pPr eaLnBrk="0" hangingPunct="0">
              <a:defRPr sz="40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</a:pPr>
            <a:r>
              <a:rPr lang="en-US" sz="2400" dirty="0" smtClean="0">
                <a:latin typeface="+mj-lt"/>
              </a:rPr>
              <a:t>Swollen Rivers</a:t>
            </a:r>
            <a:endParaRPr lang="en-US" sz="2400" dirty="0">
              <a:latin typeface="+mj-lt"/>
              <a:cs typeface="Calibri" charset="0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3607594" y="1328626"/>
            <a:ext cx="1994831" cy="1671749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flipV="1">
            <a:off x="3607594" y="617250"/>
            <a:ext cx="1911744" cy="2383125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9"/>
          <p:cNvCxnSpPr>
            <a:cxnSpLocks noChangeShapeType="1"/>
          </p:cNvCxnSpPr>
          <p:nvPr/>
        </p:nvCxnSpPr>
        <p:spPr bwMode="auto">
          <a:xfrm flipV="1">
            <a:off x="3607594" y="2350298"/>
            <a:ext cx="1714502" cy="650076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14357"/>
            <a:ext cx="84880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+mj-lt"/>
                <a:cs typeface="Trebuchet MS"/>
              </a:rPr>
              <a:t>Final Notes on Erin</a:t>
            </a:r>
          </a:p>
          <a:p>
            <a:endParaRPr lang="en-US" sz="24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“</a:t>
            </a:r>
            <a:r>
              <a:rPr lang="en-US" sz="2000" dirty="0"/>
              <a:t>Erin’s intensification </a:t>
            </a:r>
            <a:r>
              <a:rPr lang="en-US" sz="2000" dirty="0" smtClean="0"/>
              <a:t>was unique </a:t>
            </a:r>
            <a:r>
              <a:rPr lang="en-US" sz="2000" dirty="0"/>
              <a:t>because the system </a:t>
            </a:r>
            <a:r>
              <a:rPr lang="en-US" sz="2000" dirty="0" smtClean="0"/>
              <a:t>reacquired </a:t>
            </a:r>
            <a:r>
              <a:rPr lang="en-US" sz="2000" dirty="0"/>
              <a:t>some tropical </a:t>
            </a:r>
            <a:r>
              <a:rPr lang="en-US" sz="2000" dirty="0" smtClean="0"/>
              <a:t>characteristics </a:t>
            </a:r>
            <a:r>
              <a:rPr lang="en-US" sz="2000" dirty="0"/>
              <a:t>even though the </a:t>
            </a:r>
            <a:r>
              <a:rPr lang="en-US" sz="2000" dirty="0" smtClean="0"/>
              <a:t>process occurred </a:t>
            </a:r>
            <a:r>
              <a:rPr lang="en-US" sz="2000" dirty="0"/>
              <a:t>~800 km inland </a:t>
            </a:r>
            <a:r>
              <a:rPr lang="en-US" sz="2000" dirty="0" smtClean="0"/>
              <a:t>from its </a:t>
            </a:r>
            <a:r>
              <a:rPr lang="en-US" sz="2000" dirty="0"/>
              <a:t>landfall point, after </a:t>
            </a:r>
            <a:r>
              <a:rPr lang="en-US" sz="2000" dirty="0" smtClean="0"/>
              <a:t>nearly 72 </a:t>
            </a:r>
            <a:r>
              <a:rPr lang="en-US" sz="2000" dirty="0"/>
              <a:t>h over land. Such inland </a:t>
            </a:r>
            <a:r>
              <a:rPr lang="en-US" sz="2000" dirty="0" err="1"/>
              <a:t>reintensification</a:t>
            </a:r>
            <a:r>
              <a:rPr lang="en-US" sz="2000" dirty="0"/>
              <a:t> over North America is rare, documented in detail only twice previously (</a:t>
            </a:r>
            <a:r>
              <a:rPr lang="en-US" sz="2000" dirty="0" err="1"/>
              <a:t>Bosart</a:t>
            </a:r>
            <a:r>
              <a:rPr lang="en-US" sz="2000" dirty="0"/>
              <a:t> and </a:t>
            </a:r>
            <a:r>
              <a:rPr lang="en-US" sz="2000" dirty="0" err="1"/>
              <a:t>Lackmann</a:t>
            </a:r>
            <a:r>
              <a:rPr lang="en-US" sz="2000" dirty="0"/>
              <a:t> 1995; </a:t>
            </a:r>
            <a:r>
              <a:rPr lang="en-US" sz="2000" dirty="0" err="1"/>
              <a:t>Bassill</a:t>
            </a:r>
            <a:r>
              <a:rPr lang="en-US" sz="2000" dirty="0"/>
              <a:t> and Morgan 2006). Oklahoma </a:t>
            </a:r>
            <a:r>
              <a:rPr lang="en-US" sz="2000" dirty="0" err="1"/>
              <a:t>Mesonet</a:t>
            </a:r>
            <a:r>
              <a:rPr lang="en-US" sz="2000" dirty="0"/>
              <a:t> observations </a:t>
            </a:r>
          </a:p>
          <a:p>
            <a:r>
              <a:rPr lang="en-US" sz="2000" dirty="0"/>
              <a:t>revealed that the system reached a lower central pressure and exhibited stronger sustained winds than at any time during its marine existence. The extent of this inland development—to exceed offshore strength before classical </a:t>
            </a:r>
            <a:r>
              <a:rPr lang="en-US" sz="2000" dirty="0" err="1"/>
              <a:t>extratropical</a:t>
            </a:r>
            <a:r>
              <a:rPr lang="en-US" sz="2000" dirty="0"/>
              <a:t> transition—is unique to any documented North American case</a:t>
            </a:r>
            <a:r>
              <a:rPr lang="en-US" sz="2000" dirty="0" smtClean="0"/>
              <a:t>.” </a:t>
            </a:r>
          </a:p>
          <a:p>
            <a:endParaRPr lang="en-US" sz="2000" dirty="0"/>
          </a:p>
          <a:p>
            <a:r>
              <a:rPr lang="en-US" sz="1600" i="1" dirty="0" smtClean="0"/>
              <a:t>- Arndt</a:t>
            </a:r>
            <a:r>
              <a:rPr lang="en-US" sz="1600" i="1" dirty="0"/>
              <a:t>, D. S., J. B. Basara, R. A. McPherson, B. G. </a:t>
            </a:r>
            <a:r>
              <a:rPr lang="en-US" sz="1600" i="1" dirty="0" err="1"/>
              <a:t>Illston</a:t>
            </a:r>
            <a:r>
              <a:rPr lang="en-US" sz="1600" i="1" dirty="0"/>
              <a:t>, G. D. McManus, and D. B. </a:t>
            </a:r>
            <a:r>
              <a:rPr lang="en-US" sz="1600" i="1" dirty="0" err="1"/>
              <a:t>Demko</a:t>
            </a:r>
            <a:r>
              <a:rPr lang="en-US" sz="1600" i="1" dirty="0"/>
              <a:t>, 2009: Observations of the Overland </a:t>
            </a:r>
            <a:r>
              <a:rPr lang="en-US" sz="1600" i="1" dirty="0" err="1"/>
              <a:t>Reintensification</a:t>
            </a:r>
            <a:r>
              <a:rPr lang="en-US" sz="1600" i="1" dirty="0"/>
              <a:t> of Tropical Storm Erin (2007). Bulletin of the American Meteorological Society, </a:t>
            </a:r>
            <a:r>
              <a:rPr lang="en-US" sz="1600" b="1" i="1" dirty="0"/>
              <a:t>90,</a:t>
            </a:r>
            <a:r>
              <a:rPr lang="en-US" sz="1600" i="1" dirty="0"/>
              <a:t> 1079-1093.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3600" b="1" dirty="0">
                <a:solidFill>
                  <a:srgbClr val="000000"/>
                </a:solidFill>
                <a:cs typeface="Trebuchet MS"/>
              </a:rPr>
              <a:t>Erin was a rare, yet extreme </a:t>
            </a:r>
            <a:r>
              <a:rPr lang="en-US" sz="3600" b="1" dirty="0" smtClean="0">
                <a:solidFill>
                  <a:srgbClr val="000000"/>
                </a:solidFill>
                <a:cs typeface="Trebuchet MS"/>
              </a:rPr>
              <a:t>event!</a:t>
            </a:r>
            <a:endParaRPr lang="en-US" sz="3600" b="1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207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ing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510" y="27185"/>
            <a:ext cx="848802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Food For Thought Concerning Heavy Rainfall and Tropical Systems</a:t>
            </a:r>
          </a:p>
          <a:p>
            <a:endParaRPr lang="en-US" sz="2400" dirty="0" smtClean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4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Expect the unexpected. While forecasts for the period during the rapid intensification of Erin included thunderstorms and localized heavy rainfall, the re-intensification of Erin was beyond anyone’s expectations … yet rapidly significant to all involved.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Historically, the remnants of tropical systems (from both the Gulf of Mexico </a:t>
            </a:r>
            <a:r>
              <a:rPr lang="en-US" sz="20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 the Pacific Ocean) have yielded environments favorable for very heavy rainfall and flooding across Oklahoma during the late summer and early Fall period.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Copious rainfall creates a flood risk … downstream.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Must plan accordingly.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sz="2000" dirty="0" smtClean="0">
              <a:solidFill>
                <a:srgbClr val="458CC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27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Summer 2007: Make It Stop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June-July-August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90082"/>
            <a:ext cx="8229600" cy="1143000"/>
          </a:xfrm>
        </p:spPr>
        <p:txBody>
          <a:bodyPr/>
          <a:lstStyle/>
          <a:p>
            <a:r>
              <a:rPr lang="en-US" dirty="0" smtClean="0"/>
              <a:t>June 15, 2007</a:t>
            </a:r>
            <a:endParaRPr lang="en-US" dirty="0"/>
          </a:p>
        </p:txBody>
      </p:sp>
      <p:pic>
        <p:nvPicPr>
          <p:cNvPr id="4" name="Picture 3" descr="500_070615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8280"/>
            <a:ext cx="7620000" cy="5715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46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66342"/>
            <a:ext cx="8229600" cy="1143000"/>
          </a:xfrm>
          <a:ln w="28575" cmpd="sng">
            <a:noFill/>
          </a:ln>
        </p:spPr>
        <p:txBody>
          <a:bodyPr/>
          <a:lstStyle/>
          <a:p>
            <a:r>
              <a:rPr lang="en-US" dirty="0" smtClean="0"/>
              <a:t>June 18, 2007</a:t>
            </a:r>
            <a:endParaRPr lang="en-US" dirty="0"/>
          </a:p>
        </p:txBody>
      </p:sp>
      <p:pic>
        <p:nvPicPr>
          <p:cNvPr id="4" name="Picture 3" descr="500_070618_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2020"/>
            <a:ext cx="7620000" cy="5715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81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66342"/>
            <a:ext cx="8229600" cy="1143000"/>
          </a:xfrm>
        </p:spPr>
        <p:txBody>
          <a:bodyPr/>
          <a:lstStyle/>
          <a:p>
            <a:r>
              <a:rPr lang="en-US" dirty="0" smtClean="0"/>
              <a:t>June 21, 2007</a:t>
            </a:r>
            <a:endParaRPr lang="en-US" dirty="0"/>
          </a:p>
        </p:txBody>
      </p:sp>
      <p:pic>
        <p:nvPicPr>
          <p:cNvPr id="4" name="Picture 3" descr="500_070621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2020"/>
            <a:ext cx="7620000" cy="5715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6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54472"/>
            <a:ext cx="8229600" cy="1143000"/>
          </a:xfrm>
        </p:spPr>
        <p:txBody>
          <a:bodyPr/>
          <a:lstStyle/>
          <a:p>
            <a:r>
              <a:rPr lang="en-US" dirty="0" smtClean="0"/>
              <a:t>June 24, 2007</a:t>
            </a:r>
            <a:endParaRPr lang="en-US" dirty="0"/>
          </a:p>
        </p:txBody>
      </p:sp>
      <p:pic>
        <p:nvPicPr>
          <p:cNvPr id="4" name="Picture 3" descr="500_070624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3890"/>
            <a:ext cx="7620000" cy="571500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38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dle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" y="268"/>
            <a:ext cx="9132335" cy="6857463"/>
          </a:xfrm>
          <a:prstGeom prst="rect">
            <a:avLst/>
          </a:prstGeom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457200" y="-366342"/>
            <a:ext cx="8229600" cy="1143000"/>
          </a:xfrm>
        </p:spPr>
        <p:txBody>
          <a:bodyPr/>
          <a:lstStyle/>
          <a:p>
            <a:r>
              <a:rPr lang="en-US" dirty="0" smtClean="0"/>
              <a:t>June 27, 2007</a:t>
            </a:r>
            <a:endParaRPr lang="en-US" dirty="0"/>
          </a:p>
        </p:txBody>
      </p:sp>
      <p:pic>
        <p:nvPicPr>
          <p:cNvPr id="4" name="Picture 3" descr="500_070627_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2020"/>
            <a:ext cx="7620000" cy="5715000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657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1195</Words>
  <Application>Microsoft Office PowerPoint</Application>
  <PresentationFormat>On-screen Show (4:3)</PresentationFormat>
  <Paragraphs>350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Just Another Tropical Storm …?</vt:lpstr>
      <vt:lpstr>Tropical Storm Erin</vt:lpstr>
      <vt:lpstr>PowerPoint Presentation</vt:lpstr>
      <vt:lpstr>June 15, 2007</vt:lpstr>
      <vt:lpstr>June 18, 2007</vt:lpstr>
      <vt:lpstr>June 21, 2007</vt:lpstr>
      <vt:lpstr>June 24, 2007</vt:lpstr>
      <vt:lpstr>June 27, 2007</vt:lpstr>
      <vt:lpstr>June 30, 2007</vt:lpstr>
      <vt:lpstr>July 3, 2007</vt:lpstr>
      <vt:lpstr>Reported Flooding: June 2007</vt:lpstr>
      <vt:lpstr>Washita R. Near Chickasha</vt:lpstr>
      <vt:lpstr>Reported Flooding: July 2007</vt:lpstr>
      <vt:lpstr>Summer 2007</vt:lpstr>
      <vt:lpstr>June 2007</vt:lpstr>
      <vt:lpstr>July 2007</vt:lpstr>
      <vt:lpstr>PowerPoint Presentation</vt:lpstr>
      <vt:lpstr>Erin Over the Gulf of Mexico</vt:lpstr>
      <vt:lpstr>Erin’s Storm Track</vt:lpstr>
      <vt:lpstr>Erin’s Offshore Life</vt:lpstr>
      <vt:lpstr>Rainfall Path of Erin</vt:lpstr>
      <vt:lpstr>Infrared Satellite over Oklahoma</vt:lpstr>
      <vt:lpstr>ASOS Observations, 2:00 am CDT</vt:lpstr>
      <vt:lpstr>OK Mesonet Obs, 2:00 am CDT</vt:lpstr>
      <vt:lpstr>Erin: 2:23 am CDT </vt:lpstr>
      <vt:lpstr>PowerPoint Presentation</vt:lpstr>
      <vt:lpstr>Erin Rainfall Totals</vt:lpstr>
      <vt:lpstr>Erin’s Rainfall Superlatives</vt:lpstr>
      <vt:lpstr>More Erin Rainfall Superlatives</vt:lpstr>
      <vt:lpstr>Near Chickasha</vt:lpstr>
      <vt:lpstr>Near Chickasha</vt:lpstr>
      <vt:lpstr>Mesonet Meteograms</vt:lpstr>
      <vt:lpstr>The Aftermath of So Much Rain</vt:lpstr>
      <vt:lpstr>The Aftermath of So Much Rain</vt:lpstr>
      <vt:lpstr>PowerPoint Presentation</vt:lpstr>
      <vt:lpstr>PowerPoint Presentation</vt:lpstr>
    </vt:vector>
  </TitlesOfParts>
  <Company>Oklahoma Climatological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Richardson</dc:creator>
  <cp:lastModifiedBy>Rachel Riley</cp:lastModifiedBy>
  <cp:revision>30</cp:revision>
  <dcterms:created xsi:type="dcterms:W3CDTF">2014-06-05T14:47:00Z</dcterms:created>
  <dcterms:modified xsi:type="dcterms:W3CDTF">2014-08-26T20:26:57Z</dcterms:modified>
</cp:coreProperties>
</file>